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64" r:id="rId5"/>
    <p:sldId id="266" r:id="rId6"/>
    <p:sldId id="262" r:id="rId7"/>
    <p:sldId id="261" r:id="rId8"/>
    <p:sldId id="267" r:id="rId9"/>
    <p:sldId id="268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744" y="-3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7788" cy="7373778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8E57CD-D0E2-4440-A10E-61B196D18A8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23F98-C85D-46F8-984A-F7F9BB7118E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C189F5-1E5D-4F78-B22E-FE90C0D0BE4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53CA5A-8E71-4E16-B136-3DC61C909EA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33CDBD-58CD-42FA-84CD-8548E3959FA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8EA91F-3A6F-40BC-90F1-C2BED240CF8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E5199A-A004-472C-8B99-43F1DE79DFB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D9B40A-356C-4FEC-B0FF-D666B6A0920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5C1B78-2E9C-4A1E-B950-C1DA03C3E46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4CF6A5-C45E-4673-B1BD-7670E943B31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66292-F297-40C1-A01B-2861A970D0D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3E925ABE-24C9-471F-B2ED-99EDB66DD5B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pharmacy.bg.ac.rs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Microsoft_Office_Excel_Chart1.xls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4.jpeg"/><Relationship Id="rId7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farmaceutska.praksa@pharmacy.bg.ac.rs" TargetMode="External"/><Relationship Id="rId2" Type="http://schemas.openxmlformats.org/officeDocument/2006/relationships/hyperlink" Target="mailto:marina.odalovic@pharmacy.bg.ac.rs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sr-Latn-CS" altLang="en-US" sz="4000" b="1" smtClean="0"/>
              <a:t>Projekat:</a:t>
            </a:r>
            <a:br>
              <a:rPr lang="sr-Latn-CS" altLang="en-US" sz="4000" b="1" smtClean="0"/>
            </a:br>
            <a:r>
              <a:rPr lang="en-US" altLang="en-US" sz="4000" b="1" smtClean="0"/>
              <a:t>Razvoj veština za</a:t>
            </a:r>
            <a:br>
              <a:rPr lang="en-US" altLang="en-US" sz="4000" b="1" smtClean="0"/>
            </a:br>
            <a:r>
              <a:rPr lang="en-US" altLang="en-US" sz="4000" b="1" smtClean="0"/>
              <a:t>farmaceutsku praksu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36688" y="4638675"/>
            <a:ext cx="6400800" cy="1752600"/>
          </a:xfrm>
        </p:spPr>
        <p:txBody>
          <a:bodyPr/>
          <a:lstStyle/>
          <a:p>
            <a:pPr algn="r" eaLnBrk="1" hangingPunct="1">
              <a:lnSpc>
                <a:spcPct val="90000"/>
              </a:lnSpc>
            </a:pPr>
            <a:r>
              <a:rPr lang="sr-Latn-CS" altLang="en-US" sz="2400" smtClean="0"/>
              <a:t>prof. dr Ljiljana Tasić</a:t>
            </a:r>
          </a:p>
          <a:p>
            <a:pPr algn="r" eaLnBrk="1" hangingPunct="1">
              <a:lnSpc>
                <a:spcPct val="90000"/>
              </a:lnSpc>
            </a:pPr>
            <a:r>
              <a:rPr lang="sr-Latn-CS" altLang="en-US" sz="2400" smtClean="0"/>
              <a:t>dr sci. Marina Odalović</a:t>
            </a:r>
          </a:p>
          <a:p>
            <a:pPr algn="r" eaLnBrk="1" hangingPunct="1">
              <a:lnSpc>
                <a:spcPct val="90000"/>
              </a:lnSpc>
            </a:pPr>
            <a:r>
              <a:rPr lang="sr-Latn-CS" altLang="en-US" sz="2400" smtClean="0"/>
              <a:t>Katedra za socijalnu farmaciju </a:t>
            </a:r>
          </a:p>
          <a:p>
            <a:pPr algn="r" eaLnBrk="1" hangingPunct="1">
              <a:lnSpc>
                <a:spcPct val="90000"/>
              </a:lnSpc>
            </a:pPr>
            <a:r>
              <a:rPr lang="sr-Latn-CS" altLang="en-US" sz="2400" smtClean="0"/>
              <a:t>i farmaceutsko zakonodavstvo</a:t>
            </a:r>
            <a:endParaRPr lang="en-US" altLang="en-US" sz="2400" smtClean="0"/>
          </a:p>
        </p:txBody>
      </p:sp>
      <p:pic>
        <p:nvPicPr>
          <p:cNvPr id="2052" name="Picture 1156" descr="Logo farmaceutskog fakulteta (providna pozadina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9575" y="236538"/>
            <a:ext cx="809625" cy="87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Box 1"/>
          <p:cNvSpPr txBox="1">
            <a:spLocks noChangeArrowheads="1"/>
          </p:cNvSpPr>
          <p:nvPr/>
        </p:nvSpPr>
        <p:spPr bwMode="auto">
          <a:xfrm>
            <a:off x="676275" y="574675"/>
            <a:ext cx="33035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en-US" b="1">
                <a:solidFill>
                  <a:schemeClr val="accent2"/>
                </a:solidFill>
                <a:latin typeface="Arial Narrow" pitchFamily="34" charset="0"/>
              </a:rPr>
              <a:t>Univerzitet u Beogradu Farmaceutski fakultet</a:t>
            </a:r>
            <a:r>
              <a:rPr lang="en-US" altLang="en-US" b="1">
                <a:solidFill>
                  <a:srgbClr val="A6A6A6"/>
                </a:solidFill>
                <a:latin typeface="Arial Narrow" pitchFamily="34" charset="0"/>
              </a:rPr>
              <a:t> </a:t>
            </a:r>
          </a:p>
        </p:txBody>
      </p:sp>
      <p:pic>
        <p:nvPicPr>
          <p:cNvPr id="2054" name="Picture 12" descr="G:\posteri kongres\Logo CZRFIBP latin (1)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84688" y="-66675"/>
            <a:ext cx="4659312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71613"/>
            <a:ext cx="8229600" cy="49450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sr-Latn-CS" altLang="en-US" sz="2400" smtClean="0"/>
              <a:t>CzRFiBP, osnovan 201</a:t>
            </a:r>
            <a:r>
              <a:rPr lang="en-US" altLang="en-US" sz="2400" smtClean="0"/>
              <a:t>2</a:t>
            </a:r>
            <a:r>
              <a:rPr lang="sr-Latn-CS" altLang="en-US" sz="2400" smtClean="0"/>
              <a:t>. godine,</a:t>
            </a:r>
            <a:r>
              <a:rPr lang="en-US" altLang="en-US" sz="2400" smtClean="0"/>
              <a:t> obavlja sledeće poslove:</a:t>
            </a:r>
            <a:endParaRPr lang="sr-Latn-CS" altLang="en-US" sz="2400" smtClean="0"/>
          </a:p>
          <a:p>
            <a:pPr eaLnBrk="1" hangingPunct="1">
              <a:buFontTx/>
              <a:buNone/>
            </a:pPr>
            <a:endParaRPr lang="sr-Latn-CS" altLang="en-US" sz="2400" smtClean="0"/>
          </a:p>
          <a:p>
            <a:pPr eaLnBrk="1" hangingPunct="1"/>
            <a:r>
              <a:rPr lang="en-US" altLang="en-US" sz="2400" smtClean="0"/>
              <a:t>Poslove iz oblasti obrazovanja i profesionalnog razvoja</a:t>
            </a:r>
            <a:endParaRPr lang="sr-Latn-CS" altLang="en-US" sz="2400" smtClean="0"/>
          </a:p>
          <a:p>
            <a:pPr eaLnBrk="1" hangingPunct="1"/>
            <a:r>
              <a:rPr lang="en-US" altLang="en-US" sz="2400" smtClean="0"/>
              <a:t>Poverene poslove od sistemskog (nacionalnog) značaja za planiranje, organizovanje i praćenje farmaceutske zdravstvene delatnosti </a:t>
            </a:r>
            <a:endParaRPr lang="sr-Latn-CS" altLang="en-US" sz="2400" smtClean="0"/>
          </a:p>
          <a:p>
            <a:pPr eaLnBrk="1" hangingPunct="1"/>
            <a:r>
              <a:rPr lang="en-US" altLang="en-US" sz="2400" smtClean="0"/>
              <a:t>Istraživačko</a:t>
            </a:r>
            <a:r>
              <a:rPr lang="sr-Latn-CS" altLang="en-US" sz="2400" smtClean="0"/>
              <a:t>-</a:t>
            </a:r>
            <a:r>
              <a:rPr lang="en-US" altLang="en-US" sz="2400" smtClean="0"/>
              <a:t>razvojne poslove za potrebe akademske zajednice u saradnji sa akterima farmaceutske prakse ili za potrebe trećih lica </a:t>
            </a:r>
            <a:endParaRPr lang="sr-Latn-CS" altLang="en-US" sz="2400" smtClean="0"/>
          </a:p>
          <a:p>
            <a:pPr eaLnBrk="1" hangingPunct="1">
              <a:buFontTx/>
              <a:buNone/>
            </a:pPr>
            <a:endParaRPr lang="sr-Latn-CS" altLang="en-US" sz="2400" smtClean="0"/>
          </a:p>
          <a:p>
            <a:pPr algn="ctr" eaLnBrk="1" hangingPunct="1">
              <a:buFontTx/>
              <a:buNone/>
            </a:pPr>
            <a:r>
              <a:rPr lang="sr-Latn-CS" altLang="en-US" smtClean="0">
                <a:hlinkClick r:id="rId2"/>
              </a:rPr>
              <a:t>http://www.pharmacy.bg.ac.rs/</a:t>
            </a:r>
            <a:r>
              <a:rPr lang="sr-Latn-CS" altLang="en-US" smtClean="0"/>
              <a:t> </a:t>
            </a:r>
          </a:p>
        </p:txBody>
      </p:sp>
      <p:pic>
        <p:nvPicPr>
          <p:cNvPr id="3075" name="Picture 1156" descr="Logo farmaceutskog fakulteta (providna pozadina)"/>
          <p:cNvPicPr>
            <a:picLocks noChangeAspect="1" noChangeArrowheads="1"/>
          </p:cNvPicPr>
          <p:nvPr>
            <p:ph type="title"/>
          </p:nvPr>
        </p:nvPicPr>
        <p:blipFill>
          <a:blip r:embed="rId3"/>
          <a:srcRect/>
          <a:stretch>
            <a:fillRect/>
          </a:stretch>
        </p:blipFill>
        <p:spPr>
          <a:xfrm>
            <a:off x="150813" y="134938"/>
            <a:ext cx="547687" cy="628650"/>
          </a:xfrm>
          <a:noFill/>
        </p:spPr>
      </p:pic>
      <p:sp>
        <p:nvSpPr>
          <p:cNvPr id="3076" name="TextBox 1"/>
          <p:cNvSpPr txBox="1">
            <a:spLocks noChangeArrowheads="1"/>
          </p:cNvSpPr>
          <p:nvPr/>
        </p:nvSpPr>
        <p:spPr bwMode="auto">
          <a:xfrm>
            <a:off x="585788" y="328613"/>
            <a:ext cx="19462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en-US" sz="1400" b="1">
                <a:solidFill>
                  <a:schemeClr val="accent2"/>
                </a:solidFill>
                <a:latin typeface="Arial Narrow" pitchFamily="34" charset="0"/>
              </a:rPr>
              <a:t>Univerzitet u Beogradu Farmaceutski fakultet</a:t>
            </a:r>
            <a:r>
              <a:rPr lang="en-US" altLang="en-US" sz="1400" b="1">
                <a:solidFill>
                  <a:srgbClr val="A6A6A6"/>
                </a:solidFill>
                <a:latin typeface="Arial Narrow" pitchFamily="34" charset="0"/>
              </a:rPr>
              <a:t> </a:t>
            </a:r>
          </a:p>
        </p:txBody>
      </p:sp>
      <p:pic>
        <p:nvPicPr>
          <p:cNvPr id="3077" name="Picture 12" descr="G:\posteri kongres\Logo CZRFIBP latin (1)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02375" y="-66675"/>
            <a:ext cx="28416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Text Box 7"/>
          <p:cNvSpPr txBox="1">
            <a:spLocks noChangeArrowheads="1"/>
          </p:cNvSpPr>
          <p:nvPr/>
        </p:nvSpPr>
        <p:spPr bwMode="auto">
          <a:xfrm>
            <a:off x="2951163" y="252413"/>
            <a:ext cx="29987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altLang="en-US" sz="2200" b="1" i="1">
                <a:solidFill>
                  <a:schemeClr val="tx2"/>
                </a:solidFill>
              </a:rPr>
              <a:t>Razvoj veština za</a:t>
            </a:r>
            <a:br>
              <a:rPr lang="en-US" altLang="en-US" sz="2200" b="1" i="1">
                <a:solidFill>
                  <a:schemeClr val="tx2"/>
                </a:solidFill>
              </a:rPr>
            </a:br>
            <a:r>
              <a:rPr lang="en-US" altLang="en-US" sz="2200" b="1" i="1">
                <a:solidFill>
                  <a:schemeClr val="tx2"/>
                </a:solidFill>
              </a:rPr>
              <a:t>farmaceutsku praksu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912938"/>
            <a:ext cx="8229600" cy="4945062"/>
          </a:xfrm>
        </p:spPr>
        <p:txBody>
          <a:bodyPr/>
          <a:lstStyle/>
          <a:p>
            <a:pPr eaLnBrk="1" hangingPunct="1"/>
            <a:r>
              <a:rPr lang="sr-Latn-CS" altLang="en-US" smtClean="0"/>
              <a:t>Projekat </a:t>
            </a:r>
            <a:r>
              <a:rPr lang="sr-Latn-CS" altLang="en-US" b="1" smtClean="0"/>
              <a:t>CzRFBP</a:t>
            </a:r>
            <a:r>
              <a:rPr lang="sr-Latn-CS" altLang="en-US" smtClean="0"/>
              <a:t> u saradnji sa kompanijom </a:t>
            </a:r>
            <a:r>
              <a:rPr lang="sr-Latn-CS" altLang="en-US" b="1" smtClean="0"/>
              <a:t>Phoenix Pharma</a:t>
            </a:r>
            <a:r>
              <a:rPr lang="sr-Latn-CS" altLang="en-US" smtClean="0"/>
              <a:t> </a:t>
            </a:r>
            <a:r>
              <a:rPr lang="sr-Latn-CS" altLang="en-US" b="1" smtClean="0"/>
              <a:t>d.o.o.</a:t>
            </a:r>
          </a:p>
          <a:p>
            <a:pPr eaLnBrk="1" hangingPunct="1">
              <a:buFontTx/>
              <a:buNone/>
            </a:pPr>
            <a:endParaRPr lang="sr-Latn-CS" altLang="en-US" smtClean="0"/>
          </a:p>
          <a:p>
            <a:pPr eaLnBrk="1" hangingPunct="1"/>
            <a:r>
              <a:rPr lang="sr-Latn-CS" altLang="en-US" sz="2400" smtClean="0"/>
              <a:t>1. projektni ciklus: 2012/13 (završen)</a:t>
            </a:r>
          </a:p>
          <a:p>
            <a:pPr eaLnBrk="1" hangingPunct="1"/>
            <a:r>
              <a:rPr lang="sr-Latn-CS" altLang="en-US" sz="2400" smtClean="0"/>
              <a:t>2. projektni ciklus: 2013/14 (završen)</a:t>
            </a:r>
          </a:p>
          <a:p>
            <a:pPr eaLnBrk="1" hangingPunct="1"/>
            <a:r>
              <a:rPr lang="sr-Latn-CS" altLang="en-US" sz="2400" smtClean="0"/>
              <a:t>3. projektni ciklus: 2014/15 (početak: oktobar 2014)</a:t>
            </a:r>
          </a:p>
          <a:p>
            <a:pPr eaLnBrk="1" hangingPunct="1">
              <a:buFontTx/>
              <a:buNone/>
            </a:pPr>
            <a:endParaRPr lang="en-US" altLang="en-US" sz="2400" smtClean="0"/>
          </a:p>
        </p:txBody>
      </p:sp>
      <p:pic>
        <p:nvPicPr>
          <p:cNvPr id="4099" name="Picture 1156" descr="Logo farmaceutskog fakulteta (providna pozadina)"/>
          <p:cNvPicPr>
            <a:picLocks noChangeAspect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>
          <a:xfrm>
            <a:off x="150813" y="134938"/>
            <a:ext cx="547687" cy="628650"/>
          </a:xfrm>
          <a:noFill/>
        </p:spPr>
      </p:pic>
      <p:sp>
        <p:nvSpPr>
          <p:cNvPr id="4100" name="TextBox 1"/>
          <p:cNvSpPr txBox="1">
            <a:spLocks noChangeArrowheads="1"/>
          </p:cNvSpPr>
          <p:nvPr/>
        </p:nvSpPr>
        <p:spPr bwMode="auto">
          <a:xfrm>
            <a:off x="585788" y="328613"/>
            <a:ext cx="19462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en-US" sz="1400" b="1">
                <a:solidFill>
                  <a:schemeClr val="accent2"/>
                </a:solidFill>
                <a:latin typeface="Arial Narrow" pitchFamily="34" charset="0"/>
              </a:rPr>
              <a:t>Univerzitet u Beogradu Farmaceutski fakultet</a:t>
            </a:r>
            <a:r>
              <a:rPr lang="en-US" altLang="en-US" sz="1400" b="1">
                <a:solidFill>
                  <a:srgbClr val="A6A6A6"/>
                </a:solidFill>
                <a:latin typeface="Arial Narrow" pitchFamily="34" charset="0"/>
              </a:rPr>
              <a:t> </a:t>
            </a:r>
          </a:p>
        </p:txBody>
      </p:sp>
      <p:pic>
        <p:nvPicPr>
          <p:cNvPr id="4101" name="Picture 12" descr="G:\posteri kongres\Logo CZRFIBP latin (1)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02375" y="-66675"/>
            <a:ext cx="28416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2951163" y="252413"/>
            <a:ext cx="29987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altLang="en-US" sz="2200" b="1" i="1">
                <a:solidFill>
                  <a:schemeClr val="tx2"/>
                </a:solidFill>
              </a:rPr>
              <a:t>Razvoj veština za</a:t>
            </a:r>
            <a:br>
              <a:rPr lang="en-US" altLang="en-US" sz="2200" b="1" i="1">
                <a:solidFill>
                  <a:schemeClr val="tx2"/>
                </a:solidFill>
              </a:rPr>
            </a:br>
            <a:r>
              <a:rPr lang="en-US" altLang="en-US" sz="2200" b="1" i="1">
                <a:solidFill>
                  <a:schemeClr val="tx2"/>
                </a:solidFill>
              </a:rPr>
              <a:t>farmaceutsku praksu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14338" y="1481138"/>
            <a:ext cx="8229600" cy="4999037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sr-Latn-CS" altLang="en-US" sz="2800" b="1" smtClean="0"/>
              <a:t>Ciljevi projekta</a:t>
            </a:r>
            <a:r>
              <a:rPr lang="sr-Latn-CS" altLang="en-US" sz="2800" b="1" u="sng" smtClean="0"/>
              <a:t> </a:t>
            </a:r>
          </a:p>
          <a:p>
            <a:pPr eaLnBrk="1" hangingPunct="1">
              <a:buFontTx/>
              <a:buNone/>
            </a:pPr>
            <a:endParaRPr lang="sr-Latn-CS" altLang="en-US" sz="2800" smtClean="0"/>
          </a:p>
          <a:p>
            <a:pPr algn="just" eaLnBrk="1" hangingPunct="1"/>
            <a:r>
              <a:rPr lang="sr-Latn-CS" altLang="en-US" sz="2400" smtClean="0"/>
              <a:t>Unapređenje znanja i veština studenata značajnih za profesionalne aktivnosti farmaceuta u privrednom i zdravstvenom okruženju</a:t>
            </a:r>
          </a:p>
          <a:p>
            <a:pPr algn="just" eaLnBrk="1" hangingPunct="1"/>
            <a:r>
              <a:rPr lang="sr-Latn-CS" altLang="en-US" sz="2400" smtClean="0"/>
              <a:t>Edukacija za profesionalni razvoj i razvoj karijere studenata farmacije</a:t>
            </a:r>
          </a:p>
          <a:p>
            <a:pPr algn="just" eaLnBrk="1" hangingPunct="1"/>
            <a:r>
              <a:rPr lang="sr-Latn-CS" altLang="en-US" sz="2400" smtClean="0"/>
              <a:t>Integracija stručne i akademske prakse</a:t>
            </a:r>
          </a:p>
          <a:p>
            <a:pPr algn="just" eaLnBrk="1" hangingPunct="1">
              <a:buFontTx/>
              <a:buNone/>
            </a:pPr>
            <a:endParaRPr lang="sr-Latn-CS" altLang="en-US" sz="2400" smtClean="0"/>
          </a:p>
          <a:p>
            <a:pPr algn="just" eaLnBrk="1" hangingPunct="1">
              <a:buFontTx/>
              <a:buNone/>
            </a:pPr>
            <a:endParaRPr lang="sr-Latn-CS" altLang="en-US" sz="2400" smtClean="0"/>
          </a:p>
          <a:p>
            <a:pPr eaLnBrk="1" hangingPunct="1">
              <a:buFontTx/>
              <a:buNone/>
            </a:pPr>
            <a:endParaRPr lang="en-US" altLang="en-US" smtClean="0"/>
          </a:p>
        </p:txBody>
      </p:sp>
      <p:pic>
        <p:nvPicPr>
          <p:cNvPr id="5123" name="Picture 1156" descr="Logo farmaceutskog fakulteta (providna pozadina)"/>
          <p:cNvPicPr>
            <a:picLocks noChangeAspect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>
          <a:xfrm>
            <a:off x="150813" y="134938"/>
            <a:ext cx="547687" cy="628650"/>
          </a:xfrm>
          <a:noFill/>
        </p:spPr>
      </p:pic>
      <p:sp>
        <p:nvSpPr>
          <p:cNvPr id="5124" name="TextBox 1"/>
          <p:cNvSpPr txBox="1">
            <a:spLocks noChangeArrowheads="1"/>
          </p:cNvSpPr>
          <p:nvPr/>
        </p:nvSpPr>
        <p:spPr bwMode="auto">
          <a:xfrm>
            <a:off x="585788" y="328613"/>
            <a:ext cx="19462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en-US" sz="1400" b="1">
                <a:solidFill>
                  <a:schemeClr val="accent2"/>
                </a:solidFill>
                <a:latin typeface="Arial Narrow" pitchFamily="34" charset="0"/>
              </a:rPr>
              <a:t>Univerzitet u Beogradu Farmaceutski fakultet</a:t>
            </a:r>
            <a:r>
              <a:rPr lang="en-US" altLang="en-US" sz="1400" b="1">
                <a:solidFill>
                  <a:srgbClr val="A6A6A6"/>
                </a:solidFill>
                <a:latin typeface="Arial Narrow" pitchFamily="34" charset="0"/>
              </a:rPr>
              <a:t> </a:t>
            </a:r>
          </a:p>
        </p:txBody>
      </p:sp>
      <p:pic>
        <p:nvPicPr>
          <p:cNvPr id="5125" name="Picture 12" descr="G:\posteri kongres\Logo CZRFIBP latin (1)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02375" y="-66675"/>
            <a:ext cx="28416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2951163" y="252413"/>
            <a:ext cx="29987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altLang="en-US" sz="2200" b="1" i="1">
                <a:solidFill>
                  <a:schemeClr val="tx2"/>
                </a:solidFill>
              </a:rPr>
              <a:t>Razvoj veština za</a:t>
            </a:r>
            <a:br>
              <a:rPr lang="en-US" altLang="en-US" sz="2200" b="1" i="1">
                <a:solidFill>
                  <a:schemeClr val="tx2"/>
                </a:solidFill>
              </a:rPr>
            </a:br>
            <a:r>
              <a:rPr lang="en-US" altLang="en-US" sz="2200" b="1" i="1">
                <a:solidFill>
                  <a:schemeClr val="tx2"/>
                </a:solidFill>
              </a:rPr>
              <a:t>farmaceutsku praksu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47675" y="1014413"/>
            <a:ext cx="8488363" cy="5257800"/>
          </a:xfrm>
        </p:spPr>
        <p:txBody>
          <a:bodyPr/>
          <a:lstStyle/>
          <a:p>
            <a:pPr marL="381000" indent="-381000" eaLnBrk="1" hangingPunct="1">
              <a:lnSpc>
                <a:spcPct val="80000"/>
              </a:lnSpc>
              <a:buFontTx/>
              <a:buNone/>
            </a:pPr>
            <a:endParaRPr lang="sr-Latn-CS" altLang="en-US" sz="2000" smtClean="0"/>
          </a:p>
          <a:p>
            <a:pPr marL="381000" indent="-381000" algn="ctr" eaLnBrk="1" hangingPunct="1">
              <a:lnSpc>
                <a:spcPct val="80000"/>
              </a:lnSpc>
              <a:buFontTx/>
              <a:buNone/>
            </a:pPr>
            <a:r>
              <a:rPr lang="en-US" altLang="en-US" sz="2800" b="1" smtClean="0"/>
              <a:t>Sadržaj i teme projekta</a:t>
            </a:r>
            <a:endParaRPr lang="sr-Latn-CS" altLang="en-US" sz="2800" b="1" smtClean="0"/>
          </a:p>
          <a:p>
            <a:pPr marL="381000" indent="-381000" algn="ctr" eaLnBrk="1" hangingPunct="1">
              <a:lnSpc>
                <a:spcPct val="80000"/>
              </a:lnSpc>
              <a:buFontTx/>
              <a:buNone/>
            </a:pPr>
            <a:endParaRPr lang="sr-Latn-CS" altLang="en-US" sz="2800" b="1" smtClean="0"/>
          </a:p>
          <a:p>
            <a:pPr marL="381000" indent="-381000" eaLnBrk="1" hangingPunct="1">
              <a:lnSpc>
                <a:spcPct val="80000"/>
              </a:lnSpc>
              <a:buFontTx/>
              <a:buAutoNum type="arabicPeriod"/>
            </a:pPr>
            <a:r>
              <a:rPr lang="en-US" altLang="en-US" sz="2000" smtClean="0"/>
              <a:t>Introduction</a:t>
            </a:r>
            <a:endParaRPr lang="sr-Latn-CS" altLang="en-US" sz="2000" smtClean="0"/>
          </a:p>
          <a:p>
            <a:pPr marL="381000" indent="-381000" eaLnBrk="1" hangingPunct="1">
              <a:lnSpc>
                <a:spcPct val="80000"/>
              </a:lnSpc>
              <a:buFontTx/>
              <a:buAutoNum type="arabicPeriod"/>
            </a:pPr>
            <a:r>
              <a:rPr lang="en-US" altLang="en-US" sz="2000" smtClean="0"/>
              <a:t>Learning the Pharma value chain in today's market</a:t>
            </a:r>
            <a:endParaRPr lang="sr-Latn-CS" altLang="en-US" sz="2000" smtClean="0"/>
          </a:p>
          <a:p>
            <a:pPr marL="381000" indent="-381000" eaLnBrk="1" hangingPunct="1">
              <a:lnSpc>
                <a:spcPct val="80000"/>
              </a:lnSpc>
              <a:buFontTx/>
              <a:buAutoNum type="arabicPeriod"/>
            </a:pPr>
            <a:r>
              <a:rPr lang="en-US" altLang="en-US" sz="2000" smtClean="0"/>
              <a:t>Finance</a:t>
            </a:r>
            <a:endParaRPr lang="sr-Latn-CS" altLang="en-US" sz="2000" smtClean="0"/>
          </a:p>
          <a:p>
            <a:pPr marL="381000" indent="-381000" eaLnBrk="1" hangingPunct="1">
              <a:lnSpc>
                <a:spcPct val="80000"/>
              </a:lnSpc>
              <a:buFontTx/>
              <a:buAutoNum type="arabicPeriod"/>
            </a:pPr>
            <a:r>
              <a:rPr lang="en-US" altLang="en-US" sz="2000" b="1" smtClean="0">
                <a:solidFill>
                  <a:srgbClr val="0070C0"/>
                </a:solidFill>
              </a:rPr>
              <a:t>Possible career paths in todays market: walk through the value chain for possible careers </a:t>
            </a:r>
            <a:endParaRPr lang="sr-Latn-CS" altLang="en-US" sz="2000" b="1" smtClean="0">
              <a:solidFill>
                <a:srgbClr val="0070C0"/>
              </a:solidFill>
            </a:endParaRPr>
          </a:p>
          <a:p>
            <a:pPr marL="381000" indent="-381000" eaLnBrk="1" hangingPunct="1">
              <a:lnSpc>
                <a:spcPct val="80000"/>
              </a:lnSpc>
              <a:buFontTx/>
              <a:buAutoNum type="arabicPeriod"/>
            </a:pPr>
            <a:r>
              <a:rPr lang="en-US" altLang="en-US" sz="2000" smtClean="0"/>
              <a:t>Focus on: quality</a:t>
            </a:r>
            <a:endParaRPr lang="sr-Latn-CS" altLang="en-US" sz="2000" smtClean="0"/>
          </a:p>
          <a:p>
            <a:pPr marL="381000" indent="-381000" eaLnBrk="1" hangingPunct="1">
              <a:lnSpc>
                <a:spcPct val="80000"/>
              </a:lnSpc>
              <a:buFontTx/>
              <a:buAutoNum type="arabicPeriod"/>
            </a:pPr>
            <a:r>
              <a:rPr lang="en-US" altLang="en-US" sz="2000" smtClean="0"/>
              <a:t>Focus on: production </a:t>
            </a:r>
            <a:endParaRPr lang="sr-Latn-CS" altLang="en-US" sz="2000" smtClean="0"/>
          </a:p>
          <a:p>
            <a:pPr marL="381000" indent="-381000" eaLnBrk="1" hangingPunct="1">
              <a:lnSpc>
                <a:spcPct val="80000"/>
              </a:lnSpc>
              <a:buFontTx/>
              <a:buAutoNum type="arabicPeriod"/>
            </a:pPr>
            <a:r>
              <a:rPr lang="en-US" altLang="en-US" sz="2000" smtClean="0"/>
              <a:t>Focus on: wholesaling </a:t>
            </a:r>
            <a:endParaRPr lang="sr-Latn-CS" altLang="en-US" sz="2000" smtClean="0"/>
          </a:p>
          <a:p>
            <a:pPr marL="381000" indent="-381000" eaLnBrk="1" hangingPunct="1">
              <a:lnSpc>
                <a:spcPct val="80000"/>
              </a:lnSpc>
              <a:buFontTx/>
              <a:buAutoNum type="arabicPeriod"/>
            </a:pPr>
            <a:r>
              <a:rPr lang="en-US" altLang="en-US" sz="2000" smtClean="0"/>
              <a:t>Focus on: retailing/counseling </a:t>
            </a:r>
            <a:endParaRPr lang="sr-Latn-CS" altLang="en-US" sz="2000" smtClean="0"/>
          </a:p>
          <a:p>
            <a:pPr marL="381000" indent="-381000" eaLnBrk="1" hangingPunct="1">
              <a:lnSpc>
                <a:spcPct val="80000"/>
              </a:lnSpc>
              <a:buFontTx/>
              <a:buAutoNum type="arabicPeriod"/>
            </a:pPr>
            <a:r>
              <a:rPr lang="en-US" altLang="en-US" sz="2000" b="1" smtClean="0">
                <a:solidFill>
                  <a:srgbClr val="002060"/>
                </a:solidFill>
              </a:rPr>
              <a:t>Project design and update </a:t>
            </a:r>
            <a:endParaRPr lang="sr-Latn-CS" altLang="en-US" sz="2000" b="1" smtClean="0">
              <a:solidFill>
                <a:srgbClr val="002060"/>
              </a:solidFill>
            </a:endParaRPr>
          </a:p>
          <a:p>
            <a:pPr marL="381000" indent="-381000" eaLnBrk="1" hangingPunct="1">
              <a:lnSpc>
                <a:spcPct val="80000"/>
              </a:lnSpc>
              <a:buFontTx/>
              <a:buAutoNum type="arabicPeriod"/>
            </a:pPr>
            <a:r>
              <a:rPr lang="en-US" altLang="en-US" sz="2000" b="1" smtClean="0">
                <a:solidFill>
                  <a:srgbClr val="002060"/>
                </a:solidFill>
              </a:rPr>
              <a:t>Project review</a:t>
            </a:r>
            <a:endParaRPr lang="sr-Latn-CS" altLang="en-US" sz="2000" b="1" smtClean="0">
              <a:solidFill>
                <a:srgbClr val="002060"/>
              </a:solidFill>
            </a:endParaRPr>
          </a:p>
          <a:p>
            <a:pPr marL="381000" indent="-381000" eaLnBrk="1" hangingPunct="1">
              <a:lnSpc>
                <a:spcPct val="80000"/>
              </a:lnSpc>
              <a:buFontTx/>
              <a:buAutoNum type="arabicPeriod"/>
            </a:pPr>
            <a:r>
              <a:rPr lang="en-US" altLang="en-US" sz="2000" b="1" smtClean="0">
                <a:solidFill>
                  <a:srgbClr val="002060"/>
                </a:solidFill>
              </a:rPr>
              <a:t>Project presentation</a:t>
            </a:r>
          </a:p>
          <a:p>
            <a:pPr marL="381000" indent="-381000" eaLnBrk="1" hangingPunct="1">
              <a:lnSpc>
                <a:spcPct val="80000"/>
              </a:lnSpc>
              <a:buFontTx/>
              <a:buNone/>
            </a:pPr>
            <a:endParaRPr lang="en-US" altLang="en-US" sz="2000" smtClean="0"/>
          </a:p>
        </p:txBody>
      </p:sp>
      <p:pic>
        <p:nvPicPr>
          <p:cNvPr id="6147" name="Picture 1156" descr="Logo farmaceutskog fakulteta (providna pozadina)"/>
          <p:cNvPicPr>
            <a:picLocks noChangeAspect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>
          <a:xfrm>
            <a:off x="150813" y="134938"/>
            <a:ext cx="547687" cy="628650"/>
          </a:xfrm>
          <a:noFill/>
        </p:spPr>
      </p:pic>
      <p:sp>
        <p:nvSpPr>
          <p:cNvPr id="6148" name="TextBox 1"/>
          <p:cNvSpPr txBox="1">
            <a:spLocks noChangeArrowheads="1"/>
          </p:cNvSpPr>
          <p:nvPr/>
        </p:nvSpPr>
        <p:spPr bwMode="auto">
          <a:xfrm>
            <a:off x="585788" y="328613"/>
            <a:ext cx="19462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en-US" sz="1400" b="1">
                <a:solidFill>
                  <a:schemeClr val="accent2"/>
                </a:solidFill>
                <a:latin typeface="Arial Narrow" pitchFamily="34" charset="0"/>
              </a:rPr>
              <a:t>Univerzitet u Beogradu Farmaceutski fakultet</a:t>
            </a:r>
            <a:r>
              <a:rPr lang="en-US" altLang="en-US" sz="1400" b="1">
                <a:solidFill>
                  <a:srgbClr val="A6A6A6"/>
                </a:solidFill>
                <a:latin typeface="Arial Narrow" pitchFamily="34" charset="0"/>
              </a:rPr>
              <a:t> </a:t>
            </a:r>
          </a:p>
        </p:txBody>
      </p:sp>
      <p:pic>
        <p:nvPicPr>
          <p:cNvPr id="6149" name="Picture 12" descr="G:\posteri kongres\Logo CZRFIBP latin (1)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02375" y="-66675"/>
            <a:ext cx="28416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2951163" y="252413"/>
            <a:ext cx="29987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altLang="en-US" sz="2200" b="1" i="1">
                <a:solidFill>
                  <a:schemeClr val="tx2"/>
                </a:solidFill>
              </a:rPr>
              <a:t>Razvoj veština za</a:t>
            </a:r>
            <a:br>
              <a:rPr lang="en-US" altLang="en-US" sz="2200" b="1" i="1">
                <a:solidFill>
                  <a:schemeClr val="tx2"/>
                </a:solidFill>
              </a:rPr>
            </a:br>
            <a:r>
              <a:rPr lang="en-US" altLang="en-US" sz="2200" b="1" i="1">
                <a:solidFill>
                  <a:schemeClr val="tx2"/>
                </a:solidFill>
              </a:rPr>
              <a:t>farmaceutsku praksu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352550"/>
            <a:ext cx="8423275" cy="4773613"/>
          </a:xfrm>
        </p:spPr>
        <p:txBody>
          <a:bodyPr/>
          <a:lstStyle/>
          <a:p>
            <a:pPr marL="609600" indent="-609600" algn="ctr" eaLnBrk="1" hangingPunct="1">
              <a:lnSpc>
                <a:spcPct val="90000"/>
              </a:lnSpc>
              <a:buFontTx/>
              <a:buNone/>
            </a:pPr>
            <a:r>
              <a:rPr lang="sr-Latn-CS" altLang="en-US" sz="2800" b="1" smtClean="0"/>
              <a:t>Projektni tim</a:t>
            </a:r>
          </a:p>
          <a:p>
            <a:pPr marL="609600" indent="-609600" algn="ctr" eaLnBrk="1" hangingPunct="1">
              <a:lnSpc>
                <a:spcPct val="90000"/>
              </a:lnSpc>
              <a:buFontTx/>
              <a:buNone/>
            </a:pPr>
            <a:endParaRPr lang="sr-Latn-CS" altLang="en-US" sz="2800" b="1" smtClean="0"/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sr-Latn-CS" altLang="en-US" sz="2000" smtClean="0"/>
              <a:t>Farmaceutski fakultet: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sr-Latn-CS" altLang="en-US" sz="2000" smtClean="0"/>
              <a:t>prof. dr Ljiljana Tasić, rukovodilac projekta i rukovodilac CZRFBP (dizajn, implementacija, monitoring) 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sr-Latn-CS" altLang="en-US" sz="2000" smtClean="0"/>
              <a:t>doc. dr Valentina Marinković, doc. dr Dragana Lakić, 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sr-Latn-CS" altLang="en-US" sz="2000" smtClean="0"/>
              <a:t>       </a:t>
            </a:r>
            <a:r>
              <a:rPr lang="en-US" altLang="en-US" sz="2000" smtClean="0"/>
              <a:t>  </a:t>
            </a:r>
            <a:r>
              <a:rPr lang="sr-Latn-CS" altLang="en-US" sz="2000" smtClean="0"/>
              <a:t>dr sci. Marina Odalović, dipl. far. spec. Jovana Brkić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endParaRPr lang="sr-Latn-CS" altLang="en-US" sz="2000" smtClean="0"/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sr-Latn-CS" altLang="en-US" sz="2000" smtClean="0"/>
              <a:t>Phoenix Pharma d.o.o.: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sr-Latn-CS" altLang="en-US" sz="2000" smtClean="0"/>
              <a:t>Tomislav Živanović, </a:t>
            </a:r>
            <a:r>
              <a:rPr lang="en-US" altLang="en-US" sz="2000" smtClean="0"/>
              <a:t>regionalni</a:t>
            </a:r>
            <a:r>
              <a:rPr lang="sr-Latn-CS" altLang="en-US" sz="2000" smtClean="0"/>
              <a:t> direktor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sr-Latn-CS" altLang="en-US" sz="2000" smtClean="0"/>
              <a:t>dipl. farm. Aleksandra Drašković, dipl. far. spec. Dragana Jocić</a:t>
            </a:r>
            <a:r>
              <a:rPr lang="en-US" altLang="en-US" sz="2000" smtClean="0"/>
              <a:t>, </a:t>
            </a:r>
            <a:r>
              <a:rPr lang="sr-Latn-CS" altLang="en-US" sz="2000" smtClean="0"/>
              <a:t>dipl. far. spec. </a:t>
            </a:r>
            <a:r>
              <a:rPr lang="en-US" altLang="en-US" sz="2000" smtClean="0"/>
              <a:t>Svetlana Pintar, Marija Mladenovic</a:t>
            </a:r>
            <a:r>
              <a:rPr lang="sr-Latn-CS" altLang="en-US" sz="2800" smtClean="0"/>
              <a:t> </a:t>
            </a:r>
            <a:r>
              <a:rPr lang="en-US" altLang="en-US" sz="2000" smtClean="0"/>
              <a:t>i saradnici</a:t>
            </a:r>
          </a:p>
        </p:txBody>
      </p:sp>
      <p:pic>
        <p:nvPicPr>
          <p:cNvPr id="7171" name="Picture 1156" descr="Logo farmaceutskog fakulteta (providna pozadina)"/>
          <p:cNvPicPr>
            <a:picLocks noChangeAspect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>
          <a:xfrm>
            <a:off x="150813" y="134938"/>
            <a:ext cx="547687" cy="628650"/>
          </a:xfrm>
          <a:noFill/>
        </p:spPr>
      </p:pic>
      <p:sp>
        <p:nvSpPr>
          <p:cNvPr id="7172" name="TextBox 1"/>
          <p:cNvSpPr txBox="1">
            <a:spLocks noChangeArrowheads="1"/>
          </p:cNvSpPr>
          <p:nvPr/>
        </p:nvSpPr>
        <p:spPr bwMode="auto">
          <a:xfrm>
            <a:off x="585788" y="328613"/>
            <a:ext cx="19462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en-US" sz="1400" b="1">
                <a:solidFill>
                  <a:schemeClr val="accent2"/>
                </a:solidFill>
                <a:latin typeface="Arial Narrow" pitchFamily="34" charset="0"/>
              </a:rPr>
              <a:t>Univerzitet u Beogradu Farmaceutski fakultet</a:t>
            </a:r>
            <a:r>
              <a:rPr lang="en-US" altLang="en-US" sz="1400" b="1">
                <a:solidFill>
                  <a:srgbClr val="A6A6A6"/>
                </a:solidFill>
                <a:latin typeface="Arial Narrow" pitchFamily="34" charset="0"/>
              </a:rPr>
              <a:t> </a:t>
            </a:r>
          </a:p>
        </p:txBody>
      </p:sp>
      <p:pic>
        <p:nvPicPr>
          <p:cNvPr id="7173" name="Picture 12" descr="G:\posteri kongres\Logo CZRFIBP latin (1)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02375" y="-66675"/>
            <a:ext cx="28416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2951163" y="252413"/>
            <a:ext cx="29987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altLang="en-US" sz="2200" b="1" i="1">
                <a:solidFill>
                  <a:schemeClr val="tx2"/>
                </a:solidFill>
              </a:rPr>
              <a:t>Razvoj veština za</a:t>
            </a:r>
            <a:br>
              <a:rPr lang="en-US" altLang="en-US" sz="2200" b="1" i="1">
                <a:solidFill>
                  <a:schemeClr val="tx2"/>
                </a:solidFill>
              </a:rPr>
            </a:br>
            <a:r>
              <a:rPr lang="en-US" altLang="en-US" sz="2200" b="1" i="1">
                <a:solidFill>
                  <a:schemeClr val="tx2"/>
                </a:solidFill>
              </a:rPr>
              <a:t>farmaceutsku praksu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156" descr="Logo farmaceutskog fakulteta (providna pozadina)"/>
          <p:cNvPicPr>
            <a:picLocks noChangeAspect="1" noChangeArrowheads="1"/>
          </p:cNvPicPr>
          <p:nvPr>
            <p:ph type="title"/>
          </p:nvPr>
        </p:nvPicPr>
        <p:blipFill>
          <a:blip r:embed="rId3"/>
          <a:srcRect/>
          <a:stretch>
            <a:fillRect/>
          </a:stretch>
        </p:blipFill>
        <p:spPr>
          <a:xfrm>
            <a:off x="150813" y="134938"/>
            <a:ext cx="547687" cy="628650"/>
          </a:xfrm>
          <a:noFill/>
        </p:spPr>
      </p:pic>
      <p:sp>
        <p:nvSpPr>
          <p:cNvPr id="8195" name="TextBox 1"/>
          <p:cNvSpPr txBox="1">
            <a:spLocks noChangeArrowheads="1"/>
          </p:cNvSpPr>
          <p:nvPr/>
        </p:nvSpPr>
        <p:spPr bwMode="auto">
          <a:xfrm>
            <a:off x="576263" y="265113"/>
            <a:ext cx="21621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en-US" sz="1600" b="1">
                <a:solidFill>
                  <a:schemeClr val="accent2"/>
                </a:solidFill>
                <a:latin typeface="Arial Narrow" pitchFamily="34" charset="0"/>
              </a:rPr>
              <a:t>Univerzitet u Beogradu Farmaceutski fakultet</a:t>
            </a:r>
            <a:r>
              <a:rPr lang="en-US" altLang="en-US" sz="1600" b="1">
                <a:solidFill>
                  <a:srgbClr val="A6A6A6"/>
                </a:solidFill>
                <a:latin typeface="Arial Narrow" pitchFamily="34" charset="0"/>
              </a:rPr>
              <a:t> </a:t>
            </a:r>
          </a:p>
        </p:txBody>
      </p:sp>
      <p:pic>
        <p:nvPicPr>
          <p:cNvPr id="8196" name="Picture 12" descr="G:\posteri kongres\Logo CZRFIBP latin (1)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16613" y="-66675"/>
            <a:ext cx="3227387" cy="107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197" name="Object 7"/>
          <p:cNvGraphicFramePr>
            <a:graphicFrameLocks noChangeAspect="1"/>
          </p:cNvGraphicFramePr>
          <p:nvPr>
            <p:ph type="body" idx="1"/>
          </p:nvPr>
        </p:nvGraphicFramePr>
        <p:xfrm>
          <a:off x="244475" y="1406525"/>
          <a:ext cx="8686800" cy="4643438"/>
        </p:xfrm>
        <a:graphic>
          <a:graphicData uri="http://schemas.openxmlformats.org/presentationml/2006/ole">
            <p:oleObj spid="_x0000_s8197" name="Chart" r:id="rId5" imgW="5667280" imgH="3029093" progId="Excel.Chart.8">
              <p:embed/>
            </p:oleObj>
          </a:graphicData>
        </a:graphic>
      </p:graphicFrame>
      <p:sp>
        <p:nvSpPr>
          <p:cNvPr id="8198" name="Text Box 8"/>
          <p:cNvSpPr txBox="1">
            <a:spLocks noChangeArrowheads="1"/>
          </p:cNvSpPr>
          <p:nvPr/>
        </p:nvSpPr>
        <p:spPr bwMode="auto">
          <a:xfrm>
            <a:off x="2951163" y="252413"/>
            <a:ext cx="29987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altLang="en-US" sz="2200" b="1" i="1">
                <a:solidFill>
                  <a:schemeClr val="tx2"/>
                </a:solidFill>
              </a:rPr>
              <a:t>Razvoj veština za</a:t>
            </a:r>
            <a:br>
              <a:rPr lang="en-US" altLang="en-US" sz="2200" b="1" i="1">
                <a:solidFill>
                  <a:schemeClr val="tx2"/>
                </a:solidFill>
              </a:rPr>
            </a:br>
            <a:r>
              <a:rPr lang="en-US" altLang="en-US" sz="2200" b="1" i="1">
                <a:solidFill>
                  <a:schemeClr val="tx2"/>
                </a:solidFill>
              </a:rPr>
              <a:t>farmaceutsku praksu</a:t>
            </a:r>
          </a:p>
        </p:txBody>
      </p:sp>
      <p:sp>
        <p:nvSpPr>
          <p:cNvPr id="8199" name="AutoShape 12"/>
          <p:cNvSpPr>
            <a:spLocks noChangeArrowheads="1"/>
          </p:cNvSpPr>
          <p:nvPr/>
        </p:nvSpPr>
        <p:spPr bwMode="auto">
          <a:xfrm>
            <a:off x="6870700" y="957263"/>
            <a:ext cx="2273300" cy="1143000"/>
          </a:xfrm>
          <a:prstGeom prst="wedgeEllipseCallout">
            <a:avLst>
              <a:gd name="adj1" fmla="val -49931"/>
              <a:gd name="adj2" fmla="val 277778"/>
            </a:avLst>
          </a:prstGeom>
          <a:noFill/>
          <a:ln w="28575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altLang="en-US"/>
              <a:t>~</a:t>
            </a:r>
            <a:r>
              <a:rPr lang="sr-Latn-CS" altLang="en-US"/>
              <a:t> 30% angažovano </a:t>
            </a:r>
          </a:p>
          <a:p>
            <a:pPr algn="ctr"/>
            <a:r>
              <a:rPr lang="sr-Latn-CS" altLang="en-US"/>
              <a:t>u kompaniji</a:t>
            </a:r>
            <a:endParaRPr lang="en-US" altLang="en-US"/>
          </a:p>
          <a:p>
            <a:pPr algn="ctr"/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352550"/>
            <a:ext cx="8423275" cy="4773613"/>
          </a:xfrm>
        </p:spPr>
        <p:txBody>
          <a:bodyPr/>
          <a:lstStyle/>
          <a:p>
            <a:pPr marL="609600" indent="-609600" algn="ctr" eaLnBrk="1" hangingPunct="1">
              <a:buFontTx/>
              <a:buNone/>
            </a:pPr>
            <a:endParaRPr lang="en-US" altLang="en-US" smtClean="0"/>
          </a:p>
        </p:txBody>
      </p:sp>
      <p:pic>
        <p:nvPicPr>
          <p:cNvPr id="9219" name="Picture 1156" descr="Logo farmaceutskog fakulteta (providna pozadina)"/>
          <p:cNvPicPr>
            <a:picLocks noChangeAspect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>
          <a:xfrm>
            <a:off x="150813" y="134938"/>
            <a:ext cx="547687" cy="628650"/>
          </a:xfrm>
          <a:noFill/>
        </p:spPr>
      </p:pic>
      <p:sp>
        <p:nvSpPr>
          <p:cNvPr id="9220" name="TextBox 1"/>
          <p:cNvSpPr txBox="1">
            <a:spLocks noChangeArrowheads="1"/>
          </p:cNvSpPr>
          <p:nvPr/>
        </p:nvSpPr>
        <p:spPr bwMode="auto">
          <a:xfrm>
            <a:off x="585788" y="328613"/>
            <a:ext cx="19462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en-US" sz="1400" b="1">
                <a:solidFill>
                  <a:schemeClr val="accent2"/>
                </a:solidFill>
                <a:latin typeface="Arial Narrow" pitchFamily="34" charset="0"/>
              </a:rPr>
              <a:t>Univerzitet u Beogradu Farmaceutski fakultet</a:t>
            </a:r>
            <a:r>
              <a:rPr lang="en-US" altLang="en-US" sz="1400" b="1">
                <a:solidFill>
                  <a:srgbClr val="A6A6A6"/>
                </a:solidFill>
                <a:latin typeface="Arial Narrow" pitchFamily="34" charset="0"/>
              </a:rPr>
              <a:t> </a:t>
            </a:r>
          </a:p>
        </p:txBody>
      </p:sp>
      <p:pic>
        <p:nvPicPr>
          <p:cNvPr id="9221" name="Picture 12" descr="G:\posteri kongres\Logo CZRFIBP latin (1)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02375" y="-66675"/>
            <a:ext cx="28416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2951163" y="252413"/>
            <a:ext cx="29987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altLang="en-US" sz="2200" b="1" i="1">
                <a:solidFill>
                  <a:schemeClr val="tx2"/>
                </a:solidFill>
              </a:rPr>
              <a:t>Razvoj veština za</a:t>
            </a:r>
            <a:br>
              <a:rPr lang="en-US" altLang="en-US" sz="2200" b="1" i="1">
                <a:solidFill>
                  <a:schemeClr val="tx2"/>
                </a:solidFill>
              </a:rPr>
            </a:br>
            <a:r>
              <a:rPr lang="en-US" altLang="en-US" sz="2200" b="1" i="1">
                <a:solidFill>
                  <a:schemeClr val="tx2"/>
                </a:solidFill>
              </a:rPr>
              <a:t>farmaceutsku praksu</a:t>
            </a:r>
          </a:p>
        </p:txBody>
      </p:sp>
      <p:pic>
        <p:nvPicPr>
          <p:cNvPr id="9223" name="Picture 9" descr="3e (2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8788" y="1360488"/>
            <a:ext cx="3727450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11" descr="14 (2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5188" y="3860800"/>
            <a:ext cx="2949575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14" descr="Copy of IMG_20130913_16431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90988" y="1339850"/>
            <a:ext cx="4806950" cy="253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16" descr="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63550" y="4010025"/>
            <a:ext cx="2220913" cy="213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7" name="Picture 18" descr="IMG_20130913_16352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673350" y="3871913"/>
            <a:ext cx="3284538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836738"/>
            <a:ext cx="8423275" cy="4773612"/>
          </a:xfrm>
        </p:spPr>
        <p:txBody>
          <a:bodyPr/>
          <a:lstStyle/>
          <a:p>
            <a:pPr marL="609600" indent="-609600" algn="ctr" eaLnBrk="1" hangingPunct="1">
              <a:buFontTx/>
              <a:buNone/>
            </a:pPr>
            <a:r>
              <a:rPr lang="sr-Latn-CS" altLang="en-US" smtClean="0"/>
              <a:t>Hvala na pažnji!</a:t>
            </a:r>
          </a:p>
          <a:p>
            <a:pPr marL="609600" indent="-609600" algn="ctr" eaLnBrk="1" hangingPunct="1">
              <a:buFontTx/>
              <a:buNone/>
            </a:pPr>
            <a:endParaRPr lang="sr-Latn-CS" altLang="en-US" smtClean="0"/>
          </a:p>
          <a:p>
            <a:pPr marL="609600" indent="-609600" algn="ctr" eaLnBrk="1" hangingPunct="1">
              <a:buFontTx/>
              <a:buNone/>
            </a:pPr>
            <a:r>
              <a:rPr lang="sr-Latn-CS" altLang="en-US" smtClean="0">
                <a:hlinkClick r:id="rId2"/>
              </a:rPr>
              <a:t>marina.odalovic@pharmacy.bg.ac.rs</a:t>
            </a:r>
            <a:endParaRPr lang="sr-Latn-CS" altLang="en-US" smtClean="0"/>
          </a:p>
          <a:p>
            <a:pPr marL="609600" indent="-609600" algn="ctr" eaLnBrk="1" hangingPunct="1">
              <a:buFontTx/>
              <a:buNone/>
            </a:pPr>
            <a:r>
              <a:rPr lang="sr-Latn-CS" altLang="en-US" smtClean="0">
                <a:hlinkClick r:id="rId3"/>
              </a:rPr>
              <a:t>farmaceutska.praksa@pharmacy.bg.ac.rs</a:t>
            </a:r>
            <a:r>
              <a:rPr lang="sr-Latn-CS" altLang="en-US" smtClean="0"/>
              <a:t> </a:t>
            </a:r>
            <a:endParaRPr lang="en-US" altLang="en-US" smtClean="0"/>
          </a:p>
        </p:txBody>
      </p:sp>
      <p:pic>
        <p:nvPicPr>
          <p:cNvPr id="10243" name="Picture 1156" descr="Logo farmaceutskog fakulteta (providna pozadina)"/>
          <p:cNvPicPr>
            <a:picLocks noChangeAspect="1" noChangeArrowheads="1"/>
          </p:cNvPicPr>
          <p:nvPr>
            <p:ph type="title"/>
          </p:nvPr>
        </p:nvPicPr>
        <p:blipFill>
          <a:blip r:embed="rId4"/>
          <a:srcRect/>
          <a:stretch>
            <a:fillRect/>
          </a:stretch>
        </p:blipFill>
        <p:spPr>
          <a:xfrm>
            <a:off x="150813" y="134938"/>
            <a:ext cx="547687" cy="628650"/>
          </a:xfrm>
          <a:noFill/>
        </p:spPr>
      </p:pic>
      <p:sp>
        <p:nvSpPr>
          <p:cNvPr id="10244" name="TextBox 1"/>
          <p:cNvSpPr txBox="1">
            <a:spLocks noChangeArrowheads="1"/>
          </p:cNvSpPr>
          <p:nvPr/>
        </p:nvSpPr>
        <p:spPr bwMode="auto">
          <a:xfrm>
            <a:off x="585788" y="328613"/>
            <a:ext cx="19462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en-US" sz="1400" b="1">
                <a:solidFill>
                  <a:schemeClr val="accent2"/>
                </a:solidFill>
                <a:latin typeface="Arial Narrow" pitchFamily="34" charset="0"/>
              </a:rPr>
              <a:t>Univerzitet u Beogradu Farmaceutski fakultet</a:t>
            </a:r>
            <a:r>
              <a:rPr lang="en-US" altLang="en-US" sz="1400" b="1">
                <a:solidFill>
                  <a:srgbClr val="A6A6A6"/>
                </a:solidFill>
                <a:latin typeface="Arial Narrow" pitchFamily="34" charset="0"/>
              </a:rPr>
              <a:t> </a:t>
            </a:r>
          </a:p>
        </p:txBody>
      </p:sp>
      <p:pic>
        <p:nvPicPr>
          <p:cNvPr id="10245" name="Picture 12" descr="G:\posteri kongres\Logo CZRFIBP latin (1)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02375" y="-66675"/>
            <a:ext cx="28416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2951163" y="252413"/>
            <a:ext cx="29987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altLang="en-US" sz="2200" b="1" i="1">
                <a:solidFill>
                  <a:schemeClr val="tx2"/>
                </a:solidFill>
              </a:rPr>
              <a:t>Razvoj veština za</a:t>
            </a:r>
            <a:br>
              <a:rPr lang="en-US" altLang="en-US" sz="2200" b="1" i="1">
                <a:solidFill>
                  <a:schemeClr val="tx2"/>
                </a:solidFill>
              </a:rPr>
            </a:br>
            <a:r>
              <a:rPr lang="en-US" altLang="en-US" sz="2200" b="1" i="1">
                <a:solidFill>
                  <a:schemeClr val="tx2"/>
                </a:solidFill>
              </a:rPr>
              <a:t>farmaceutsku praksu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</TotalTime>
  <Words>371</Words>
  <Application>Microsoft Office PowerPoint</Application>
  <PresentationFormat>On-screen Show (4:3)</PresentationFormat>
  <Paragraphs>70</Paragraphs>
  <Slides>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Arial Narrow</vt:lpstr>
      <vt:lpstr>Default Design</vt:lpstr>
      <vt:lpstr>Microsoft Office Excel Chart</vt:lpstr>
      <vt:lpstr>Projekat: Razvoj veština za farmaceutsku praksu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Company>Farmaceutski fakultet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.</dc:creator>
  <cp:lastModifiedBy>admin</cp:lastModifiedBy>
  <cp:revision>19</cp:revision>
  <dcterms:created xsi:type="dcterms:W3CDTF">2014-09-19T08:58:37Z</dcterms:created>
  <dcterms:modified xsi:type="dcterms:W3CDTF">2014-09-26T14:11:37Z</dcterms:modified>
</cp:coreProperties>
</file>