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8" r:id="rId3"/>
    <p:sldId id="259" r:id="rId4"/>
    <p:sldId id="264" r:id="rId5"/>
    <p:sldId id="265" r:id="rId6"/>
    <p:sldId id="260" r:id="rId7"/>
    <p:sldId id="263" r:id="rId8"/>
    <p:sldId id="261" r:id="rId9"/>
    <p:sldId id="262" r:id="rId10"/>
    <p:sldId id="266" r:id="rId1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41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nevenama\Centriraj%20karijeru\Predavanja%20poslodavaca,%20maj%202014\tabele%20za%20izvestaj-predavanja.xlsx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ser>
          <c:idx val="0"/>
          <c:order val="0"/>
          <c:spPr>
            <a:solidFill>
              <a:schemeClr val="accent1">
                <a:tint val="100000"/>
                <a:shade val="100000"/>
                <a:satMod val="100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'ukupno - grafik'!$A$2:$A$7</c:f>
              <c:strCache>
                <c:ptCount val="6"/>
                <c:pt idx="0">
                  <c:v>Liderstvo i učenje kroz čitav život</c:v>
                </c:pt>
                <c:pt idx="1">
                  <c:v>Tehnike sakupljanja podataka u marketinškim istraživanjima</c:v>
                </c:pt>
                <c:pt idx="2">
                  <c:v>Štednja i Kako da zaštitite svoja prava</c:v>
                </c:pt>
                <c:pt idx="3">
                  <c:v>Donošenje odluka</c:v>
                </c:pt>
                <c:pt idx="4">
                  <c:v>Upravljanje stresom</c:v>
                </c:pt>
                <c:pt idx="5">
                  <c:v>Preuzmi inicijativu</c:v>
                </c:pt>
              </c:strCache>
            </c:strRef>
          </c:cat>
          <c:val>
            <c:numRef>
              <c:f>'ukupno - grafik'!$B$2:$B$7</c:f>
              <c:numCache>
                <c:formatCode>General</c:formatCode>
                <c:ptCount val="6"/>
                <c:pt idx="0">
                  <c:v>4.17</c:v>
                </c:pt>
                <c:pt idx="1">
                  <c:v>3.98</c:v>
                </c:pt>
                <c:pt idx="2">
                  <c:v>3.3499999999999996</c:v>
                </c:pt>
                <c:pt idx="3">
                  <c:v>4.0599999999999996</c:v>
                </c:pt>
                <c:pt idx="4">
                  <c:v>4.0999999999999996</c:v>
                </c:pt>
                <c:pt idx="5">
                  <c:v>4.37</c:v>
                </c:pt>
              </c:numCache>
            </c:numRef>
          </c:val>
        </c:ser>
        <c:dLbls>
          <c:showVal val="1"/>
        </c:dLbls>
        <c:gapWidth val="219"/>
        <c:overlap val="-27"/>
        <c:axId val="132246528"/>
        <c:axId val="132297472"/>
      </c:barChart>
      <c:catAx>
        <c:axId val="13224652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2297472"/>
        <c:crosses val="autoZero"/>
        <c:auto val="1"/>
        <c:lblAlgn val="ctr"/>
        <c:lblOffset val="100"/>
      </c:catAx>
      <c:valAx>
        <c:axId val="13229747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22465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2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4D30F178-4A59-4EA6-AA5E-013E450CDAF2}" type="datetimeFigureOut">
              <a:rPr lang="en-US"/>
              <a:pPr>
                <a:defRPr/>
              </a:pPr>
              <a:t>9/26/2014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fld id="{957CE6BC-E988-4E96-A40C-78A2864D983C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sajt.tif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653338" y="6537325"/>
            <a:ext cx="1490662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fld id="{0A9F9562-6061-447A-8B09-E559D6911EC1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fld id="{BE4921CB-85B6-4C36-9C3A-0A1A57B889A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371600"/>
            <a:ext cx="2322513" cy="9128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160713" y="1371600"/>
            <a:ext cx="2324100" cy="9128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fld id="{BA530790-DA17-41CF-A1FB-BA2A783442FF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fld id="{625EE367-CB8B-42EF-8314-EEA40EDB7D34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fld id="{DAD7536C-DD51-4976-BF53-51F402D7F0E1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fld id="{FEB0AA53-7CEC-4E4C-919A-947926C9A71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fld id="{E003B36E-75F0-4C78-A35B-77D61C55574A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fld id="{18D45A63-8A10-45DA-99BA-088E9BB555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cs typeface="Arial" charset="0"/>
              </a:defRPr>
            </a:lvl1pPr>
          </a:lstStyle>
          <a:p>
            <a:fld id="{FEB31333-E6DA-45A4-BC98-A001178B2B6E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5813" cy="20113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20113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7" name="Picture 13" descr="sajt.tif"/>
          <p:cNvPicPr>
            <a:picLocks noChangeAspect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7653338" y="6537325"/>
            <a:ext cx="1490662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533400"/>
            <a:ext cx="6705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the title text format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05000"/>
            <a:ext cx="4799013" cy="912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504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the outline text format</a:t>
            </a:r>
          </a:p>
          <a:p>
            <a:pPr lvl="1"/>
            <a:r>
              <a:rPr lang="en-GB" altLang="en-US" smtClean="0"/>
              <a:t>Second Outline Level</a:t>
            </a:r>
          </a:p>
          <a:p>
            <a:pPr lvl="2"/>
            <a:r>
              <a:rPr lang="en-GB" altLang="en-US" smtClean="0"/>
              <a:t>Third Outline Level</a:t>
            </a:r>
          </a:p>
          <a:p>
            <a:pPr lvl="3"/>
            <a:r>
              <a:rPr lang="en-GB" altLang="en-US" smtClean="0"/>
              <a:t>Fourth Outline Level</a:t>
            </a:r>
          </a:p>
          <a:p>
            <a:pPr lvl="4"/>
            <a:r>
              <a:rPr lang="en-GB" altLang="en-US" smtClean="0"/>
              <a:t>Fifth Outline Level</a:t>
            </a:r>
          </a:p>
          <a:p>
            <a:pPr lvl="4"/>
            <a:r>
              <a:rPr lang="en-GB" altLang="en-US" smtClean="0"/>
              <a:t>Sixth Outline Level</a:t>
            </a:r>
          </a:p>
          <a:p>
            <a:pPr lvl="4"/>
            <a:r>
              <a:rPr lang="en-GB" altLang="en-US" smtClean="0"/>
              <a:t>Seventh Outline Level</a:t>
            </a:r>
          </a:p>
          <a:p>
            <a:pPr lvl="4"/>
            <a:r>
              <a:rPr lang="en-GB" altLang="en-US" smtClean="0"/>
              <a:t>Eighth Outline Level</a:t>
            </a:r>
          </a:p>
          <a:p>
            <a:pPr lvl="4"/>
            <a:r>
              <a:rPr lang="en-GB" altLang="en-US" smtClean="0"/>
              <a:t>Ninth Outline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1031" name="Picture 9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694613" y="4876800"/>
            <a:ext cx="1449387" cy="1547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5562600" y="6400800"/>
            <a:ext cx="3506788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 sz="1100" b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</p:txBody>
      </p:sp>
      <p:pic>
        <p:nvPicPr>
          <p:cNvPr id="1033" name="Picture 10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52400" y="6248400"/>
            <a:ext cx="4295775" cy="466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34" name="Picture 12" descr="eu_flag_tempus.jpg"/>
          <p:cNvPicPr>
            <a:picLocks noChangeAspect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7924800" y="4419600"/>
            <a:ext cx="1219200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p:txStyles>
    <p:titleStyle>
      <a:lvl1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2pPr>
      <a:lvl3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3pPr>
      <a:lvl4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4pPr>
      <a:lvl5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5pPr>
      <a:lvl6pPr marL="25146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6pPr>
      <a:lvl7pPr marL="29718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7pPr>
      <a:lvl8pPr marL="34290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8pPr>
      <a:lvl9pPr marL="38862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9pPr>
    </p:titleStyle>
    <p:bodyStyle>
      <a:lvl1pPr marL="342900" indent="-342900" algn="l" defTabSz="457200" rtl="0" eaLnBrk="0" fontAlgn="base" hangingPunct="0">
        <a:lnSpc>
          <a:spcPct val="98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lnSpc>
          <a:spcPct val="98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lnSpc>
          <a:spcPct val="98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lnSpc>
          <a:spcPct val="98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en-US" b="1" i="1" smtClean="0"/>
              <a:t>Prikaz pilotiranog programa saradnje sa poslodavcima</a:t>
            </a:r>
            <a:endParaRPr lang="en-US" altLang="en-US" smtClean="0"/>
          </a:p>
        </p:txBody>
      </p:sp>
      <p:sp>
        <p:nvSpPr>
          <p:cNvPr id="14339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US" altLang="en-US" smtClean="0"/>
              <a:t>Univerzitet u Novom Sadu</a:t>
            </a:r>
          </a:p>
          <a:p>
            <a:pPr algn="r"/>
            <a:r>
              <a:rPr lang="en-US" altLang="en-US" smtClean="0"/>
              <a:t>Centar za razvoj karijere i savetovanje studenata</a:t>
            </a:r>
          </a:p>
        </p:txBody>
      </p:sp>
      <p:sp>
        <p:nvSpPr>
          <p:cNvPr id="14340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5561013" y="6400800"/>
            <a:ext cx="3506787" cy="228600"/>
          </a:xfrm>
          <a:noFill/>
        </p:spPr>
        <p:txBody>
          <a:bodyPr/>
          <a:lstStyle/>
          <a:p>
            <a:pPr>
              <a:buFont typeface="Times New Roman" pitchFamily="18" charset="0"/>
              <a:buNone/>
            </a:pPr>
            <a:r>
              <a:rPr lang="en-US" altLang="en-US" smtClean="0">
                <a:ea typeface="Microsoft YaHei" pitchFamily="34" charset="-122"/>
              </a:rPr>
              <a:t>Project coordinator: University of Belgrade</a:t>
            </a:r>
          </a:p>
          <a:p>
            <a:pPr>
              <a:buFont typeface="Times New Roman" pitchFamily="18" charset="0"/>
              <a:buNone/>
            </a:pPr>
            <a:endParaRPr lang="en-US" altLang="en-US" smtClean="0">
              <a:ea typeface="Microsoft YaHei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i="1" smtClean="0">
                <a:solidFill>
                  <a:srgbClr val="FF6600"/>
                </a:solidFill>
              </a:rPr>
              <a:t>Centriraj karijeru </a:t>
            </a:r>
            <a:r>
              <a:rPr lang="en-US" altLang="en-US" smtClean="0"/>
              <a:t>– Predavanja poslodavaca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381000" y="1905000"/>
            <a:ext cx="7467600" cy="4038600"/>
          </a:xfrm>
        </p:spPr>
        <p:txBody>
          <a:bodyPr/>
          <a:lstStyle/>
          <a:p>
            <a:r>
              <a:rPr lang="en-US" altLang="en-US" smtClean="0"/>
              <a:t>26-30. maj 2014. godine, Centralna zgrada Univerziteta u Novom Sadu</a:t>
            </a:r>
          </a:p>
          <a:p>
            <a:r>
              <a:rPr lang="en-US" altLang="en-US" smtClean="0"/>
              <a:t>Pet poslodavaca</a:t>
            </a:r>
          </a:p>
          <a:p>
            <a:pPr lvl="1"/>
            <a:r>
              <a:rPr lang="en-US" altLang="en-US" smtClean="0"/>
              <a:t>Nacionalna služba za zapošljavanje</a:t>
            </a:r>
          </a:p>
          <a:p>
            <a:pPr lvl="1"/>
            <a:r>
              <a:rPr lang="en-US" altLang="en-US" smtClean="0"/>
              <a:t>Ninamedia research</a:t>
            </a:r>
          </a:p>
          <a:p>
            <a:pPr lvl="1"/>
            <a:r>
              <a:rPr lang="en-US" altLang="en-US" smtClean="0"/>
              <a:t>Narodna banka Srbije</a:t>
            </a:r>
          </a:p>
          <a:p>
            <a:pPr lvl="1"/>
            <a:r>
              <a:rPr lang="en-US" altLang="en-US" smtClean="0"/>
              <a:t>Studio moderna</a:t>
            </a:r>
          </a:p>
          <a:p>
            <a:pPr lvl="1"/>
            <a:r>
              <a:rPr lang="en-US" altLang="en-US" smtClean="0"/>
              <a:t>TIM centar</a:t>
            </a:r>
          </a:p>
          <a:p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76200" y="1905000"/>
            <a:ext cx="8077200" cy="3657600"/>
          </a:xfrm>
        </p:spPr>
        <p:txBody>
          <a:bodyPr/>
          <a:lstStyle/>
          <a:p>
            <a:r>
              <a:rPr lang="en-US" altLang="en-US" smtClean="0"/>
              <a:t>Poslodavcima su teme bile predložene na osnovu istraživanja koje je Infostud sproveo u okviru projekta</a:t>
            </a:r>
          </a:p>
          <a:p>
            <a:r>
              <a:rPr lang="en-US" altLang="en-US" smtClean="0"/>
              <a:t>Teme:</a:t>
            </a:r>
          </a:p>
          <a:p>
            <a:pPr lvl="1"/>
            <a:r>
              <a:rPr lang="en-US" altLang="en-US" sz="2200" smtClean="0"/>
              <a:t>Liderstvo i učenje celog života</a:t>
            </a:r>
          </a:p>
          <a:p>
            <a:pPr lvl="1"/>
            <a:r>
              <a:rPr lang="en-US" altLang="en-US" sz="2200" smtClean="0"/>
              <a:t>Načini prikupljanja podataka u marketinškim istraživanjima</a:t>
            </a:r>
          </a:p>
          <a:p>
            <a:pPr lvl="1"/>
            <a:r>
              <a:rPr lang="en-US" altLang="en-US" sz="2200" smtClean="0"/>
              <a:t>Štednja i Kako zaštiti svoja prava</a:t>
            </a:r>
          </a:p>
          <a:p>
            <a:pPr lvl="1"/>
            <a:r>
              <a:rPr lang="en-US" altLang="en-US" sz="2200" smtClean="0"/>
              <a:t>Preuzmi inicijativu</a:t>
            </a:r>
          </a:p>
          <a:p>
            <a:pPr lvl="1"/>
            <a:r>
              <a:rPr lang="en-US" altLang="en-US" sz="2200" smtClean="0"/>
              <a:t>Donošenje odluka</a:t>
            </a:r>
          </a:p>
        </p:txBody>
      </p:sp>
      <p:sp>
        <p:nvSpPr>
          <p:cNvPr id="163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i="1" smtClean="0">
                <a:solidFill>
                  <a:srgbClr val="FF6600"/>
                </a:solidFill>
              </a:rPr>
              <a:t>Centriraj karijeru </a:t>
            </a:r>
            <a:r>
              <a:rPr lang="en-US" altLang="en-US" smtClean="0"/>
              <a:t>– Predavanja poslodavaca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i="1" smtClean="0">
                <a:solidFill>
                  <a:srgbClr val="FF6600"/>
                </a:solidFill>
              </a:rPr>
              <a:t>Centriraj karijeru </a:t>
            </a:r>
            <a:r>
              <a:rPr lang="en-US" altLang="en-US" smtClean="0"/>
              <a:t>– Predavanja poslodavaca</a:t>
            </a:r>
          </a:p>
        </p:txBody>
      </p:sp>
      <p:pic>
        <p:nvPicPr>
          <p:cNvPr id="17411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96888" y="1828800"/>
            <a:ext cx="3048000" cy="2286000"/>
          </a:xfrm>
        </p:spPr>
      </p:pic>
      <p:pic>
        <p:nvPicPr>
          <p:cNvPr id="17412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6400" y="1704975"/>
            <a:ext cx="3276600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0400" y="3581400"/>
            <a:ext cx="2997200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i="1" smtClean="0">
                <a:solidFill>
                  <a:srgbClr val="FF6600"/>
                </a:solidFill>
              </a:rPr>
              <a:t>Centriraj karijeru</a:t>
            </a:r>
            <a:r>
              <a:rPr lang="en-US" altLang="en-US" smtClean="0"/>
              <a:t>– Predavanja poslodavaca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6323013" cy="3808413"/>
          </a:xfrm>
        </p:spPr>
        <p:txBody>
          <a:bodyPr/>
          <a:lstStyle/>
          <a:p>
            <a:r>
              <a:rPr lang="en-US" altLang="en-US" smtClean="0"/>
              <a:t>Prosečne ocene predavanja (skala od 1 do 5)</a:t>
            </a:r>
          </a:p>
          <a:p>
            <a:r>
              <a:rPr lang="en-US" altLang="en-US" smtClean="0"/>
              <a:t>Ukupna prosečna ocena je 4</a:t>
            </a:r>
          </a:p>
          <a:p>
            <a:endParaRPr lang="en-US" altLang="en-US" smtClean="0"/>
          </a:p>
        </p:txBody>
      </p:sp>
      <p:sp>
        <p:nvSpPr>
          <p:cNvPr id="18436" name="Rectangle 2"/>
          <p:cNvSpPr>
            <a:spLocks noChangeArrowheads="1"/>
          </p:cNvSpPr>
          <p:nvPr/>
        </p:nvSpPr>
        <p:spPr bwMode="auto">
          <a:xfrm>
            <a:off x="1219200" y="2819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tabLst>
                <a:tab pos="342900" algn="l"/>
                <a:tab pos="809625" algn="l"/>
              </a:tabLst>
            </a:pPr>
            <a:r>
              <a:rPr lang="en-US" altLang="en-US"/>
              <a:t>Prosečne ocene svih predavanja</a:t>
            </a:r>
          </a:p>
          <a:p>
            <a:pPr>
              <a:tabLst>
                <a:tab pos="342900" algn="l"/>
                <a:tab pos="809625" algn="l"/>
              </a:tabLst>
            </a:pPr>
            <a:endParaRPr lang="en-US" altLang="en-US"/>
          </a:p>
        </p:txBody>
      </p:sp>
      <p:graphicFrame>
        <p:nvGraphicFramePr>
          <p:cNvPr id="5" name="Chart 4"/>
          <p:cNvGraphicFramePr/>
          <p:nvPr/>
        </p:nvGraphicFramePr>
        <p:xfrm>
          <a:off x="1219199" y="2819400"/>
          <a:ext cx="6096001" cy="228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8438" name="Rectangle 3"/>
          <p:cNvSpPr>
            <a:spLocks noChangeArrowheads="1"/>
          </p:cNvSpPr>
          <p:nvPr/>
        </p:nvSpPr>
        <p:spPr bwMode="auto">
          <a:xfrm>
            <a:off x="1219200" y="5276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Potpisivanje sporazuma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762000" y="1905000"/>
            <a:ext cx="7848600" cy="3810000"/>
          </a:xfrm>
        </p:spPr>
        <p:txBody>
          <a:bodyPr/>
          <a:lstStyle/>
          <a:p>
            <a:r>
              <a:rPr lang="en-US" altLang="en-US" smtClean="0"/>
              <a:t>Programi prakse će se, pored postojećih (Vlada i Skupština Autonomne pokrajine Vojvodine i Grad Novi Sad) od školske 2014/2015 sprovoditi u saradnji sa:</a:t>
            </a:r>
          </a:p>
          <a:p>
            <a:pPr lvl="1"/>
            <a:r>
              <a:rPr lang="en-US" altLang="en-US" smtClean="0"/>
              <a:t>Ninamedia (proistekao nakon uspešno organizovanog predavanja)</a:t>
            </a:r>
          </a:p>
          <a:p>
            <a:pPr lvl="1"/>
            <a:r>
              <a:rPr lang="en-US" altLang="en-US" smtClean="0"/>
              <a:t>DES d.o.o.</a:t>
            </a:r>
          </a:p>
          <a:p>
            <a:pPr lvl="1"/>
            <a:r>
              <a:rPr lang="en-US" altLang="en-US" smtClean="0"/>
              <a:t>Radio televizija Vojvodina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Istraživanje o praksama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762000" y="1905000"/>
            <a:ext cx="6858000" cy="3733800"/>
          </a:xfrm>
        </p:spPr>
        <p:txBody>
          <a:bodyPr/>
          <a:lstStyle/>
          <a:p>
            <a:r>
              <a:rPr lang="en-US" altLang="en-US" smtClean="0"/>
              <a:t>Istraživanje će biti sprovedeno u toku jeseni 2014. godine u cilju osmišljavanja što funkcionalnijih programa stručne prakse za studente sa različitih studijskih programa</a:t>
            </a:r>
          </a:p>
          <a:p>
            <a:r>
              <a:rPr lang="en-US" altLang="en-US" smtClean="0"/>
              <a:t>Ispitanici će biti studenti sa univerziteta partnera na projektu</a:t>
            </a:r>
          </a:p>
          <a:p>
            <a:r>
              <a:rPr lang="en-US" altLang="en-US" smtClean="0"/>
              <a:t>Iz odgovora studenata će se dobiti informacije o najoptimalnijem trajanju prakse, periodu održavanja, načinu organizovanja, itd.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Pilot – softver za olakšanu selekciju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762000" y="1905000"/>
            <a:ext cx="7010400" cy="3733800"/>
          </a:xfrm>
        </p:spPr>
        <p:txBody>
          <a:bodyPr/>
          <a:lstStyle/>
          <a:p>
            <a:r>
              <a:rPr lang="en-US" altLang="en-US" smtClean="0"/>
              <a:t>U cilju efikasnijeg i uspešnijeg pružanja usluga poslodavcima kreiran je Softver za olakšanu selekciju kandidata koje se prijavljuju za konkurs</a:t>
            </a:r>
          </a:p>
          <a:p>
            <a:r>
              <a:rPr lang="en-US" altLang="en-US" smtClean="0"/>
              <a:t>Softver prikuplja sve prijave i na osnovu zadatih bodova rangira prijavljene kandidate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Pilot – softver za olakšanu selekciju</a:t>
            </a:r>
          </a:p>
        </p:txBody>
      </p:sp>
      <p:sp>
        <p:nvSpPr>
          <p:cNvPr id="22531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mtClean="0"/>
              <a:t>Slike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1371600" y="914400"/>
            <a:ext cx="6705600" cy="1143000"/>
          </a:xfrm>
        </p:spPr>
        <p:txBody>
          <a:bodyPr/>
          <a:lstStyle/>
          <a:p>
            <a:r>
              <a:rPr lang="en-US" altLang="en-US" smtClean="0"/>
              <a:t>Hvala na pažnji.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DejaVu Sans"/>
        <a:ea typeface="Microsoft YaHei"/>
        <a:cs typeface="Microsoft YaHei"/>
      </a:majorFont>
      <a:minorFont>
        <a:latin typeface="DejaVu Sans"/>
        <a:ea typeface="Microsoft YaHei"/>
        <a:cs typeface="Microsoft YaHe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 Theme 1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  <a:fontScheme name="Office Theme">
    <a:majorFont>
      <a:latin typeface="DejaVu Sans"/>
      <a:ea typeface="Microsoft YaHei"/>
      <a:cs typeface="Microsoft YaHei"/>
    </a:majorFont>
    <a:minorFont>
      <a:latin typeface="DejaVu Sans"/>
      <a:ea typeface="Microsoft YaHei"/>
      <a:cs typeface="Microsoft YaHei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276</Words>
  <Application>Microsoft Office PowerPoint</Application>
  <PresentationFormat>On-screen Show (4:3)</PresentationFormat>
  <Paragraphs>40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DejaVu Sans</vt:lpstr>
      <vt:lpstr>Microsoft YaHei</vt:lpstr>
      <vt:lpstr>Arial</vt:lpstr>
      <vt:lpstr>Times New Roman</vt:lpstr>
      <vt:lpstr>Calibri</vt:lpstr>
      <vt:lpstr>Arial Unicode MS</vt:lpstr>
      <vt:lpstr>Verdana</vt:lpstr>
      <vt:lpstr>1_Office Theme</vt:lpstr>
      <vt:lpstr>Prikaz pilotiranog programa saradnje sa poslodavcima</vt:lpstr>
      <vt:lpstr>Centriraj karijeru – Predavanja poslodavaca</vt:lpstr>
      <vt:lpstr>Centriraj karijeru – Predavanja poslodavaca</vt:lpstr>
      <vt:lpstr>Centriraj karijeru – Predavanja poslodavaca</vt:lpstr>
      <vt:lpstr>Centriraj karijeru– Predavanja poslodavaca</vt:lpstr>
      <vt:lpstr>Potpisivanje sporazuma</vt:lpstr>
      <vt:lpstr>Istraživanje o praksama</vt:lpstr>
      <vt:lpstr>Pilot – softver za olakšanu selekciju</vt:lpstr>
      <vt:lpstr>Pilot – softver za olakšanu selekciju</vt:lpstr>
      <vt:lpstr>Hvala na pažnji.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</dc:creator>
  <cp:lastModifiedBy>admin</cp:lastModifiedBy>
  <cp:revision>47</cp:revision>
  <dcterms:created xsi:type="dcterms:W3CDTF">2014-02-18T12:55:32Z</dcterms:created>
  <dcterms:modified xsi:type="dcterms:W3CDTF">2014-09-26T14:13:50Z</dcterms:modified>
</cp:coreProperties>
</file>