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4"/>
  </p:notesMasterIdLst>
  <p:sldIdLst>
    <p:sldId id="290" r:id="rId2"/>
    <p:sldId id="292" r:id="rId3"/>
    <p:sldId id="307" r:id="rId4"/>
    <p:sldId id="309" r:id="rId5"/>
    <p:sldId id="296" r:id="rId6"/>
    <p:sldId id="297" r:id="rId7"/>
    <p:sldId id="301" r:id="rId8"/>
    <p:sldId id="258" r:id="rId9"/>
    <p:sldId id="259" r:id="rId10"/>
    <p:sldId id="260" r:id="rId11"/>
    <p:sldId id="261" r:id="rId12"/>
    <p:sldId id="262" r:id="rId13"/>
    <p:sldId id="293" r:id="rId14"/>
    <p:sldId id="294" r:id="rId15"/>
    <p:sldId id="288" r:id="rId16"/>
    <p:sldId id="289" r:id="rId17"/>
    <p:sldId id="303" r:id="rId18"/>
    <p:sldId id="304" r:id="rId19"/>
    <p:sldId id="305" r:id="rId20"/>
    <p:sldId id="306" r:id="rId21"/>
    <p:sldId id="299" r:id="rId22"/>
    <p:sldId id="310" r:id="rId23"/>
    <p:sldId id="308" r:id="rId24"/>
    <p:sldId id="311" r:id="rId25"/>
    <p:sldId id="312" r:id="rId26"/>
    <p:sldId id="313" r:id="rId27"/>
    <p:sldId id="315" r:id="rId28"/>
    <p:sldId id="317" r:id="rId29"/>
    <p:sldId id="316" r:id="rId30"/>
    <p:sldId id="318" r:id="rId31"/>
    <p:sldId id="314" r:id="rId32"/>
    <p:sldId id="300" r:id="rId33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1pPr>
    <a:lvl2pPr marL="742950" indent="-28575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2pPr>
    <a:lvl3pPr marL="11430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3pPr>
    <a:lvl4pPr marL="16002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4pPr>
    <a:lvl5pPr marL="20574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56" autoAdjust="0"/>
    <p:restoredTop sz="82975" autoAdjust="0"/>
  </p:normalViewPr>
  <p:slideViewPr>
    <p:cSldViewPr>
      <p:cViewPr>
        <p:scale>
          <a:sx n="101" d="100"/>
          <a:sy n="101" d="100"/>
        </p:scale>
        <p:origin x="-1938" y="-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769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A529BBD1-4F6F-4F5B-A0EC-33E1FCFAB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5E08606-A517-404B-AF54-FB32127B8D31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6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368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r>
              <a:rPr lang="en-US" smtClean="0">
                <a:latin typeface="Times New Roman" pitchFamily="18" charset="0"/>
              </a:rPr>
              <a:t>U protekloj deceniji Srbija je ušla u proces reforme visokog obrazovanja - „Bolonjski proces“. Da li ste upoznati sa ovom činjenicom?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5BA65AD-F205-42F1-9A6C-0BE8FE2D0C64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9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789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9572625"/>
          </a:xfrm>
          <a:noFill/>
          <a:ln/>
        </p:spPr>
        <p:txBody>
          <a:bodyPr/>
          <a:lstStyle/>
          <a:p>
            <a:pPr eaLnBrk="1">
              <a:spcBef>
                <a:spcPts val="45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US" sz="2000" smtClean="0">
                <a:solidFill>
                  <a:schemeClr val="tx1"/>
                </a:solidFill>
                <a:latin typeface="Times New Roman" pitchFamily="18" charset="0"/>
              </a:rPr>
              <a:t>Da li smatrate da reforma obrazovanja na tržište rada plasira:</a:t>
            </a:r>
          </a:p>
          <a:p>
            <a:pPr eaLnBrk="1">
              <a:spcBef>
                <a:spcPts val="45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sr-Latn-CS" sz="2000" smtClean="0">
              <a:latin typeface="DejaVu Sans" pitchFamily="16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A031FC6-ACBC-423A-BB3A-411376F7154D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10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8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38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A809615-AB2E-4710-AA54-C820C0058812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11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39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E167D4A-C946-4777-82A4-22259A428CC1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12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hr-HR" smtClean="0">
                <a:latin typeface="Times New Roman" pitchFamily="18" charset="0"/>
              </a:rPr>
              <a:t>Koji podaci bi vam najviše pomogli pri razumevanju novina koje donose reformisani studijski programi?</a:t>
            </a:r>
            <a:r>
              <a:rPr lang="hr-HR" b="1" smtClean="0">
                <a:latin typeface="Times New Roman" pitchFamily="18" charset="0"/>
              </a:rPr>
              <a:t> </a:t>
            </a:r>
            <a:endParaRPr lang="en-US" smtClean="0">
              <a:latin typeface="Times New Roman" pitchFamily="18" charset="0"/>
            </a:endParaRPr>
          </a:p>
          <a:p>
            <a:endParaRPr lang="en-US" smtClean="0"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B27437D6-2CCA-4A50-A00A-A45BE4CCB25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>
                <a:latin typeface="Times New Roman" pitchFamily="18" charset="0"/>
              </a:rPr>
              <a:t>Reforma podrazumeva postojanje dokumenta pod nazivom „Dodatak diplomi“ koji sadrži detaljne informacije o studijskom programu koji je pohađao svršeni student i ostvarenim rezultatima. Da li ste upoznati sa postojanjem ovakvog dokumenta</a:t>
            </a:r>
            <a:r>
              <a:rPr lang="en-US" b="1" smtClean="0">
                <a:latin typeface="Times New Roman" pitchFamily="18" charset="0"/>
              </a:rPr>
              <a:t>? </a:t>
            </a:r>
            <a:r>
              <a:rPr lang="hr-HR" smtClean="0">
                <a:latin typeface="Times New Roman" pitchFamily="18" charset="0"/>
              </a:rPr>
              <a:t>Da li bi vam ovaj dokument bio koristan prilikom procesa selekcije novih zaposlenih?</a:t>
            </a:r>
            <a:endParaRPr lang="en-US" smtClean="0"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0E89938-5457-4BF8-B590-6287F29DDEA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2190927-1503-4D14-8BCD-59A87D308816}" type="slidenum">
              <a:rPr lang="en-US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32</a:t>
            </a:fld>
            <a:endParaRPr lang="en-US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40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ED031-5D38-4BE4-9EDE-56AA3EB0CD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FC9E9-5CF6-494F-8DE8-7E0378B7AE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xfrm>
            <a:off x="3127375" y="6246813"/>
            <a:ext cx="2897188" cy="471487"/>
          </a:xfrm>
          <a:prstGeom prst="rect">
            <a:avLst/>
          </a:prstGeom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defRPr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F5F52-059D-45E1-9A80-278F7676B7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33B40603-23EE-4D0A-B6A8-16EE31B617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1270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71" name="Picture 117" descr="careers_tempus_logos.jpg"/>
          <p:cNvPicPr>
            <a:picLocks noChangeAspect="1" noChangeArrowheads="1"/>
          </p:cNvPicPr>
          <p:nvPr userDrawn="1"/>
        </p:nvPicPr>
        <p:blipFill>
          <a:blip r:embed="rId6"/>
          <a:srcRect l="16667" r="11829"/>
          <a:stretch>
            <a:fillRect/>
          </a:stretch>
        </p:blipFill>
        <p:spPr bwMode="auto">
          <a:xfrm>
            <a:off x="152400" y="609600"/>
            <a:ext cx="11445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57200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Chart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Microsoft_Office_Excel_Chart2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Microsoft_Office_Excel_Chart3.xls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Microsoft_Office_Excel_Chart4.xls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Microsoft_Office_Excel_Chart5.xls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Microsoft_Office_Excel_Chart7.xls"/><Relationship Id="rId4" Type="http://schemas.openxmlformats.org/officeDocument/2006/relationships/oleObject" Target="../embeddings/Microsoft_Office_Excel_Chart6.xls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8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9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0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0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26.jpe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Relationship Id="rId1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8013" cy="3657600"/>
          </a:xfrm>
        </p:spPr>
        <p:txBody>
          <a:bodyPr/>
          <a:lstStyle/>
          <a:p>
            <a:r>
              <a:rPr lang="en-US" sz="3600" smtClean="0"/>
              <a:t>Šta i koliko poslodavci znaju o reformi visokog obrazovanja u Srbiji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z="2800" smtClean="0"/>
              <a:t>oktobar 2013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0" y="-388938"/>
          <a:ext cx="9144000" cy="7988301"/>
        </p:xfrm>
        <a:graphic>
          <a:graphicData uri="http://schemas.openxmlformats.org/presentationml/2006/ole">
            <p:oleObj spid="_x0000_s1026" name="Acrobat Document" r:id="rId3" imgW="5830114" imgH="7542857" progId="AcroExch.Document.11">
              <p:embed/>
            </p:oleObj>
          </a:graphicData>
        </a:graphic>
      </p:graphicFrame>
      <p:sp>
        <p:nvSpPr>
          <p:cNvPr id="1028" name="TextBox 6"/>
          <p:cNvSpPr txBox="1">
            <a:spLocks noChangeArrowheads="1"/>
          </p:cNvSpPr>
          <p:nvPr/>
        </p:nvSpPr>
        <p:spPr bwMode="auto">
          <a:xfrm>
            <a:off x="1143000" y="4419600"/>
            <a:ext cx="6858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  </a:t>
            </a:r>
            <a:r>
              <a:rPr lang="en-US" b="1">
                <a:latin typeface="Arial Rounded MT Bold" pitchFamily="34" charset="0"/>
                <a:cs typeface="Andalus" pitchFamily="18" charset="-78"/>
              </a:rPr>
              <a:t>Петар Дебелногић, генерални секретар СКОНУС-а</a:t>
            </a:r>
          </a:p>
          <a:p>
            <a:endParaRPr lang="en-US" b="1">
              <a:latin typeface="Arial Rounded MT Bold" pitchFamily="34" charset="0"/>
              <a:cs typeface="Andalus" pitchFamily="18" charset="-78"/>
            </a:endParaRPr>
          </a:p>
          <a:p>
            <a:r>
              <a:rPr lang="en-US" b="1">
                <a:latin typeface="Arial Rounded MT Bold" pitchFamily="34" charset="0"/>
                <a:cs typeface="Andalus" pitchFamily="18" charset="-78"/>
              </a:rPr>
              <a:t>                 	ЕМС, Београд, 10. март 2015</a:t>
            </a:r>
            <a:r>
              <a:rPr lang="en-US" b="1">
                <a:latin typeface="Arial Rounded MT Bold" pitchFamily="34" charset="0"/>
              </a:rPr>
              <a:t>.</a:t>
            </a:r>
          </a:p>
        </p:txBody>
      </p:sp>
      <p:pic>
        <p:nvPicPr>
          <p:cNvPr id="1029" name="Picture 7" descr="http://www.skonus.org/img/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5410200"/>
            <a:ext cx="18097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O istraživanju 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smtClean="0"/>
              <a:t>Istraživanje sprovedeno u sklopu CareerS projekta: </a:t>
            </a:r>
            <a:r>
              <a:rPr lang="en-US" sz="2000" b="1" i="1" smtClean="0"/>
              <a:t>Razvoj karijernog vođenja u cilju unapređenja visokog obrazovanja u Srbiji</a:t>
            </a:r>
            <a:r>
              <a:rPr lang="en-US" sz="2000" smtClean="0"/>
              <a:t> </a:t>
            </a:r>
          </a:p>
          <a:p>
            <a:r>
              <a:rPr lang="en-US" sz="2000" smtClean="0"/>
              <a:t>Predmet istraživanja (Šta je vodič?) – </a:t>
            </a:r>
            <a:r>
              <a:rPr lang="en-US" sz="2000" b="1" smtClean="0"/>
              <a:t>Vodič</a:t>
            </a:r>
            <a:r>
              <a:rPr lang="ru-RU" sz="2000" b="1" smtClean="0"/>
              <a:t> </a:t>
            </a:r>
            <a:r>
              <a:rPr lang="en-US" sz="2000" b="1" smtClean="0"/>
              <a:t>kroz</a:t>
            </a:r>
            <a:r>
              <a:rPr lang="ru-RU" sz="2000" b="1" smtClean="0"/>
              <a:t> </a:t>
            </a:r>
            <a:r>
              <a:rPr lang="en-US" sz="2000" b="1" smtClean="0"/>
              <a:t>diplome</a:t>
            </a:r>
            <a:r>
              <a:rPr lang="ru-RU" sz="2000" b="1" smtClean="0"/>
              <a:t> </a:t>
            </a:r>
            <a:r>
              <a:rPr lang="en-US" sz="2000" b="1" smtClean="0"/>
              <a:t>je</a:t>
            </a:r>
            <a:r>
              <a:rPr lang="ru-RU" sz="2000" b="1" smtClean="0"/>
              <a:t> </a:t>
            </a:r>
            <a:r>
              <a:rPr lang="en-US" sz="2000" b="1" smtClean="0"/>
              <a:t>vodič</a:t>
            </a:r>
            <a:r>
              <a:rPr lang="ru-RU" sz="2000" b="1" smtClean="0"/>
              <a:t> </a:t>
            </a:r>
            <a:r>
              <a:rPr lang="en-US" sz="2000" b="1" smtClean="0"/>
              <a:t>za</a:t>
            </a:r>
            <a:r>
              <a:rPr lang="ru-RU" sz="2000" b="1" smtClean="0"/>
              <a:t> </a:t>
            </a:r>
            <a:r>
              <a:rPr lang="en-US" sz="2000" b="1" smtClean="0"/>
              <a:t>poslodavce</a:t>
            </a:r>
            <a:r>
              <a:rPr lang="ru-RU" sz="2000" b="1" smtClean="0"/>
              <a:t>, </a:t>
            </a:r>
            <a:r>
              <a:rPr lang="en-US" sz="2000" b="1" smtClean="0"/>
              <a:t>karijerne</a:t>
            </a:r>
            <a:r>
              <a:rPr lang="ru-RU" sz="2000" b="1" smtClean="0"/>
              <a:t> </a:t>
            </a:r>
            <a:r>
              <a:rPr lang="en-US" sz="2000" b="1" smtClean="0"/>
              <a:t>savetnike</a:t>
            </a:r>
            <a:r>
              <a:rPr lang="ru-RU" sz="2000" b="1" smtClean="0"/>
              <a:t>, </a:t>
            </a:r>
            <a:r>
              <a:rPr lang="en-US" sz="2000" b="1" smtClean="0"/>
              <a:t>studente</a:t>
            </a:r>
            <a:r>
              <a:rPr lang="ru-RU" sz="2000" b="1" smtClean="0"/>
              <a:t> </a:t>
            </a:r>
            <a:r>
              <a:rPr lang="en-US" sz="2000" b="1" smtClean="0"/>
              <a:t>i</a:t>
            </a:r>
            <a:r>
              <a:rPr lang="ru-RU" sz="2000" b="1" smtClean="0"/>
              <a:t> </a:t>
            </a:r>
            <a:r>
              <a:rPr lang="en-US" sz="2000" b="1" smtClean="0"/>
              <a:t>buduće</a:t>
            </a:r>
            <a:r>
              <a:rPr lang="ru-RU" sz="2000" b="1" smtClean="0"/>
              <a:t> </a:t>
            </a:r>
            <a:r>
              <a:rPr lang="en-US" sz="2000" b="1" smtClean="0"/>
              <a:t>studente</a:t>
            </a:r>
            <a:r>
              <a:rPr lang="ru-RU" sz="2000" b="1" smtClean="0"/>
              <a:t>, </a:t>
            </a:r>
            <a:r>
              <a:rPr lang="en-US" sz="2000" b="1" smtClean="0"/>
              <a:t>njihove</a:t>
            </a:r>
            <a:r>
              <a:rPr lang="ru-RU" sz="2000" b="1" smtClean="0"/>
              <a:t> </a:t>
            </a:r>
            <a:r>
              <a:rPr lang="en-US" sz="2000" b="1" smtClean="0"/>
              <a:t>roditelje</a:t>
            </a:r>
            <a:r>
              <a:rPr lang="ru-RU" sz="2000" b="1" smtClean="0"/>
              <a:t> </a:t>
            </a:r>
            <a:r>
              <a:rPr lang="en-US" sz="2000" b="1" smtClean="0"/>
              <a:t>i</a:t>
            </a:r>
            <a:r>
              <a:rPr lang="ru-RU" sz="2000" b="1" smtClean="0"/>
              <a:t> </a:t>
            </a:r>
            <a:r>
              <a:rPr lang="en-US" sz="2000" b="1" smtClean="0"/>
              <a:t>saradnike</a:t>
            </a:r>
            <a:r>
              <a:rPr lang="ru-RU" sz="2000" b="1" smtClean="0"/>
              <a:t> </a:t>
            </a:r>
            <a:r>
              <a:rPr lang="en-US" sz="2000" b="1" smtClean="0"/>
              <a:t>na</a:t>
            </a:r>
            <a:r>
              <a:rPr lang="ru-RU" sz="2000" b="1" smtClean="0"/>
              <a:t> </a:t>
            </a:r>
            <a:r>
              <a:rPr lang="en-US" sz="2000" b="1" smtClean="0"/>
              <a:t>putu</a:t>
            </a:r>
            <a:r>
              <a:rPr lang="ru-RU" sz="2000" b="1" smtClean="0"/>
              <a:t> </a:t>
            </a:r>
            <a:r>
              <a:rPr lang="en-US" sz="2000" b="1" smtClean="0"/>
              <a:t>po</a:t>
            </a:r>
            <a:r>
              <a:rPr lang="ru-RU" sz="2000" b="1" smtClean="0"/>
              <a:t> </a:t>
            </a:r>
            <a:r>
              <a:rPr lang="en-US" sz="2000" b="1" smtClean="0"/>
              <a:t>zoni</a:t>
            </a:r>
            <a:r>
              <a:rPr lang="ru-RU" sz="2000" b="1" smtClean="0"/>
              <a:t> </a:t>
            </a:r>
            <a:r>
              <a:rPr lang="en-US" sz="2000" b="1" smtClean="0"/>
              <a:t>visokog</a:t>
            </a:r>
            <a:r>
              <a:rPr lang="ru-RU" sz="2000" b="1" smtClean="0"/>
              <a:t> </a:t>
            </a:r>
            <a:r>
              <a:rPr lang="en-US" sz="2000" b="1" smtClean="0"/>
              <a:t>obrazovanja</a:t>
            </a:r>
            <a:r>
              <a:rPr lang="ru-RU" sz="2000" b="1" smtClean="0"/>
              <a:t> </a:t>
            </a:r>
            <a:r>
              <a:rPr lang="en-US" sz="2000" b="1" smtClean="0"/>
              <a:t>u</a:t>
            </a:r>
            <a:r>
              <a:rPr lang="ru-RU" sz="2000" b="1" smtClean="0"/>
              <a:t> </a:t>
            </a:r>
            <a:r>
              <a:rPr lang="en-US" sz="2000" b="1" smtClean="0"/>
              <a:t>Srbiji</a:t>
            </a:r>
            <a:r>
              <a:rPr lang="ru-RU" sz="2000" b="1" smtClean="0"/>
              <a:t> </a:t>
            </a:r>
            <a:r>
              <a:rPr lang="en-US" sz="2000" b="1" smtClean="0"/>
              <a:t>i</a:t>
            </a:r>
            <a:r>
              <a:rPr lang="ru-RU" sz="2000" b="1" smtClean="0"/>
              <a:t> </a:t>
            </a:r>
            <a:r>
              <a:rPr lang="en-US" sz="2000" b="1" smtClean="0"/>
              <a:t>Evropi</a:t>
            </a:r>
            <a:r>
              <a:rPr lang="ru-RU" sz="2000" smtClean="0"/>
              <a:t>.</a:t>
            </a:r>
            <a:endParaRPr lang="en-US" sz="2000" smtClean="0"/>
          </a:p>
          <a:p>
            <a:r>
              <a:rPr lang="en-US" sz="2000" smtClean="0"/>
              <a:t>Materijal</a:t>
            </a:r>
            <a:r>
              <a:rPr lang="ru-RU" sz="2000" smtClean="0"/>
              <a:t> </a:t>
            </a:r>
            <a:r>
              <a:rPr lang="en-US" sz="2000" smtClean="0"/>
              <a:t>organizovan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sadržaju</a:t>
            </a:r>
            <a:r>
              <a:rPr lang="ru-RU" sz="2000" smtClean="0"/>
              <a:t> </a:t>
            </a:r>
            <a:r>
              <a:rPr lang="en-US" sz="2000" smtClean="0"/>
              <a:t>VODIČA</a:t>
            </a:r>
            <a:r>
              <a:rPr lang="ru-RU" sz="2000" smtClean="0"/>
              <a:t> </a:t>
            </a:r>
            <a:r>
              <a:rPr lang="en-US" sz="2000" smtClean="0"/>
              <a:t>KROZ</a:t>
            </a:r>
            <a:r>
              <a:rPr lang="ru-RU" sz="2000" smtClean="0"/>
              <a:t> </a:t>
            </a:r>
            <a:r>
              <a:rPr lang="en-US" sz="2000" smtClean="0"/>
              <a:t>DIPLOME</a:t>
            </a:r>
            <a:r>
              <a:rPr lang="ru-RU" sz="2000" smtClean="0"/>
              <a:t> </a:t>
            </a:r>
            <a:r>
              <a:rPr lang="en-US" sz="2000" smtClean="0"/>
              <a:t>ima</a:t>
            </a:r>
            <a:r>
              <a:rPr lang="ru-RU" sz="2000" smtClean="0"/>
              <a:t> </a:t>
            </a:r>
            <a:r>
              <a:rPr lang="en-US" sz="2000" smtClean="0"/>
              <a:t>za</a:t>
            </a:r>
            <a:r>
              <a:rPr lang="ru-RU" sz="2000" smtClean="0"/>
              <a:t> </a:t>
            </a:r>
            <a:r>
              <a:rPr lang="en-US" sz="2000" smtClean="0"/>
              <a:t>cilj</a:t>
            </a:r>
            <a:r>
              <a:rPr lang="ru-RU" sz="2000" smtClean="0"/>
              <a:t> </a:t>
            </a:r>
            <a:r>
              <a:rPr lang="en-US" sz="2000" smtClean="0"/>
              <a:t>da</a:t>
            </a:r>
            <a:r>
              <a:rPr lang="ru-RU" sz="2000" smtClean="0"/>
              <a:t> </a:t>
            </a:r>
            <a:r>
              <a:rPr lang="en-US" sz="2000" smtClean="0"/>
              <a:t>doprinese</a:t>
            </a:r>
            <a:r>
              <a:rPr lang="ru-RU" sz="2000" smtClean="0"/>
              <a:t> </a:t>
            </a:r>
            <a:r>
              <a:rPr lang="en-US" sz="2000" smtClean="0"/>
              <a:t>boljoj</a:t>
            </a:r>
            <a:r>
              <a:rPr lang="ru-RU" sz="2000" smtClean="0"/>
              <a:t> </a:t>
            </a:r>
            <a:r>
              <a:rPr lang="en-US" sz="2000" smtClean="0"/>
              <a:t>informisanosti</a:t>
            </a:r>
            <a:r>
              <a:rPr lang="ru-RU" sz="2000" smtClean="0"/>
              <a:t> </a:t>
            </a:r>
            <a:r>
              <a:rPr lang="en-US" sz="2000" smtClean="0"/>
              <a:t>poslodavaca</a:t>
            </a:r>
            <a:r>
              <a:rPr lang="ru-RU" sz="2000" smtClean="0"/>
              <a:t> </a:t>
            </a:r>
            <a:r>
              <a:rPr lang="en-US" sz="2000" smtClean="0"/>
              <a:t>o</a:t>
            </a:r>
            <a:r>
              <a:rPr lang="ru-RU" sz="2000" smtClean="0"/>
              <a:t> </a:t>
            </a:r>
            <a:r>
              <a:rPr lang="en-US" sz="2000" smtClean="0"/>
              <a:t>reformisanim</a:t>
            </a:r>
            <a:r>
              <a:rPr lang="ru-RU" sz="2000" smtClean="0"/>
              <a:t> </a:t>
            </a:r>
            <a:r>
              <a:rPr lang="en-US" sz="2000" smtClean="0"/>
              <a:t>studijskim</a:t>
            </a:r>
            <a:r>
              <a:rPr lang="ru-RU" sz="2000" smtClean="0"/>
              <a:t> </a:t>
            </a:r>
            <a:r>
              <a:rPr lang="en-US" sz="2000" smtClean="0"/>
              <a:t>programima</a:t>
            </a:r>
            <a:r>
              <a:rPr lang="ru-RU" sz="2000" smtClean="0"/>
              <a:t> </a:t>
            </a:r>
            <a:r>
              <a:rPr lang="en-US" sz="2000" smtClean="0"/>
              <a:t>na</a:t>
            </a:r>
            <a:r>
              <a:rPr lang="ru-RU" sz="2000" smtClean="0"/>
              <a:t> </a:t>
            </a:r>
            <a:r>
              <a:rPr lang="en-US" sz="2000" smtClean="0"/>
              <a:t>univerzitetima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Srbiji</a:t>
            </a:r>
            <a:r>
              <a:rPr lang="ru-RU" sz="2000" smtClean="0"/>
              <a:t>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njihovom</a:t>
            </a:r>
            <a:r>
              <a:rPr lang="ru-RU" sz="2000" smtClean="0"/>
              <a:t> </a:t>
            </a:r>
            <a:r>
              <a:rPr lang="en-US" sz="2000" smtClean="0"/>
              <a:t>lakšem</a:t>
            </a:r>
            <a:r>
              <a:rPr lang="ru-RU" sz="2000" smtClean="0"/>
              <a:t> </a:t>
            </a:r>
            <a:r>
              <a:rPr lang="en-US" sz="2000" smtClean="0"/>
              <a:t>prepoznavanju</a:t>
            </a:r>
            <a:r>
              <a:rPr lang="ru-RU" sz="2000" smtClean="0"/>
              <a:t> </a:t>
            </a:r>
            <a:r>
              <a:rPr lang="en-US" sz="2000" smtClean="0"/>
              <a:t>novih</a:t>
            </a:r>
            <a:r>
              <a:rPr lang="ru-RU" sz="2000" smtClean="0"/>
              <a:t> </a:t>
            </a:r>
            <a:r>
              <a:rPr lang="en-US" sz="2000" smtClean="0"/>
              <a:t>obrazovnih</a:t>
            </a:r>
            <a:r>
              <a:rPr lang="ru-RU" sz="2000" smtClean="0"/>
              <a:t> </a:t>
            </a:r>
            <a:r>
              <a:rPr lang="en-US" sz="2000" smtClean="0"/>
              <a:t>profila</a:t>
            </a:r>
            <a:r>
              <a:rPr lang="ru-RU" sz="2000" smtClean="0"/>
              <a:t>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diploma</a:t>
            </a:r>
            <a:r>
              <a:rPr lang="ru-RU" sz="2000" smtClean="0"/>
              <a:t> </a:t>
            </a:r>
            <a:r>
              <a:rPr lang="en-US" sz="2000" smtClean="0"/>
              <a:t>svojih</a:t>
            </a:r>
            <a:r>
              <a:rPr lang="ru-RU" sz="2000" smtClean="0"/>
              <a:t> </a:t>
            </a:r>
            <a:r>
              <a:rPr lang="en-US" sz="2000" smtClean="0"/>
              <a:t>sadašnjih</a:t>
            </a:r>
            <a:r>
              <a:rPr lang="ru-RU" sz="2000" smtClean="0"/>
              <a:t>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budućih</a:t>
            </a:r>
            <a:r>
              <a:rPr lang="ru-RU" sz="2000" smtClean="0"/>
              <a:t> </a:t>
            </a:r>
            <a:r>
              <a:rPr lang="en-US" sz="2000" smtClean="0"/>
              <a:t>zaposlenih</a:t>
            </a:r>
            <a:r>
              <a:rPr lang="ru-RU" sz="2000" smtClean="0"/>
              <a:t> </a:t>
            </a:r>
            <a:r>
              <a:rPr lang="en-US" sz="2000" smtClean="0"/>
              <a:t>sa</a:t>
            </a:r>
            <a:r>
              <a:rPr lang="ru-RU" sz="2000" smtClean="0"/>
              <a:t> </a:t>
            </a:r>
            <a:r>
              <a:rPr lang="en-US" sz="2000" smtClean="0"/>
              <a:t>visokom</a:t>
            </a:r>
            <a:r>
              <a:rPr lang="ru-RU" sz="2000" smtClean="0"/>
              <a:t> </a:t>
            </a:r>
            <a:r>
              <a:rPr lang="en-US" sz="2000" smtClean="0"/>
              <a:t>stručnom</a:t>
            </a:r>
            <a:r>
              <a:rPr lang="ru-RU" sz="2000" smtClean="0"/>
              <a:t> </a:t>
            </a:r>
            <a:r>
              <a:rPr lang="en-US" sz="2000" smtClean="0"/>
              <a:t>spremom</a:t>
            </a:r>
            <a:r>
              <a:rPr lang="ru-RU" sz="2000" smtClean="0"/>
              <a:t>. </a:t>
            </a:r>
            <a:endParaRPr lang="en-US" sz="2000" smtClean="0"/>
          </a:p>
          <a:p>
            <a:r>
              <a:rPr lang="en-US" sz="2000" smtClean="0"/>
              <a:t>Istraživanje sprovedeno u periodu od </a:t>
            </a:r>
            <a:r>
              <a:rPr lang="en-US" sz="2000" b="1" smtClean="0"/>
              <a:t>01. marta 2014. ­ 5. jul. 2014</a:t>
            </a:r>
            <a:r>
              <a:rPr lang="en-US" sz="20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2800" b="1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smtClean="0"/>
              <a:t>Vodič</a:t>
            </a:r>
            <a:r>
              <a:rPr lang="ru-RU" sz="2000" smtClean="0"/>
              <a:t> </a:t>
            </a:r>
            <a:r>
              <a:rPr lang="en-US" sz="2000" smtClean="0"/>
              <a:t>ne</a:t>
            </a:r>
            <a:r>
              <a:rPr lang="ru-RU" sz="2000" smtClean="0"/>
              <a:t> </a:t>
            </a:r>
            <a:r>
              <a:rPr lang="en-US" sz="2000" smtClean="0"/>
              <a:t>obuhvata</a:t>
            </a:r>
            <a:r>
              <a:rPr lang="ru-RU" sz="2000" smtClean="0"/>
              <a:t> </a:t>
            </a:r>
            <a:r>
              <a:rPr lang="en-US" sz="2000" smtClean="0"/>
              <a:t>sve</a:t>
            </a:r>
            <a:r>
              <a:rPr lang="ru-RU" sz="2000" smtClean="0"/>
              <a:t> </a:t>
            </a:r>
            <a:r>
              <a:rPr lang="en-US" sz="2000" smtClean="0"/>
              <a:t>visokoškolske</a:t>
            </a:r>
            <a:r>
              <a:rPr lang="ru-RU" sz="2000" smtClean="0"/>
              <a:t> </a:t>
            </a:r>
            <a:r>
              <a:rPr lang="en-US" sz="2000" smtClean="0"/>
              <a:t>ustanove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Srbiji</a:t>
            </a:r>
            <a:r>
              <a:rPr lang="ru-RU" sz="2000" smtClean="0"/>
              <a:t>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sve</a:t>
            </a:r>
            <a:r>
              <a:rPr lang="ru-RU" sz="2000" smtClean="0"/>
              <a:t> </a:t>
            </a:r>
            <a:r>
              <a:rPr lang="en-US" sz="2000" smtClean="0"/>
              <a:t>studijske</a:t>
            </a:r>
            <a:r>
              <a:rPr lang="ru-RU" sz="2000" smtClean="0"/>
              <a:t> </a:t>
            </a:r>
            <a:r>
              <a:rPr lang="en-US" sz="2000" smtClean="0"/>
              <a:t>programe</a:t>
            </a:r>
            <a:r>
              <a:rPr lang="ru-RU" sz="2000" smtClean="0"/>
              <a:t>. </a:t>
            </a:r>
            <a:r>
              <a:rPr lang="en-US" sz="2000" smtClean="0"/>
              <a:t>Budući</a:t>
            </a:r>
            <a:r>
              <a:rPr lang="ru-RU" sz="2000" smtClean="0"/>
              <a:t> </a:t>
            </a:r>
            <a:r>
              <a:rPr lang="en-US" sz="2000" smtClean="0"/>
              <a:t>da</a:t>
            </a:r>
            <a:r>
              <a:rPr lang="ru-RU" sz="2000" smtClean="0"/>
              <a:t> </a:t>
            </a:r>
            <a:r>
              <a:rPr lang="en-US" sz="2000" smtClean="0"/>
              <a:t>nastaje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okviru</a:t>
            </a:r>
            <a:r>
              <a:rPr lang="ru-RU" sz="2000" smtClean="0"/>
              <a:t> </a:t>
            </a:r>
            <a:r>
              <a:rPr lang="en-US" sz="2000" smtClean="0"/>
              <a:t>Tempus</a:t>
            </a:r>
            <a:r>
              <a:rPr lang="ru-RU" sz="2000" smtClean="0"/>
              <a:t> </a:t>
            </a:r>
            <a:r>
              <a:rPr lang="en-US" sz="2000" smtClean="0"/>
              <a:t>projekta</a:t>
            </a:r>
            <a:r>
              <a:rPr lang="ru-RU" sz="2000" smtClean="0"/>
              <a:t> „</a:t>
            </a:r>
            <a:r>
              <a:rPr lang="en-US" sz="2000" smtClean="0"/>
              <a:t>Razvoj</a:t>
            </a:r>
            <a:r>
              <a:rPr lang="ru-RU" sz="2000" smtClean="0"/>
              <a:t> </a:t>
            </a:r>
            <a:r>
              <a:rPr lang="en-US" sz="2000" smtClean="0"/>
              <a:t>karijernog</a:t>
            </a:r>
            <a:r>
              <a:rPr lang="ru-RU" sz="2000" smtClean="0"/>
              <a:t> </a:t>
            </a:r>
            <a:r>
              <a:rPr lang="en-US" sz="2000" smtClean="0"/>
              <a:t>vo</a:t>
            </a:r>
            <a:r>
              <a:rPr lang="vi-VN" sz="2000" smtClean="0"/>
              <a:t>đ</a:t>
            </a:r>
            <a:r>
              <a:rPr lang="en-US" sz="2000" smtClean="0"/>
              <a:t>enja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cilju</a:t>
            </a:r>
            <a:r>
              <a:rPr lang="ru-RU" sz="2000" smtClean="0"/>
              <a:t> </a:t>
            </a:r>
            <a:r>
              <a:rPr lang="en-US" sz="2000" smtClean="0"/>
              <a:t>unapre</a:t>
            </a:r>
            <a:r>
              <a:rPr lang="vi-VN" sz="2000" smtClean="0"/>
              <a:t>đ</a:t>
            </a:r>
            <a:r>
              <a:rPr lang="en-US" sz="2000" smtClean="0"/>
              <a:t>enja</a:t>
            </a:r>
            <a:r>
              <a:rPr lang="ru-RU" sz="2000" smtClean="0"/>
              <a:t> </a:t>
            </a:r>
            <a:r>
              <a:rPr lang="en-US" sz="2000" smtClean="0"/>
              <a:t>visokog</a:t>
            </a:r>
            <a:r>
              <a:rPr lang="ru-RU" sz="2000" smtClean="0"/>
              <a:t> </a:t>
            </a:r>
            <a:r>
              <a:rPr lang="en-US" sz="2000" smtClean="0"/>
              <a:t>obrazovanja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Srbiji</a:t>
            </a:r>
            <a:r>
              <a:rPr lang="ru-RU" sz="2000" smtClean="0"/>
              <a:t>“,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njemu</a:t>
            </a:r>
            <a:r>
              <a:rPr lang="ru-RU" sz="2000" smtClean="0"/>
              <a:t> </a:t>
            </a:r>
            <a:r>
              <a:rPr lang="en-US" sz="2000" smtClean="0"/>
              <a:t>su</a:t>
            </a:r>
            <a:r>
              <a:rPr lang="ru-RU" sz="2000" smtClean="0"/>
              <a:t> </a:t>
            </a:r>
            <a:r>
              <a:rPr lang="en-US" sz="2000" smtClean="0"/>
              <a:t>prikazani</a:t>
            </a:r>
            <a:r>
              <a:rPr lang="ru-RU" sz="2000" smtClean="0"/>
              <a:t> </a:t>
            </a:r>
            <a:r>
              <a:rPr lang="en-US" sz="2000" smtClean="0"/>
              <a:t>podaci</a:t>
            </a:r>
            <a:r>
              <a:rPr lang="ru-RU" sz="2000" smtClean="0"/>
              <a:t> </a:t>
            </a:r>
            <a:r>
              <a:rPr lang="en-US" sz="2000" smtClean="0"/>
              <a:t>o</a:t>
            </a:r>
            <a:r>
              <a:rPr lang="ru-RU" sz="2000" smtClean="0"/>
              <a:t> </a:t>
            </a:r>
            <a:r>
              <a:rPr lang="en-US" sz="2000" smtClean="0"/>
              <a:t>studijskim</a:t>
            </a:r>
            <a:r>
              <a:rPr lang="ru-RU" sz="2000" smtClean="0"/>
              <a:t> </a:t>
            </a:r>
            <a:r>
              <a:rPr lang="en-US" sz="2000" smtClean="0"/>
              <a:t>programima</a:t>
            </a:r>
            <a:r>
              <a:rPr lang="ru-RU" sz="2000" smtClean="0"/>
              <a:t> </a:t>
            </a:r>
            <a:r>
              <a:rPr lang="en-US" sz="2000" smtClean="0"/>
              <a:t>koji</a:t>
            </a:r>
            <a:r>
              <a:rPr lang="ru-RU" sz="2000" smtClean="0"/>
              <a:t> </a:t>
            </a:r>
            <a:r>
              <a:rPr lang="en-US" sz="2000" smtClean="0"/>
              <a:t>se</a:t>
            </a:r>
            <a:r>
              <a:rPr lang="ru-RU" sz="2000" smtClean="0"/>
              <a:t> </a:t>
            </a:r>
            <a:r>
              <a:rPr lang="en-US" sz="2000" smtClean="0"/>
              <a:t>realizuju</a:t>
            </a:r>
            <a:r>
              <a:rPr lang="ru-RU" sz="2000" smtClean="0"/>
              <a:t> </a:t>
            </a:r>
            <a:r>
              <a:rPr lang="en-US" sz="2000" smtClean="0"/>
              <a:t>na</a:t>
            </a:r>
            <a:r>
              <a:rPr lang="ru-RU" sz="2000" smtClean="0"/>
              <a:t> </a:t>
            </a:r>
            <a:r>
              <a:rPr lang="en-US" sz="2000" smtClean="0"/>
              <a:t>pet</a:t>
            </a:r>
            <a:r>
              <a:rPr lang="ru-RU" sz="2000" smtClean="0"/>
              <a:t> </a:t>
            </a:r>
            <a:r>
              <a:rPr lang="en-US" sz="2000" smtClean="0"/>
              <a:t>partnerskih</a:t>
            </a:r>
            <a:r>
              <a:rPr lang="ru-RU" sz="2000" smtClean="0"/>
              <a:t> </a:t>
            </a:r>
            <a:r>
              <a:rPr lang="en-US" sz="2000" smtClean="0"/>
              <a:t>univerziteta</a:t>
            </a:r>
            <a:r>
              <a:rPr lang="ru-RU" sz="2000" smtClean="0"/>
              <a:t> </a:t>
            </a:r>
            <a:r>
              <a:rPr lang="en-US" sz="2000" smtClean="0"/>
              <a:t>u</a:t>
            </a:r>
            <a:r>
              <a:rPr lang="ru-RU" sz="2000" smtClean="0"/>
              <a:t> </a:t>
            </a:r>
            <a:r>
              <a:rPr lang="en-US" sz="2000" smtClean="0"/>
              <a:t>Srbiji</a:t>
            </a:r>
            <a:r>
              <a:rPr lang="ru-RU" sz="2000" smtClean="0"/>
              <a:t>,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to</a:t>
            </a:r>
            <a:r>
              <a:rPr lang="ru-RU" sz="2000" smtClean="0"/>
              <a:t> </a:t>
            </a:r>
            <a:r>
              <a:rPr lang="en-US" sz="2000" smtClean="0"/>
              <a:t>na</a:t>
            </a:r>
            <a:r>
              <a:rPr lang="ru-RU" sz="2000" smtClean="0"/>
              <a:t> </a:t>
            </a:r>
            <a:r>
              <a:rPr lang="en-US" sz="2000" b="1" smtClean="0"/>
              <a:t>Univerzitetu</a:t>
            </a:r>
            <a:r>
              <a:rPr lang="ru-RU" sz="2000" b="1" smtClean="0"/>
              <a:t> </a:t>
            </a:r>
            <a:r>
              <a:rPr lang="en-US" sz="2000" b="1" smtClean="0"/>
              <a:t>u</a:t>
            </a:r>
            <a:r>
              <a:rPr lang="ru-RU" sz="2000" b="1" smtClean="0"/>
              <a:t> </a:t>
            </a:r>
            <a:r>
              <a:rPr lang="en-US" sz="2000" b="1" smtClean="0"/>
              <a:t>Beogradu</a:t>
            </a:r>
            <a:r>
              <a:rPr lang="ru-RU" sz="2000" b="1" smtClean="0"/>
              <a:t>, </a:t>
            </a:r>
            <a:r>
              <a:rPr lang="en-US" sz="2000" b="1" smtClean="0"/>
              <a:t>Univerzitetu</a:t>
            </a:r>
            <a:r>
              <a:rPr lang="ru-RU" sz="2000" b="1" smtClean="0"/>
              <a:t> </a:t>
            </a:r>
            <a:r>
              <a:rPr lang="en-US" sz="2000" b="1" smtClean="0"/>
              <a:t>u</a:t>
            </a:r>
            <a:r>
              <a:rPr lang="ru-RU" sz="2000" b="1" smtClean="0"/>
              <a:t> </a:t>
            </a:r>
            <a:r>
              <a:rPr lang="en-US" sz="2000" b="1" smtClean="0"/>
              <a:t>Novom</a:t>
            </a:r>
            <a:r>
              <a:rPr lang="ru-RU" sz="2000" b="1" smtClean="0"/>
              <a:t> </a:t>
            </a:r>
            <a:r>
              <a:rPr lang="en-US" sz="2000" b="1" smtClean="0"/>
              <a:t>Sadu</a:t>
            </a:r>
            <a:r>
              <a:rPr lang="ru-RU" sz="2000" b="1" smtClean="0"/>
              <a:t>, </a:t>
            </a:r>
            <a:r>
              <a:rPr lang="en-US" sz="2000" b="1" smtClean="0"/>
              <a:t>Univerzitetu</a:t>
            </a:r>
            <a:r>
              <a:rPr lang="ru-RU" sz="2000" b="1" smtClean="0"/>
              <a:t> </a:t>
            </a:r>
            <a:r>
              <a:rPr lang="en-US" sz="2000" b="1" smtClean="0"/>
              <a:t>u</a:t>
            </a:r>
            <a:r>
              <a:rPr lang="ru-RU" sz="2000" b="1" smtClean="0"/>
              <a:t> </a:t>
            </a:r>
            <a:r>
              <a:rPr lang="en-US" sz="2000" b="1" smtClean="0"/>
              <a:t>Nišu</a:t>
            </a:r>
            <a:r>
              <a:rPr lang="ru-RU" sz="2000" b="1" smtClean="0"/>
              <a:t>, </a:t>
            </a:r>
            <a:r>
              <a:rPr lang="en-US" sz="2000" b="1" smtClean="0"/>
              <a:t>Univerzitetu</a:t>
            </a:r>
            <a:r>
              <a:rPr lang="ru-RU" sz="2000" b="1" smtClean="0"/>
              <a:t> </a:t>
            </a:r>
            <a:r>
              <a:rPr lang="en-US" sz="2000" b="1" smtClean="0"/>
              <a:t>u</a:t>
            </a:r>
            <a:r>
              <a:rPr lang="ru-RU" sz="2000" b="1" smtClean="0"/>
              <a:t> </a:t>
            </a:r>
            <a:r>
              <a:rPr lang="en-US" sz="2000" b="1" smtClean="0"/>
              <a:t>Kragujevcu</a:t>
            </a:r>
            <a:r>
              <a:rPr lang="ru-RU" sz="2000" b="1" smtClean="0"/>
              <a:t> </a:t>
            </a:r>
            <a:r>
              <a:rPr lang="en-US" sz="2000" b="1" smtClean="0"/>
              <a:t>i</a:t>
            </a:r>
            <a:r>
              <a:rPr lang="ru-RU" sz="2000" b="1" smtClean="0"/>
              <a:t> </a:t>
            </a:r>
            <a:r>
              <a:rPr lang="en-US" sz="2000" b="1" smtClean="0"/>
              <a:t>Univerzitetu</a:t>
            </a:r>
            <a:r>
              <a:rPr lang="ru-RU" sz="2000" b="1" smtClean="0"/>
              <a:t> </a:t>
            </a:r>
            <a:r>
              <a:rPr lang="en-US" sz="2000" b="1" smtClean="0"/>
              <a:t>Singidunum</a:t>
            </a:r>
            <a:r>
              <a:rPr lang="ru-RU" sz="2000" smtClean="0"/>
              <a:t>, </a:t>
            </a:r>
            <a:r>
              <a:rPr lang="en-US" sz="2000" smtClean="0"/>
              <a:t>na</a:t>
            </a:r>
            <a:r>
              <a:rPr lang="ru-RU" sz="2000" smtClean="0"/>
              <a:t> </a:t>
            </a:r>
            <a:r>
              <a:rPr lang="en-US" sz="2000" smtClean="0"/>
              <a:t>osnovnim</a:t>
            </a:r>
            <a:r>
              <a:rPr lang="ru-RU" sz="2000" smtClean="0"/>
              <a:t> </a:t>
            </a:r>
            <a:r>
              <a:rPr lang="en-US" sz="2000" smtClean="0"/>
              <a:t>akademskim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OAS</a:t>
            </a:r>
            <a:r>
              <a:rPr lang="ru-RU" sz="2000" smtClean="0"/>
              <a:t>), </a:t>
            </a:r>
            <a:r>
              <a:rPr lang="en-US" sz="2000" smtClean="0"/>
              <a:t>osnovnim</a:t>
            </a:r>
            <a:r>
              <a:rPr lang="ru-RU" sz="2000" smtClean="0"/>
              <a:t> </a:t>
            </a:r>
            <a:r>
              <a:rPr lang="en-US" sz="2000" smtClean="0"/>
              <a:t>strukovnim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OSS</a:t>
            </a:r>
            <a:r>
              <a:rPr lang="ru-RU" sz="2000" smtClean="0"/>
              <a:t>), </a:t>
            </a:r>
            <a:r>
              <a:rPr lang="en-US" sz="2000" smtClean="0"/>
              <a:t>specijalističkim</a:t>
            </a:r>
            <a:r>
              <a:rPr lang="ru-RU" sz="2000" smtClean="0"/>
              <a:t> </a:t>
            </a:r>
            <a:r>
              <a:rPr lang="en-US" sz="2000" smtClean="0"/>
              <a:t>akademskim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SAS</a:t>
            </a:r>
            <a:r>
              <a:rPr lang="ru-RU" sz="2000" smtClean="0"/>
              <a:t>), </a:t>
            </a:r>
            <a:r>
              <a:rPr lang="en-US" sz="2000" smtClean="0"/>
              <a:t>specijalističkim</a:t>
            </a:r>
            <a:r>
              <a:rPr lang="ru-RU" sz="2000" smtClean="0"/>
              <a:t> </a:t>
            </a:r>
            <a:r>
              <a:rPr lang="en-US" sz="2000" smtClean="0"/>
              <a:t>strukovnim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SSS</a:t>
            </a:r>
            <a:r>
              <a:rPr lang="ru-RU" sz="2000" smtClean="0"/>
              <a:t>), </a:t>
            </a:r>
            <a:r>
              <a:rPr lang="en-US" sz="2000" smtClean="0"/>
              <a:t>integrisanim</a:t>
            </a:r>
            <a:r>
              <a:rPr lang="ru-RU" sz="2000" smtClean="0"/>
              <a:t> </a:t>
            </a:r>
            <a:r>
              <a:rPr lang="en-US" sz="2000" smtClean="0"/>
              <a:t>akademskim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IAS</a:t>
            </a:r>
            <a:r>
              <a:rPr lang="ru-RU" sz="2000" smtClean="0"/>
              <a:t>), </a:t>
            </a:r>
            <a:r>
              <a:rPr lang="en-US" sz="2000" smtClean="0"/>
              <a:t>master</a:t>
            </a:r>
            <a:r>
              <a:rPr lang="ru-RU" sz="2000" smtClean="0"/>
              <a:t> </a:t>
            </a:r>
            <a:r>
              <a:rPr lang="en-US" sz="2000" smtClean="0"/>
              <a:t>akademskim</a:t>
            </a:r>
            <a:r>
              <a:rPr lang="ru-RU" sz="2000" smtClean="0"/>
              <a:t> </a:t>
            </a:r>
            <a:r>
              <a:rPr lang="en-US" sz="2000" smtClean="0"/>
              <a:t>studijama</a:t>
            </a:r>
            <a:r>
              <a:rPr lang="ru-RU" sz="2000" smtClean="0"/>
              <a:t> (</a:t>
            </a:r>
            <a:r>
              <a:rPr lang="en-US" sz="2000" smtClean="0"/>
              <a:t>MAS</a:t>
            </a:r>
            <a:r>
              <a:rPr lang="ru-RU" sz="2000" smtClean="0"/>
              <a:t>), </a:t>
            </a:r>
            <a:r>
              <a:rPr lang="en-US" sz="2000" smtClean="0"/>
              <a:t>kao</a:t>
            </a:r>
            <a:r>
              <a:rPr lang="ru-RU" sz="2000" smtClean="0"/>
              <a:t> </a:t>
            </a:r>
            <a:r>
              <a:rPr lang="en-US" sz="2000" smtClean="0"/>
              <a:t>i</a:t>
            </a:r>
            <a:r>
              <a:rPr lang="ru-RU" sz="2000" smtClean="0"/>
              <a:t> </a:t>
            </a:r>
            <a:r>
              <a:rPr lang="en-US" sz="2000" smtClean="0"/>
              <a:t>podaci</a:t>
            </a:r>
            <a:r>
              <a:rPr lang="ru-RU" sz="2000" smtClean="0"/>
              <a:t> </a:t>
            </a:r>
            <a:r>
              <a:rPr lang="en-US" sz="2000" smtClean="0"/>
              <a:t>o</a:t>
            </a:r>
            <a:r>
              <a:rPr lang="ru-RU" sz="2000" smtClean="0"/>
              <a:t> </a:t>
            </a:r>
            <a:r>
              <a:rPr lang="en-US" sz="2000" smtClean="0"/>
              <a:t>zajedničkim</a:t>
            </a:r>
            <a:r>
              <a:rPr lang="ru-RU" sz="2000" smtClean="0"/>
              <a:t> </a:t>
            </a:r>
            <a:r>
              <a:rPr lang="en-US" sz="2000" smtClean="0"/>
              <a:t>studijskim</a:t>
            </a:r>
            <a:r>
              <a:rPr lang="ru-RU" sz="2000" smtClean="0"/>
              <a:t> </a:t>
            </a:r>
            <a:r>
              <a:rPr lang="en-US" sz="2000" smtClean="0"/>
              <a:t>programima</a:t>
            </a:r>
            <a:r>
              <a:rPr lang="ru-RU" sz="2000" smtClean="0"/>
              <a:t> (</a:t>
            </a:r>
            <a:r>
              <a:rPr lang="en-US" sz="2000" smtClean="0"/>
              <a:t>ZSP</a:t>
            </a:r>
            <a:r>
              <a:rPr lang="ru-RU" sz="2000" smtClean="0"/>
              <a:t>)</a:t>
            </a:r>
            <a:r>
              <a:rPr lang="en-US" sz="20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8013" cy="1433513"/>
          </a:xfrm>
        </p:spPr>
        <p:txBody>
          <a:bodyPr/>
          <a:lstStyle/>
          <a:p>
            <a:r>
              <a:rPr lang="pl-PL" smtClean="0"/>
              <a:t>Šta i koliko poslodavci znaju o </a:t>
            </a:r>
            <a:br>
              <a:rPr lang="pl-PL" smtClean="0"/>
            </a:br>
            <a:r>
              <a:rPr lang="pl-PL" smtClean="0"/>
              <a:t>reformi visokog obrazovanja u </a:t>
            </a:r>
            <a:br>
              <a:rPr lang="pl-PL" smtClean="0"/>
            </a:br>
            <a:r>
              <a:rPr lang="pl-PL" smtClean="0"/>
              <a:t>Srbiji ???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8013" cy="5133975"/>
          </a:xfrm>
        </p:spPr>
        <p:txBody>
          <a:bodyPr/>
          <a:lstStyle/>
          <a:p>
            <a:pPr algn="ctr">
              <a:buFont typeface="Times New Roman" pitchFamily="18" charset="0"/>
              <a:buNone/>
            </a:pPr>
            <a:r>
              <a:rPr lang="sr-Latn-CS" sz="2800" b="1" smtClean="0">
                <a:solidFill>
                  <a:schemeClr val="tx1"/>
                </a:solidFill>
                <a:ea typeface="Arial Unicode MS" pitchFamily="34" charset="-128"/>
                <a:cs typeface="Arial Unicode MS" pitchFamily="34" charset="-128"/>
              </a:rPr>
              <a:t>Pitanja u upitniku </a:t>
            </a:r>
          </a:p>
          <a:p>
            <a:pPr algn="ctr">
              <a:buFont typeface="Times New Roman" pitchFamily="18" charset="0"/>
              <a:buNone/>
            </a:pPr>
            <a:endParaRPr lang="sr-Latn-CS" sz="2000" b="1" smtClean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endParaRP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1600" smtClean="0">
                <a:cs typeface="Times New Roman" pitchFamily="18" charset="0"/>
              </a:rPr>
              <a:t>U protekloj deceniji Srbija je ušla u proces reforme visokog obrazovanja - „Bolonjski proces“. Da li ste upoznati sa ovom činjenicom? 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1600" smtClean="0">
                <a:solidFill>
                  <a:schemeClr val="tx1"/>
                </a:solidFill>
                <a:cs typeface="Times New Roman" pitchFamily="18" charset="0"/>
              </a:rPr>
              <a:t>Da li smatrate da reforma obrazovanja na tržište rada plasira: kvalitetniju radnu snagu,manje kvalitetnu radnu snagu u odnosu na pređašnji model, ili niste u mogućnosti da procenite?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hr-HR" sz="1600" smtClean="0">
                <a:cs typeface="Times New Roman" pitchFamily="18" charset="0"/>
              </a:rPr>
              <a:t>U kojoj meri je, prema vašem mišljenju, obrazovni sistem usklađen sa potrebama tržišta rada?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hr-HR" sz="1600" smtClean="0">
                <a:cs typeface="Times New Roman" pitchFamily="18" charset="0"/>
              </a:rPr>
              <a:t>Da li možete da napravite jasnu razliku u zadacima koje uspešno može da obavlja zaposleni bachelor (3 ili 4 godine školovanja) i master (dodatne 1 ili 2 godine)? Navedite primer.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hr-HR" sz="1600" smtClean="0">
                <a:cs typeface="Times New Roman" pitchFamily="18" charset="0"/>
              </a:rPr>
              <a:t>Da li imate problem prilikom razlikovanja diploma ili titula nekih reformisanih studijskih programa sa kojima konkurišu za posao diplomci univerziteta i diploma starih studijskih programa? Molimo navedite primer.</a:t>
            </a:r>
          </a:p>
          <a:p>
            <a:pPr>
              <a:buFont typeface="Times New Roman" pitchFamily="18" charset="0"/>
              <a:buNone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AutoNum type="arabicPeriod" startAt="7"/>
            </a:pPr>
            <a:r>
              <a:rPr lang="hr-HR" sz="1600" smtClean="0">
                <a:cs typeface="Times New Roman" pitchFamily="18" charset="0"/>
              </a:rPr>
              <a:t>Koji podaci bi vam najviše pomogli pri razumevanju novina koje donose reformisani studijski programi (ishodi učenja, ciljevi i ishodi studijskih programa; podaci o nameni stečenog zvanja- profesionalni status; broj ostvarenih ESP bodova i spisak položenih ispita)?</a:t>
            </a:r>
            <a:endParaRPr lang="en-US" sz="16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AutoNum type="arabicPeriod" startAt="7"/>
            </a:pPr>
            <a:r>
              <a:rPr lang="en-US" sz="1600" smtClean="0">
                <a:cs typeface="Times New Roman" pitchFamily="18" charset="0"/>
              </a:rPr>
              <a:t>Reforma podazumeva postojanje dokumenta “Dodatak diplomi” koji sadrži detaljne informacije o studijskom programu koji je pohađao svršeni student i ostvarenim rezultatima.Da li ste upoznati sa postojanjem  ovakvog dokumenta? </a:t>
            </a:r>
            <a:r>
              <a:rPr lang="hr-HR" sz="1600" smtClean="0">
                <a:cs typeface="Times New Roman" pitchFamily="18" charset="0"/>
              </a:rPr>
              <a:t>Da li bi vam ovaj dokument bio koristan prilikom procesa selekcije novih zaposlenih? </a:t>
            </a:r>
          </a:p>
          <a:p>
            <a:endParaRPr lang="hr-HR" sz="1600" smtClean="0">
              <a:cs typeface="Times New Roman" pitchFamily="18" charset="0"/>
            </a:endParaRPr>
          </a:p>
          <a:p>
            <a:pPr algn="ctr">
              <a:buFont typeface="Times New Roman" pitchFamily="18" charset="0"/>
              <a:buNone/>
            </a:pPr>
            <a:endParaRPr lang="sr-Latn-CS" sz="2000" b="1" smtClean="0">
              <a:solidFill>
                <a:schemeClr val="tx1"/>
              </a:solidFill>
              <a:ea typeface="Arial Unicode MS" pitchFamily="34" charset="-128"/>
              <a:cs typeface="Times New Roman" pitchFamily="18" charset="0"/>
            </a:endParaRPr>
          </a:p>
          <a:p>
            <a:endParaRPr lang="hr-HR" sz="1600" smtClean="0">
              <a:latin typeface="Times New Roman" pitchFamily="18" charset="0"/>
              <a:cs typeface="Times New Roman" pitchFamily="18" charset="0"/>
            </a:endParaRP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Times New Roman" pitchFamily="18" charset="0"/>
              <a:buNone/>
            </a:pPr>
            <a:endParaRPr lang="sr-Latn-CS" sz="2800" b="1" smtClean="0">
              <a:solidFill>
                <a:schemeClr val="tx1"/>
              </a:solidFill>
              <a:ea typeface="Arial Unicode MS" pitchFamily="34" charset="-128"/>
              <a:cs typeface="Times New Roman" pitchFamily="18" charset="0"/>
            </a:endParaRPr>
          </a:p>
          <a:p>
            <a:pPr algn="ctr">
              <a:buFont typeface="Times New Roman" pitchFamily="18" charset="0"/>
              <a:buNone/>
            </a:pPr>
            <a:endParaRPr lang="sr-Latn-CS" sz="2800" b="1" smtClean="0">
              <a:solidFill>
                <a:schemeClr val="tx1"/>
              </a:solidFill>
              <a:ea typeface="Arial Unicode MS" pitchFamily="34" charset="-128"/>
              <a:cs typeface="Times New Roman" pitchFamily="18" charset="0"/>
            </a:endParaRPr>
          </a:p>
          <a:p>
            <a:pPr algn="ctr">
              <a:buFont typeface="Times New Roman" pitchFamily="18" charset="0"/>
              <a:buNone/>
            </a:pPr>
            <a:r>
              <a:rPr lang="sr-Latn-CS" sz="2800" b="1" smtClean="0">
                <a:solidFill>
                  <a:schemeClr val="tx1"/>
                </a:solidFill>
                <a:ea typeface="Arial Unicode MS" pitchFamily="34" charset="-128"/>
                <a:cs typeface="Times New Roman" pitchFamily="18" charset="0"/>
              </a:rPr>
              <a:t>A odgovori na pojedinačna pitanja u upitniku izgledaju ovako:</a:t>
            </a:r>
            <a:endParaRPr lang="en-US" sz="2800" b="1" smtClean="0">
              <a:solidFill>
                <a:schemeClr val="tx1"/>
              </a:solidFill>
              <a:ea typeface="Arial Unicode MS" pitchFamily="34" charset="-128"/>
              <a:cs typeface="Times New Roman" pitchFamily="18" charset="0"/>
            </a:endParaRPr>
          </a:p>
          <a:p>
            <a:endParaRPr lang="en-US" smtClean="0">
              <a:ea typeface="Arial Unicode MS" pitchFamily="34" charset="-128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"/>
          <p:cNvSpPr>
            <a:spLocks noGrp="1" noChangeArrowheads="1"/>
          </p:cNvSpPr>
          <p:nvPr>
            <p:ph type="title"/>
          </p:nvPr>
        </p:nvSpPr>
        <p:spPr>
          <a:xfrm>
            <a:off x="1219200" y="762000"/>
            <a:ext cx="7467600" cy="1600200"/>
          </a:xfrm>
        </p:spPr>
        <p:txBody>
          <a:bodyPr/>
          <a:lstStyle/>
          <a:p>
            <a:pPr eaLnBrk="1"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smtClean="0"/>
              <a:t>Da li ste upoznati sa reformom visokog obrazovanja - „Bolonjski proces“?</a:t>
            </a:r>
            <a:r>
              <a:rPr lang="en-US" smtClean="0"/>
              <a:t/>
            </a:r>
            <a:br>
              <a:rPr lang="en-US" smtClean="0"/>
            </a:br>
            <a:endParaRPr lang="sr-Latn-CS" b="1" smtClean="0">
              <a:solidFill>
                <a:srgbClr val="333399"/>
              </a:solidFill>
              <a:latin typeface="Calibri" pitchFamily="34" charset="0"/>
            </a:endParaRPr>
          </a:p>
        </p:txBody>
      </p:sp>
      <p:graphicFrame>
        <p:nvGraphicFramePr>
          <p:cNvPr id="2050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001000" cy="4270375"/>
        </p:xfrm>
        <a:graphic>
          <a:graphicData uri="http://schemas.openxmlformats.org/presentationml/2006/ole">
            <p:oleObj spid="_x0000_s2050" r:id="rId4" imgW="7998645" imgH="4273666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marL="431800" indent="-323850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/>
          </a:p>
          <a:p>
            <a:pPr marL="431800" indent="-323850" eaLnBrk="1">
              <a:spcBef>
                <a:spcPts val="6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 smtClean="0"/>
          </a:p>
          <a:p>
            <a:pPr marL="431800" indent="-323850" eaLnBrk="1">
              <a:spcBef>
                <a:spcPts val="6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 smtClean="0"/>
          </a:p>
        </p:txBody>
      </p:sp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1219200" y="609600"/>
            <a:ext cx="7391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sz="2400">
                <a:solidFill>
                  <a:schemeClr val="tx1"/>
                </a:solidFill>
              </a:rPr>
              <a:t>Radna snaga koja se plasira na tržište rada nakon reforme visokog obrazovanja je:</a:t>
            </a:r>
          </a:p>
        </p:txBody>
      </p:sp>
      <p:graphicFrame>
        <p:nvGraphicFramePr>
          <p:cNvPr id="3074" name="Chart 5"/>
          <p:cNvGraphicFramePr>
            <a:graphicFrameLocks/>
          </p:cNvGraphicFramePr>
          <p:nvPr/>
        </p:nvGraphicFramePr>
        <p:xfrm>
          <a:off x="685800" y="1600200"/>
          <a:ext cx="7924800" cy="4038600"/>
        </p:xfrm>
        <a:graphic>
          <a:graphicData uri="http://schemas.openxmlformats.org/presentationml/2006/ole">
            <p:oleObj spid="_x0000_s3074" r:id="rId4" imgW="7925487" imgH="4035902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371600"/>
          </a:xfrm>
        </p:spPr>
        <p:txBody>
          <a:bodyPr/>
          <a:lstStyle/>
          <a:p>
            <a:pPr eaLnBrk="1"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smtClean="0"/>
              <a:t>   </a:t>
            </a:r>
            <a:r>
              <a:rPr lang="hr-HR" sz="2800" smtClean="0"/>
              <a:t>U kojoj meri je obrazovni sistem usklađen sa potrebama tržišta rada? </a:t>
            </a:r>
            <a:r>
              <a:rPr lang="en-US" b="1" smtClean="0"/>
              <a:t/>
            </a:r>
            <a:br>
              <a:rPr lang="en-US" b="1" smtClean="0"/>
            </a:br>
            <a:endParaRPr lang="sr-Latn-CS" b="1" smtClean="0">
              <a:solidFill>
                <a:srgbClr val="333399"/>
              </a:solidFill>
              <a:latin typeface="Calibri" pitchFamily="34" charset="0"/>
            </a:endParaRPr>
          </a:p>
        </p:txBody>
      </p:sp>
      <p:sp>
        <p:nvSpPr>
          <p:cNvPr id="4100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431800" indent="-323850" eaLnBrk="1">
              <a:lnSpc>
                <a:spcPct val="80000"/>
              </a:lnSpc>
              <a:spcBef>
                <a:spcPts val="500"/>
              </a:spcBef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/>
          </a:p>
          <a:p>
            <a:pPr marL="431800" indent="-323850" eaLnBrk="1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sr-Latn-CS" smtClean="0">
                <a:solidFill>
                  <a:srgbClr val="333399"/>
                </a:solidFill>
                <a:latin typeface="Calibri" pitchFamily="34" charset="0"/>
              </a:rPr>
              <a:t>	</a:t>
            </a:r>
            <a:endParaRPr lang="en-US" smtClean="0">
              <a:solidFill>
                <a:srgbClr val="333399"/>
              </a:solidFill>
              <a:latin typeface="Calibri" pitchFamily="34" charset="0"/>
            </a:endParaRPr>
          </a:p>
        </p:txBody>
      </p:sp>
      <p:graphicFrame>
        <p:nvGraphicFramePr>
          <p:cNvPr id="4098" name="Chart 5"/>
          <p:cNvGraphicFramePr>
            <a:graphicFrameLocks/>
          </p:cNvGraphicFramePr>
          <p:nvPr/>
        </p:nvGraphicFramePr>
        <p:xfrm>
          <a:off x="762000" y="2209800"/>
          <a:ext cx="7620000" cy="3886200"/>
        </p:xfrm>
        <a:graphic>
          <a:graphicData uri="http://schemas.openxmlformats.org/presentationml/2006/ole">
            <p:oleObj spid="_x0000_s4098" r:id="rId4" imgW="7620660" imgH="3883489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1600200"/>
          </a:xfrm>
        </p:spPr>
        <p:txBody>
          <a:bodyPr/>
          <a:lstStyle/>
          <a:p>
            <a:pPr eaLnBrk="1"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smtClean="0"/>
              <a:t>Da li možete da napravite jasnu razliku između bachelora i mastera?</a:t>
            </a:r>
            <a:r>
              <a:rPr lang="en-US" smtClean="0"/>
              <a:t/>
            </a:r>
            <a:br>
              <a:rPr lang="en-US" smtClean="0"/>
            </a:br>
            <a:endParaRPr lang="sr-Latn-CS" b="1" smtClean="0">
              <a:solidFill>
                <a:srgbClr val="333399"/>
              </a:solidFill>
              <a:latin typeface="Calibri" pitchFamily="34" charset="0"/>
            </a:endParaRPr>
          </a:p>
        </p:txBody>
      </p:sp>
      <p:graphicFrame>
        <p:nvGraphicFramePr>
          <p:cNvPr id="5122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286000"/>
          <a:ext cx="8228013" cy="3838575"/>
        </p:xfrm>
        <a:graphic>
          <a:graphicData uri="http://schemas.openxmlformats.org/presentationml/2006/ole">
            <p:oleObj spid="_x0000_s5122" r:id="rId4" imgW="8230313" imgH="3840813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1676400"/>
          </a:xfrm>
        </p:spPr>
        <p:txBody>
          <a:bodyPr/>
          <a:lstStyle/>
          <a:p>
            <a:pPr eaLnBrk="1"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smtClean="0"/>
              <a:t>Razlikujete li diplome reformisanih studijskih programa od ranijih diploma? </a:t>
            </a:r>
            <a:r>
              <a:rPr lang="en-US" smtClean="0"/>
              <a:t/>
            </a:r>
            <a:br>
              <a:rPr lang="en-US" smtClean="0"/>
            </a:br>
            <a:endParaRPr lang="en-US" b="1" smtClean="0">
              <a:solidFill>
                <a:srgbClr val="333399"/>
              </a:solidFill>
              <a:latin typeface="Calibri" pitchFamily="34" charset="0"/>
            </a:endParaRPr>
          </a:p>
        </p:txBody>
      </p:sp>
      <p:sp>
        <p:nvSpPr>
          <p:cNvPr id="6148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341313" indent="-341313" eaLnBrk="1">
              <a:lnSpc>
                <a:spcPct val="80000"/>
              </a:lnSpc>
              <a:spcBef>
                <a:spcPts val="500"/>
              </a:spcBef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>
              <a:solidFill>
                <a:srgbClr val="333399"/>
              </a:solidFill>
              <a:latin typeface="Calibri" pitchFamily="34" charset="0"/>
            </a:endParaRPr>
          </a:p>
          <a:p>
            <a:pPr marL="341313" indent="-341313" eaLnBrk="1">
              <a:lnSpc>
                <a:spcPct val="80000"/>
              </a:lnSpc>
              <a:spcBef>
                <a:spcPts val="500"/>
              </a:spcBef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sr-Latn-CS" smtClean="0">
              <a:solidFill>
                <a:srgbClr val="333399"/>
              </a:solidFill>
              <a:latin typeface="Calibri" pitchFamily="34" charset="0"/>
            </a:endParaRPr>
          </a:p>
          <a:p>
            <a:pPr marL="341313" indent="-341313" eaLnBrk="1">
              <a:lnSpc>
                <a:spcPct val="80000"/>
              </a:lnSpc>
              <a:spcBef>
                <a:spcPts val="500"/>
              </a:spcBef>
              <a:buClr>
                <a:srgbClr val="333399"/>
              </a:buClr>
              <a:buFont typeface="Calibri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mtClean="0">
              <a:solidFill>
                <a:srgbClr val="333399"/>
              </a:solidFill>
              <a:latin typeface="Calibri" pitchFamily="34" charset="0"/>
            </a:endParaRPr>
          </a:p>
        </p:txBody>
      </p:sp>
      <p:graphicFrame>
        <p:nvGraphicFramePr>
          <p:cNvPr id="6146" name="Chart 5"/>
          <p:cNvGraphicFramePr>
            <a:graphicFrameLocks/>
          </p:cNvGraphicFramePr>
          <p:nvPr/>
        </p:nvGraphicFramePr>
        <p:xfrm>
          <a:off x="990600" y="2590800"/>
          <a:ext cx="7086600" cy="3276600"/>
        </p:xfrm>
        <a:graphic>
          <a:graphicData uri="http://schemas.openxmlformats.org/presentationml/2006/ole">
            <p:oleObj spid="_x0000_s6146" r:id="rId4" imgW="7084166" imgH="3279932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8013" cy="990600"/>
          </a:xfrm>
        </p:spPr>
        <p:txBody>
          <a:bodyPr/>
          <a:lstStyle/>
          <a:p>
            <a:r>
              <a:rPr lang="en-US" smtClean="0"/>
              <a:t/>
            </a:r>
            <a:br>
              <a:rPr lang="en-US" smtClean="0"/>
            </a:br>
            <a:r>
              <a:rPr lang="en-US" sz="3200" smtClean="0"/>
              <a:t>Šta je potrebno poslodavcima?</a:t>
            </a:r>
            <a:br>
              <a:rPr lang="en-US" sz="3200" smtClean="0"/>
            </a:br>
            <a:r>
              <a:rPr lang="en-US" sz="3000" smtClean="0"/>
              <a:t>procene i komentari </a:t>
            </a:r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Times New Roman" pitchFamily="18" charset="0"/>
              <a:buNone/>
            </a:pPr>
            <a:endParaRPr lang="en-US" sz="2400" smtClean="0"/>
          </a:p>
          <a:p>
            <a:pPr>
              <a:buFont typeface="Times New Roman" pitchFamily="18" charset="0"/>
              <a:buNone/>
            </a:pPr>
            <a:r>
              <a:rPr lang="en-US" sz="2000" smtClean="0"/>
              <a:t>Po proceni poslodavaca najkorisnije informacije koje se mogu dobiti o studijskim programima su:</a:t>
            </a:r>
          </a:p>
          <a:p>
            <a:pPr>
              <a:buFont typeface="Arial" pitchFamily="34" charset="0"/>
              <a:buChar char="•"/>
            </a:pPr>
            <a:r>
              <a:rPr lang="en-US" sz="2000" smtClean="0"/>
              <a:t> informacije o nameni stečenog zvanja (22%)</a:t>
            </a:r>
          </a:p>
          <a:p>
            <a:pPr>
              <a:buFont typeface="Arial" pitchFamily="34" charset="0"/>
              <a:buChar char="•"/>
            </a:pPr>
            <a:r>
              <a:rPr lang="en-US" sz="2000" smtClean="0"/>
              <a:t> ishodi, ciljevi i opisi studijskih programa (19%), </a:t>
            </a:r>
          </a:p>
          <a:p>
            <a:pPr>
              <a:buFont typeface="Times New Roman" pitchFamily="18" charset="0"/>
              <a:buNone/>
            </a:pPr>
            <a:r>
              <a:rPr lang="en-US" sz="2000" smtClean="0"/>
              <a:t>Kao razlike koje izdvajaju master od bachelor studenata poslodavci istuču:</a:t>
            </a:r>
          </a:p>
          <a:p>
            <a:pPr>
              <a:buFont typeface="Arial" pitchFamily="34" charset="0"/>
              <a:buChar char="•"/>
            </a:pPr>
            <a:r>
              <a:rPr lang="en-US" sz="2000" smtClean="0"/>
              <a:t> ozbiljnoist, viši stepen znanja, sposobnost rešavanja kompleksnih problema kao i bolju organizovanost master studenata</a:t>
            </a:r>
          </a:p>
          <a:p>
            <a:pPr>
              <a:buFont typeface="Times New Roman" pitchFamily="18" charset="0"/>
              <a:buNone/>
            </a:pP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8013" cy="533400"/>
          </a:xfrm>
        </p:spPr>
        <p:txBody>
          <a:bodyPr/>
          <a:lstStyle/>
          <a:p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Dodatak diplomi</a:t>
            </a:r>
          </a:p>
        </p:txBody>
      </p:sp>
      <p:sp>
        <p:nvSpPr>
          <p:cNvPr id="717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8013" cy="5057775"/>
          </a:xfrm>
        </p:spPr>
        <p:txBody>
          <a:bodyPr/>
          <a:lstStyle/>
          <a:p>
            <a:pPr>
              <a:buFont typeface="Times New Roman" pitchFamily="18" charset="0"/>
              <a:buNone/>
            </a:pPr>
            <a:r>
              <a:rPr lang="en-US" sz="2000" smtClean="0"/>
              <a:t>      </a:t>
            </a:r>
          </a:p>
          <a:p>
            <a:pPr algn="ctr">
              <a:buFont typeface="Times New Roman" pitchFamily="18" charset="0"/>
              <a:buNone/>
            </a:pPr>
            <a:r>
              <a:rPr lang="en-US" sz="2000" smtClean="0"/>
              <a:t>           63% ispitanih je upoznato sa postojanjem dokumenta “Dodatak diplomi” , dok 64% smatra da im je ovaj dokument bio koristan prilikom selekcije kandidata</a:t>
            </a:r>
          </a:p>
          <a:p>
            <a:endParaRPr lang="en-US" smtClean="0"/>
          </a:p>
        </p:txBody>
      </p:sp>
      <p:graphicFrame>
        <p:nvGraphicFramePr>
          <p:cNvPr id="7170" name="Content Placeholder 6"/>
          <p:cNvGraphicFramePr>
            <a:graphicFrameLocks/>
          </p:cNvGraphicFramePr>
          <p:nvPr/>
        </p:nvGraphicFramePr>
        <p:xfrm>
          <a:off x="381000" y="2438400"/>
          <a:ext cx="4191000" cy="3200400"/>
        </p:xfrm>
        <a:graphic>
          <a:graphicData uri="http://schemas.openxmlformats.org/presentationml/2006/ole">
            <p:oleObj spid="_x0000_s7170" r:id="rId4" imgW="4188315" imgH="3200677" progId="Excel.Chart.8">
              <p:embed/>
            </p:oleObj>
          </a:graphicData>
        </a:graphic>
      </p:graphicFrame>
      <p:graphicFrame>
        <p:nvGraphicFramePr>
          <p:cNvPr id="7171" name="Chart 4"/>
          <p:cNvGraphicFramePr>
            <a:graphicFrameLocks/>
          </p:cNvGraphicFramePr>
          <p:nvPr/>
        </p:nvGraphicFramePr>
        <p:xfrm>
          <a:off x="4572000" y="2590800"/>
          <a:ext cx="4114800" cy="3302000"/>
        </p:xfrm>
        <a:graphic>
          <a:graphicData uri="http://schemas.openxmlformats.org/presentationml/2006/ole">
            <p:oleObj spid="_x0000_s7171" r:id="rId5" imgW="4115157" imgH="3304318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8228013" cy="1433513"/>
          </a:xfrm>
        </p:spPr>
        <p:txBody>
          <a:bodyPr/>
          <a:lstStyle/>
          <a:p>
            <a:r>
              <a:rPr lang="en-US" sz="3200" smtClean="0"/>
              <a:t>Nalazi istraživanja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/>
            </a:r>
            <a:br>
              <a:rPr lang="en-US" sz="2400" smtClean="0"/>
            </a:br>
            <a:r>
              <a:rPr lang="en-US" sz="2000" b="1" smtClean="0"/>
              <a:t>Posmarano zbirno,nezavisno od delatnosti, veličine kompanije i vrste vlasništva došlo se do sledećih podataka: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8013" cy="4067175"/>
          </a:xfrm>
        </p:spPr>
        <p:txBody>
          <a:bodyPr/>
          <a:lstStyle/>
          <a:p>
            <a:pPr>
              <a:buFont typeface="Times New Roman" pitchFamily="18" charset="0"/>
              <a:buNone/>
            </a:pPr>
            <a:endParaRPr lang="en-US" sz="2400" smtClean="0"/>
          </a:p>
          <a:p>
            <a:r>
              <a:rPr lang="en-US" sz="2000" smtClean="0"/>
              <a:t>60% poslodavaca je delimično upoznata sa reformom visokog obazovanja </a:t>
            </a:r>
          </a:p>
          <a:p>
            <a:r>
              <a:rPr lang="en-US" sz="2000" smtClean="0"/>
              <a:t>Samo 6% ispitanih smatra da je reforma doprinela plasmanu kvalitetnije radne snage na tržište rada.</a:t>
            </a:r>
          </a:p>
          <a:p>
            <a:r>
              <a:rPr lang="en-US" sz="2000" smtClean="0"/>
              <a:t>67% smatra da obrazovni sistem nije usklađen sa potrebama tržišta rada. </a:t>
            </a:r>
          </a:p>
          <a:p>
            <a:r>
              <a:rPr lang="en-US" sz="2000" smtClean="0"/>
              <a:t>Čak 87% ispitanih poslodvaca smatra da nije moguće napraviti razliku između </a:t>
            </a:r>
            <a:r>
              <a:rPr lang="en-US" sz="2000" i="1" smtClean="0"/>
              <a:t>bachelor</a:t>
            </a:r>
            <a:r>
              <a:rPr lang="en-US" sz="2000" smtClean="0"/>
              <a:t> i </a:t>
            </a:r>
            <a:r>
              <a:rPr lang="en-US" sz="2000" i="1" smtClean="0"/>
              <a:t>master </a:t>
            </a:r>
            <a:r>
              <a:rPr lang="en-US" sz="2000" smtClean="0"/>
              <a:t>diploma dok 32% nije sigurno koji podaci bi pomogli u njihovom razlikovanju</a:t>
            </a:r>
          </a:p>
          <a:p>
            <a:endParaRPr lang="en-US" sz="2000" smtClean="0"/>
          </a:p>
          <a:p>
            <a:endParaRPr lang="en-US" sz="2000" smtClean="0"/>
          </a:p>
          <a:p>
            <a:pPr>
              <a:buFont typeface="Times New Roman" pitchFamily="18" charset="0"/>
              <a:buNone/>
            </a:pPr>
            <a:endParaRPr lang="en-US" sz="2800" smtClean="0"/>
          </a:p>
          <a:p>
            <a:endParaRPr lang="en-US" sz="28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8013" cy="5514975"/>
          </a:xfrm>
        </p:spPr>
        <p:txBody>
          <a:bodyPr/>
          <a:lstStyle/>
          <a:p>
            <a:pPr algn="ctr">
              <a:buFont typeface="Times New Roman" pitchFamily="18" charset="0"/>
              <a:buNone/>
            </a:pPr>
            <a:r>
              <a:rPr lang="en-US" smtClean="0"/>
              <a:t>Nalazi istraživanja</a:t>
            </a:r>
          </a:p>
          <a:p>
            <a:pPr algn="ctr">
              <a:buFont typeface="Times New Roman" pitchFamily="18" charset="0"/>
              <a:buNone/>
            </a:pPr>
            <a:endParaRPr lang="en-US" sz="2000" smtClean="0"/>
          </a:p>
          <a:p>
            <a:r>
              <a:rPr lang="en-US" sz="2000" smtClean="0"/>
              <a:t>63% je upoznato sa postojanjem  dokumenta “Dodatak diplomi” i smatra da im je taj dokument pomogao prilikom selekcije kandidata za posao</a:t>
            </a:r>
          </a:p>
          <a:p>
            <a:r>
              <a:rPr lang="en-US" sz="2000" smtClean="0"/>
              <a:t>Posmatrano posebno po delatnostima, veličini kompanije i vrsti vlasništva ne dolazi do većih odstupanja od zbirnih rezultata.</a:t>
            </a:r>
          </a:p>
          <a:p>
            <a:r>
              <a:rPr lang="en-US" sz="2000" smtClean="0"/>
              <a:t>Kao jedan od problema za razlikovanje ranijih i reformisanih studijskih programa ispitanici najčešće navode neusklađenost programa i nejasno definisane stepene stručne spreme (izjednačavanje starih titula </a:t>
            </a:r>
            <a:r>
              <a:rPr lang="en-US" sz="2000" i="1" smtClean="0"/>
              <a:t>diplomirani</a:t>
            </a:r>
            <a:r>
              <a:rPr lang="en-US" sz="2000" smtClean="0"/>
              <a:t> sa novim </a:t>
            </a:r>
            <a:r>
              <a:rPr lang="en-US" sz="2000" i="1" smtClean="0"/>
              <a:t>bachelor</a:t>
            </a:r>
            <a:r>
              <a:rPr lang="en-US" sz="2000" smtClean="0"/>
              <a:t> ili </a:t>
            </a:r>
            <a:r>
              <a:rPr lang="en-US" sz="2000" i="1" smtClean="0"/>
              <a:t>master</a:t>
            </a:r>
            <a:r>
              <a:rPr lang="en-US" sz="2000" smtClean="0"/>
              <a:t> u zavisnosti od fakulteta)</a:t>
            </a:r>
          </a:p>
          <a:p>
            <a:endParaRPr lang="en-US" sz="20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166812"/>
          </a:xfrm>
        </p:spPr>
        <p:txBody>
          <a:bodyPr/>
          <a:lstStyle/>
          <a:p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Srbija i EU</a:t>
            </a:r>
            <a:br>
              <a:rPr lang="en-US" sz="3200" smtClean="0"/>
            </a:br>
            <a:r>
              <a:rPr lang="en-US" sz="3200" smtClean="0"/>
              <a:t>poređenje rezultata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400" smtClean="0"/>
          </a:p>
          <a:p>
            <a:endParaRPr lang="en-US" sz="2400" smtClean="0"/>
          </a:p>
          <a:p>
            <a:r>
              <a:rPr lang="en-US" sz="2400" smtClean="0"/>
              <a:t>Slično istraživanje sprovedeno i u EU 2006. godine </a:t>
            </a:r>
            <a:r>
              <a:rPr lang="en-US" sz="2000" smtClean="0"/>
              <a:t>(Raising Employer’s Awareness about Bologna Process)</a:t>
            </a:r>
          </a:p>
          <a:p>
            <a:r>
              <a:rPr lang="en-US" sz="2000" smtClean="0"/>
              <a:t>Sprovedeno je u Italiji, Francuskoj, Finskoj i UK</a:t>
            </a:r>
          </a:p>
          <a:p>
            <a:r>
              <a:rPr lang="en-US" sz="2000" smtClean="0"/>
              <a:t>Istraživanjem je obuhvaćeno 500 poslodavaca</a:t>
            </a:r>
          </a:p>
          <a:p>
            <a:pPr>
              <a:buFont typeface="Times New Roman" pitchFamily="18" charset="0"/>
              <a:buNone/>
            </a:pPr>
            <a:endParaRPr lang="en-US" sz="2000" smtClean="0"/>
          </a:p>
          <a:p>
            <a:endParaRPr lang="en-US" sz="2000" smtClean="0"/>
          </a:p>
          <a:p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Komparativni prikaz </a:t>
            </a:r>
          </a:p>
        </p:txBody>
      </p:sp>
      <p:graphicFrame>
        <p:nvGraphicFramePr>
          <p:cNvPr id="819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8013" cy="4524375"/>
        </p:xfrm>
        <a:graphic>
          <a:graphicData uri="http://schemas.openxmlformats.org/presentationml/2006/ole">
            <p:oleObj spid="_x0000_s8194" r:id="rId3" imgW="8230313" imgH="4523624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2800" smtClean="0"/>
          </a:p>
        </p:txBody>
      </p:sp>
      <p:graphicFrame>
        <p:nvGraphicFramePr>
          <p:cNvPr id="9218" name="Content Placeholder 3"/>
          <p:cNvGraphicFramePr>
            <a:graphicFrameLocks noGrp="1"/>
          </p:cNvGraphicFramePr>
          <p:nvPr>
            <p:ph idx="1"/>
          </p:nvPr>
        </p:nvGraphicFramePr>
        <p:xfrm>
          <a:off x="990600" y="990600"/>
          <a:ext cx="7543800" cy="4800600"/>
        </p:xfrm>
        <a:graphic>
          <a:graphicData uri="http://schemas.openxmlformats.org/presentationml/2006/ole">
            <p:oleObj spid="_x0000_s9218" r:id="rId3" imgW="7315834" imgH="4115157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8013" cy="1104900"/>
          </a:xfrm>
        </p:spPr>
        <p:txBody>
          <a:bodyPr/>
          <a:lstStyle/>
          <a:p>
            <a:endParaRPr lang="en-US" sz="2800" smtClean="0"/>
          </a:p>
        </p:txBody>
      </p:sp>
      <p:graphicFrame>
        <p:nvGraphicFramePr>
          <p:cNvPr id="10242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990600"/>
          <a:ext cx="8228013" cy="5133975"/>
        </p:xfrm>
        <a:graphic>
          <a:graphicData uri="http://schemas.openxmlformats.org/presentationml/2006/ole">
            <p:oleObj spid="_x0000_s10242" r:id="rId3" imgW="8230313" imgH="5133277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8013" cy="1257300"/>
          </a:xfrm>
        </p:spPr>
        <p:txBody>
          <a:bodyPr/>
          <a:lstStyle/>
          <a:p>
            <a:r>
              <a:rPr lang="en-US" sz="3600" smtClean="0"/>
              <a:t/>
            </a:r>
            <a:br>
              <a:rPr lang="en-US" sz="3600" smtClean="0"/>
            </a:br>
            <a:r>
              <a:rPr lang="en-US" sz="3600" smtClean="0"/>
              <a:t>Šta dalje?</a:t>
            </a:r>
            <a:br>
              <a:rPr lang="en-US" sz="3600" smtClean="0"/>
            </a:br>
            <a:r>
              <a:rPr lang="en-US" sz="2400" b="1" smtClean="0"/>
              <a:t>Projektom je predviđeno...</a:t>
            </a:r>
            <a:r>
              <a:rPr lang="en-US" sz="3600" smtClean="0"/>
              <a:t/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8013" cy="4371975"/>
          </a:xfrm>
        </p:spPr>
        <p:txBody>
          <a:bodyPr/>
          <a:lstStyle/>
          <a:p>
            <a:r>
              <a:rPr lang="en-US" sz="2000" smtClean="0"/>
              <a:t>Osmišljavanje novih paketa usluga za poslodavce koje će ponuditi univerzitetski CzRK </a:t>
            </a:r>
          </a:p>
          <a:p>
            <a:r>
              <a:rPr lang="en-US" sz="2000" smtClean="0"/>
              <a:t>Prezentovanje rezultata istrraživanja a samim tim i potreba poslodavaca akademskoj zajednici kroz organizovanje niza susreta na Univerzitetu u Beogradu, Univerzitetu u Novom Sadu, Univerzitetu u Kragujevcu i Univerzitetu Singidunum</a:t>
            </a:r>
          </a:p>
          <a:p>
            <a:r>
              <a:rPr lang="en-US" sz="2000" b="1" smtClean="0"/>
              <a:t>Kreiranje brošure namenjene poslodavcima u skladu sa neophodnim informacijama koje su poslodavci definisali </a:t>
            </a:r>
          </a:p>
          <a:p>
            <a:r>
              <a:rPr lang="nn-NO" sz="2000" b="1" smtClean="0"/>
              <a:t>Kreiranje interaktivne veb platform</a:t>
            </a:r>
            <a:r>
              <a:rPr lang="en-US" sz="2000" b="1" smtClean="0"/>
              <a:t>e</a:t>
            </a:r>
            <a:r>
              <a:rPr lang="nn-NO" sz="2000" b="1" smtClean="0"/>
              <a:t> namenjene karijernom informisanju studenata, roditelja, akademske i poslovne zajednice </a:t>
            </a:r>
          </a:p>
          <a:p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09600" y="2743200"/>
            <a:ext cx="8228013" cy="1433513"/>
          </a:xfrm>
        </p:spPr>
        <p:txBody>
          <a:bodyPr/>
          <a:lstStyle/>
          <a:p>
            <a:r>
              <a:rPr lang="en-US" b="1" smtClean="0"/>
              <a:t>VODIČ KROZ DIPLOME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8013" cy="5133975"/>
          </a:xfrm>
        </p:spPr>
        <p:txBody>
          <a:bodyPr/>
          <a:lstStyle/>
          <a:p>
            <a:pPr algn="ctr">
              <a:buFont typeface="Times New Roman" pitchFamily="18" charset="0"/>
              <a:buNone/>
            </a:pPr>
            <a:r>
              <a:rPr lang="sr-Latn-CS" sz="2800" b="1" smtClean="0">
                <a:solidFill>
                  <a:schemeClr val="tx1"/>
                </a:solidFill>
                <a:ea typeface="Arial Unicode MS" pitchFamily="34" charset="-128"/>
                <a:cs typeface="Arial Unicode MS" pitchFamily="34" charset="-128"/>
              </a:rPr>
              <a:t>Pitanja</a:t>
            </a:r>
          </a:p>
          <a:p>
            <a:pPr algn="ctr">
              <a:buFont typeface="Times New Roman" pitchFamily="18" charset="0"/>
              <a:buNone/>
            </a:pPr>
            <a:endParaRPr lang="sr-Latn-CS" sz="2000" b="1" smtClean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endParaRP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Studijski program?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Naučno polje kome pripada studijski program?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Diploma</a:t>
            </a:r>
            <a:r>
              <a:rPr lang="ru-RU" sz="2400" b="1" smtClean="0"/>
              <a:t> </a:t>
            </a:r>
            <a:r>
              <a:rPr lang="en-US" sz="2400" b="1" smtClean="0"/>
              <a:t>(</a:t>
            </a:r>
            <a:r>
              <a:rPr lang="en-US" sz="2400" smtClean="0"/>
              <a:t>titula</a:t>
            </a:r>
            <a:r>
              <a:rPr lang="ru-RU" sz="2400" smtClean="0"/>
              <a:t> </a:t>
            </a:r>
            <a:r>
              <a:rPr lang="en-US" sz="2400" smtClean="0"/>
              <a:t>koja</a:t>
            </a:r>
            <a:r>
              <a:rPr lang="ru-RU" sz="2400" smtClean="0"/>
              <a:t> </a:t>
            </a:r>
            <a:r>
              <a:rPr lang="en-US" sz="2400" smtClean="0"/>
              <a:t>se</a:t>
            </a:r>
            <a:r>
              <a:rPr lang="ru-RU" sz="2400" smtClean="0"/>
              <a:t> </a:t>
            </a:r>
            <a:r>
              <a:rPr lang="en-US" sz="2400" smtClean="0"/>
              <a:t>unosi</a:t>
            </a:r>
            <a:r>
              <a:rPr lang="ru-RU" sz="2400" smtClean="0"/>
              <a:t> </a:t>
            </a:r>
            <a:r>
              <a:rPr lang="en-US" sz="2400" smtClean="0"/>
              <a:t>u</a:t>
            </a:r>
            <a:r>
              <a:rPr lang="ru-RU" sz="2400" smtClean="0"/>
              <a:t> </a:t>
            </a:r>
            <a:r>
              <a:rPr lang="en-US" sz="2400" smtClean="0"/>
              <a:t>diplomu)?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Nivo studija ( OAS,OSS,MAS,SAS,SSS,ZSP,IAS)?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Broj ESPB bodova?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Mesto</a:t>
            </a:r>
            <a:r>
              <a:rPr lang="ru-RU" sz="2400" b="1" smtClean="0"/>
              <a:t> </a:t>
            </a:r>
            <a:r>
              <a:rPr lang="en-US" sz="2400" b="1" smtClean="0"/>
              <a:t>gde</a:t>
            </a:r>
            <a:r>
              <a:rPr lang="ru-RU" sz="2400" b="1" smtClean="0"/>
              <a:t> </a:t>
            </a:r>
            <a:r>
              <a:rPr lang="en-US" sz="2400" b="1" smtClean="0"/>
              <a:t>se</a:t>
            </a:r>
            <a:r>
              <a:rPr lang="ru-RU" sz="2400" b="1" smtClean="0"/>
              <a:t> </a:t>
            </a:r>
            <a:r>
              <a:rPr lang="en-US" sz="2400" b="1" smtClean="0"/>
              <a:t>izvodi</a:t>
            </a:r>
            <a:r>
              <a:rPr lang="ru-RU" sz="2400" b="1" smtClean="0"/>
              <a:t> </a:t>
            </a:r>
            <a:r>
              <a:rPr lang="en-US" sz="2400" b="1" smtClean="0"/>
              <a:t>studijski</a:t>
            </a:r>
            <a:r>
              <a:rPr lang="ru-RU" sz="2400" b="1" smtClean="0"/>
              <a:t> </a:t>
            </a:r>
            <a:r>
              <a:rPr lang="en-US" sz="2400" b="1" smtClean="0"/>
              <a:t>program</a:t>
            </a:r>
            <a:r>
              <a:rPr lang="ru-RU" sz="2400" b="1" smtClean="0"/>
              <a:t> </a:t>
            </a:r>
            <a:r>
              <a:rPr lang="en-US" sz="2400" b="1" smtClean="0"/>
              <a:t>?</a:t>
            </a:r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r>
              <a:rPr lang="en-US" sz="2400" b="1" smtClean="0"/>
              <a:t>Opis</a:t>
            </a:r>
            <a:r>
              <a:rPr lang="ru-RU" sz="2400" b="1" smtClean="0"/>
              <a:t> </a:t>
            </a:r>
            <a:r>
              <a:rPr lang="en-US" sz="2400" b="1" smtClean="0"/>
              <a:t>studijskog</a:t>
            </a:r>
            <a:r>
              <a:rPr lang="ru-RU" sz="2400" b="1" smtClean="0"/>
              <a:t> </a:t>
            </a:r>
            <a:r>
              <a:rPr lang="en-US" sz="2400" b="1" smtClean="0"/>
              <a:t>programa</a:t>
            </a:r>
            <a:r>
              <a:rPr lang="ru-RU" sz="2400" b="1" smtClean="0"/>
              <a:t> </a:t>
            </a:r>
            <a:r>
              <a:rPr lang="en-US" sz="2400" b="1" smtClean="0"/>
              <a:t>(sa </a:t>
            </a:r>
            <a:r>
              <a:rPr lang="en-US" sz="2400" smtClean="0"/>
              <a:t>podacima</a:t>
            </a:r>
            <a:r>
              <a:rPr lang="ru-RU" sz="2400" smtClean="0"/>
              <a:t> </a:t>
            </a:r>
            <a:r>
              <a:rPr lang="en-US" sz="2400" smtClean="0"/>
              <a:t>o</a:t>
            </a:r>
            <a:r>
              <a:rPr lang="ru-RU" sz="2400" smtClean="0"/>
              <a:t> </a:t>
            </a:r>
            <a:r>
              <a:rPr lang="en-US" sz="2400" smtClean="0"/>
              <a:t>ciljevima</a:t>
            </a:r>
            <a:r>
              <a:rPr lang="ru-RU" sz="2400" smtClean="0"/>
              <a:t> </a:t>
            </a:r>
            <a:r>
              <a:rPr lang="en-US" sz="2400" smtClean="0"/>
              <a:t>i</a:t>
            </a:r>
            <a:r>
              <a:rPr lang="ru-RU" sz="2400" smtClean="0"/>
              <a:t> </a:t>
            </a:r>
            <a:r>
              <a:rPr lang="en-US" sz="2400" smtClean="0"/>
              <a:t>ishodima</a:t>
            </a:r>
            <a:r>
              <a:rPr lang="ru-RU" sz="2400" smtClean="0"/>
              <a:t> </a:t>
            </a:r>
            <a:r>
              <a:rPr lang="en-US" sz="2400" smtClean="0"/>
              <a:t>studijskog</a:t>
            </a:r>
            <a:r>
              <a:rPr lang="ru-RU" sz="2400" smtClean="0"/>
              <a:t> </a:t>
            </a:r>
            <a:r>
              <a:rPr lang="en-US" sz="2400" smtClean="0"/>
              <a:t>programa)?</a:t>
            </a:r>
            <a:endParaRPr lang="ru-RU" sz="2400" smtClean="0"/>
          </a:p>
          <a:p>
            <a:pPr eaLnBrk="1">
              <a:spcBef>
                <a:spcPts val="450"/>
              </a:spcBef>
              <a:buFont typeface="Arial" pitchFamily="34" charset="0"/>
              <a:buAutoNum type="arabicPeriod"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Times New Roman" pitchFamily="18" charset="0"/>
              <a:buAutoNum type="arabicPeriod" startAt="8"/>
              <a:defRPr/>
            </a:pPr>
            <a:r>
              <a:rPr lang="en-US" sz="2400" b="1" dirty="0" err="1" smtClean="0"/>
              <a:t>Podaci</a:t>
            </a:r>
            <a:r>
              <a:rPr lang="ru-RU" sz="2400" b="1" dirty="0" smtClean="0"/>
              <a:t> </a:t>
            </a:r>
            <a:r>
              <a:rPr lang="en-US" sz="2400" b="1" dirty="0" smtClean="0"/>
              <a:t>o</a:t>
            </a:r>
            <a:r>
              <a:rPr lang="ru-RU" sz="2400" b="1" dirty="0" smtClean="0"/>
              <a:t> </a:t>
            </a:r>
            <a:r>
              <a:rPr lang="en-US" sz="2400" b="1" dirty="0" err="1" smtClean="0"/>
              <a:t>nameni</a:t>
            </a:r>
            <a:r>
              <a:rPr lang="ru-RU" sz="2400" b="1" dirty="0" smtClean="0"/>
              <a:t> </a:t>
            </a:r>
            <a:r>
              <a:rPr lang="en-US" sz="2400" b="1" dirty="0" err="1" smtClean="0"/>
              <a:t>stečenog</a:t>
            </a:r>
            <a:r>
              <a:rPr lang="ru-RU" sz="2400" b="1" dirty="0" smtClean="0"/>
              <a:t> </a:t>
            </a:r>
            <a:r>
              <a:rPr lang="en-US" sz="2400" b="1" dirty="0" err="1" smtClean="0"/>
              <a:t>zvanja</a:t>
            </a:r>
            <a:r>
              <a:rPr lang="ru-RU" sz="2400" b="1" dirty="0" smtClean="0"/>
              <a:t> </a:t>
            </a:r>
            <a:r>
              <a:rPr lang="sr-Latn-RS" sz="2400" b="1" dirty="0" smtClean="0"/>
              <a:t>(</a:t>
            </a:r>
            <a:r>
              <a:rPr lang="en-US" sz="2400" dirty="0" err="1" smtClean="0"/>
              <a:t>profesionalni</a:t>
            </a:r>
            <a:r>
              <a:rPr lang="ru-RU" sz="2400" dirty="0" smtClean="0"/>
              <a:t> </a:t>
            </a:r>
            <a:r>
              <a:rPr lang="en-US" sz="2400" dirty="0" smtClean="0"/>
              <a:t>status</a:t>
            </a:r>
            <a:r>
              <a:rPr lang="ru-RU" sz="2400" dirty="0" smtClean="0"/>
              <a:t> </a:t>
            </a:r>
            <a:r>
              <a:rPr lang="en-US" sz="2400" dirty="0" err="1" smtClean="0"/>
              <a:t>diplomca</a:t>
            </a:r>
            <a:r>
              <a:rPr lang="sr-Latn-RS" sz="2400" dirty="0" smtClean="0"/>
              <a:t>)</a:t>
            </a:r>
          </a:p>
          <a:p>
            <a:pPr marL="457200" indent="-457200">
              <a:buFont typeface="Times New Roman" pitchFamily="18" charset="0"/>
              <a:buAutoNum type="arabicPeriod" startAt="8"/>
              <a:defRPr/>
            </a:pPr>
            <a:r>
              <a:rPr lang="en-US" sz="2400" b="1" dirty="0" err="1" smtClean="0"/>
              <a:t>Informacija</a:t>
            </a:r>
            <a:r>
              <a:rPr lang="ru-RU" sz="2400" b="1" dirty="0" smtClean="0"/>
              <a:t> </a:t>
            </a:r>
            <a:r>
              <a:rPr lang="en-US" sz="2400" b="1" dirty="0" smtClean="0"/>
              <a:t>o</a:t>
            </a:r>
            <a:r>
              <a:rPr lang="ru-RU" sz="2400" b="1" dirty="0" smtClean="0"/>
              <a:t> </a:t>
            </a:r>
            <a:r>
              <a:rPr lang="en-US" sz="2400" b="1" dirty="0" err="1" smtClean="0"/>
              <a:t>modulima</a:t>
            </a:r>
            <a:r>
              <a:rPr lang="sr-Latn-RS" sz="2400" b="1" dirty="0" smtClean="0"/>
              <a:t>  (</a:t>
            </a:r>
            <a:r>
              <a:rPr lang="en-US" sz="2400" dirty="0" err="1" smtClean="0"/>
              <a:t>podel</a:t>
            </a:r>
            <a:r>
              <a:rPr lang="sr-Latn-RS" sz="2400" dirty="0" smtClean="0"/>
              <a:t>a</a:t>
            </a:r>
            <a:r>
              <a:rPr lang="ru-RU" sz="2400" dirty="0" smtClean="0"/>
              <a:t> </a:t>
            </a:r>
            <a:r>
              <a:rPr lang="en-US" sz="2400" dirty="0" err="1" smtClean="0"/>
              <a:t>i</a:t>
            </a:r>
            <a:r>
              <a:rPr lang="ru-RU" sz="2400" dirty="0" smtClean="0"/>
              <a:t> </a:t>
            </a:r>
            <a:r>
              <a:rPr lang="en-US" sz="2400" dirty="0" err="1" smtClean="0"/>
              <a:t>kratak</a:t>
            </a:r>
            <a:r>
              <a:rPr lang="ru-RU" sz="2400" dirty="0" smtClean="0"/>
              <a:t> </a:t>
            </a:r>
            <a:r>
              <a:rPr lang="en-US" sz="2400" dirty="0" err="1" smtClean="0"/>
              <a:t>opis</a:t>
            </a:r>
            <a:r>
              <a:rPr lang="sr-Latn-RS" sz="2400" dirty="0" smtClean="0"/>
              <a:t>)</a:t>
            </a:r>
          </a:p>
          <a:p>
            <a:pPr marL="457200" indent="-457200">
              <a:buFont typeface="Times New Roman" pitchFamily="18" charset="0"/>
              <a:buAutoNum type="arabicPeriod" startAt="8"/>
              <a:defRPr/>
            </a:pPr>
            <a:r>
              <a:rPr lang="en-US" sz="2400" b="1" dirty="0" err="1" smtClean="0">
                <a:solidFill>
                  <a:srgbClr val="FF0000"/>
                </a:solidFill>
              </a:rPr>
              <a:t>Informisanost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studenata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o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mogućim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poslovima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nakon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završetka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studijskog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programa</a:t>
            </a:r>
            <a:r>
              <a:rPr lang="sr-Latn-RS" sz="2400" b="1" dirty="0" smtClean="0">
                <a:solidFill>
                  <a:srgbClr val="FF0000"/>
                </a:solidFill>
              </a:rPr>
              <a:t>???</a:t>
            </a:r>
          </a:p>
          <a:p>
            <a:pPr marL="457200" indent="-457200">
              <a:buFont typeface="Times New Roman" pitchFamily="18" charset="0"/>
              <a:buAutoNum type="arabicPeriod" startAt="8"/>
              <a:defRPr/>
            </a:pPr>
            <a:r>
              <a:rPr lang="en-US" sz="2400" b="1" dirty="0" smtClean="0"/>
              <a:t>Link</a:t>
            </a:r>
            <a:r>
              <a:rPr lang="sr-Cyrl-RS" sz="2400" b="1" dirty="0" smtClean="0"/>
              <a:t> </a:t>
            </a:r>
            <a:r>
              <a:rPr lang="en-US" sz="2400" b="1" dirty="0" smtClean="0"/>
              <a:t>ka</a:t>
            </a:r>
            <a:r>
              <a:rPr lang="sr-Cyrl-RS" sz="2400" b="1" dirty="0" smtClean="0"/>
              <a:t> </a:t>
            </a:r>
            <a:r>
              <a:rPr lang="en-US" sz="2400" b="1" dirty="0" err="1" smtClean="0"/>
              <a:t>spisku</a:t>
            </a:r>
            <a:r>
              <a:rPr lang="sr-Cyrl-RS" sz="2400" b="1" dirty="0" smtClean="0"/>
              <a:t> </a:t>
            </a:r>
            <a:r>
              <a:rPr lang="en-US" sz="2400" b="1" dirty="0" err="1" smtClean="0"/>
              <a:t>predmeta</a:t>
            </a:r>
            <a:endParaRPr lang="sr-Latn-RS" sz="2400" b="1" dirty="0" smtClean="0"/>
          </a:p>
          <a:p>
            <a:pPr marL="457200" indent="-457200">
              <a:buFont typeface="Times New Roman" pitchFamily="18" charset="0"/>
              <a:buAutoNum type="arabicPeriod" startAt="8"/>
              <a:defRPr/>
            </a:pPr>
            <a:r>
              <a:rPr lang="en-US" sz="2400" b="1" dirty="0" err="1" smtClean="0"/>
              <a:t>Izvori</a:t>
            </a:r>
            <a:r>
              <a:rPr lang="sr-Cyrl-RS" sz="2400" b="1" dirty="0" smtClean="0"/>
              <a:t> </a:t>
            </a:r>
            <a:r>
              <a:rPr lang="en-US" sz="2400" b="1" dirty="0" err="1" smtClean="0"/>
              <a:t>podataka</a:t>
            </a:r>
            <a:endParaRPr lang="ru-RU" sz="2400" dirty="0" smtClean="0">
              <a:solidFill>
                <a:srgbClr val="FF0000"/>
              </a:solidFill>
            </a:endParaRPr>
          </a:p>
          <a:p>
            <a:pPr marL="457200" indent="-457200">
              <a:buFont typeface="Times New Roman" pitchFamily="18" charset="0"/>
              <a:buAutoNum type="arabicPeriod" startAt="8"/>
              <a:defRPr/>
            </a:pPr>
            <a:endParaRPr lang="ru-RU" sz="2400" dirty="0" smtClean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Izled upitnika</a:t>
            </a:r>
          </a:p>
        </p:txBody>
      </p:sp>
      <p:pic>
        <p:nvPicPr>
          <p:cNvPr id="27651" name="Content Placeholder 3" descr="Ca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295400"/>
            <a:ext cx="66294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Link ka rezultatima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4524375"/>
          </a:xfrm>
        </p:spPr>
        <p:txBody>
          <a:bodyPr/>
          <a:lstStyle/>
          <a:p>
            <a:pPr>
              <a:buFont typeface="Times New Roman" pitchFamily="18" charset="0"/>
              <a:buNone/>
            </a:pPr>
            <a:endParaRPr lang="en-US" smtClean="0"/>
          </a:p>
          <a:p>
            <a:pPr>
              <a:buFont typeface="Times New Roman" pitchFamily="18" charset="0"/>
              <a:buNone/>
            </a:pPr>
            <a:endParaRPr lang="en-US" smtClean="0"/>
          </a:p>
          <a:p>
            <a:pPr>
              <a:buFont typeface="Times New Roman" pitchFamily="18" charset="0"/>
              <a:buNone/>
            </a:pPr>
            <a:endParaRPr lang="en-US" smtClean="0"/>
          </a:p>
          <a:p>
            <a:pPr>
              <a:buFont typeface="Times New Roman" pitchFamily="18" charset="0"/>
              <a:buNone/>
            </a:pPr>
            <a:r>
              <a:rPr lang="en-US" smtClean="0"/>
              <a:t>www.careers.ac.rs/vodic‐kroz‐diplome‐info.html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 dalje???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Nastaviti sa disiminacijom “Vodiča kroz diplome”, poslodavcima i studentima</a:t>
            </a:r>
          </a:p>
          <a:p>
            <a:r>
              <a:rPr lang="en-US" smtClean="0"/>
              <a:t>Zainteresovati ostale univerzitete da se uključe</a:t>
            </a:r>
          </a:p>
          <a:p>
            <a:r>
              <a:rPr lang="en-US" smtClean="0"/>
              <a:t>Nakon povratnog perioda napraviti istraživanje u kojoj meri je poslodavcima pomogao “Vodič kroz diplome”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381000" y="2514600"/>
            <a:ext cx="8228013" cy="1433513"/>
          </a:xfrm>
        </p:spPr>
        <p:txBody>
          <a:bodyPr/>
          <a:lstStyle/>
          <a:p>
            <a:r>
              <a:rPr lang="en-US" smtClean="0"/>
              <a:t>Na koji način će SKONUS nastaviti sa realizacijom plana?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Content Placeholder 3" descr="Fo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Privredni forum mladih</a:t>
            </a:r>
            <a:br>
              <a:rPr lang="en-US" smtClean="0"/>
            </a:br>
            <a:r>
              <a:rPr lang="en-US" smtClean="0"/>
              <a:t>(www.pfm.rs)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Privredni</a:t>
            </a:r>
            <a:r>
              <a:rPr lang="ru-RU" sz="2400" smtClean="0"/>
              <a:t> </a:t>
            </a:r>
            <a:r>
              <a:rPr lang="en-US" sz="2400" smtClean="0"/>
              <a:t>forum</a:t>
            </a:r>
            <a:r>
              <a:rPr lang="ru-RU" sz="2400" smtClean="0"/>
              <a:t> </a:t>
            </a:r>
            <a:r>
              <a:rPr lang="en-US" sz="2400" smtClean="0"/>
              <a:t>mladih</a:t>
            </a:r>
            <a:r>
              <a:rPr lang="ru-RU" sz="2400" smtClean="0"/>
              <a:t> 2015</a:t>
            </a:r>
            <a:r>
              <a:rPr lang="en-US" sz="2400" smtClean="0"/>
              <a:t> je</a:t>
            </a:r>
            <a:r>
              <a:rPr lang="ru-RU" sz="2400" smtClean="0"/>
              <a:t> </a:t>
            </a:r>
            <a:r>
              <a:rPr lang="en-US" sz="2400" smtClean="0"/>
              <a:t>regionalni</a:t>
            </a:r>
            <a:r>
              <a:rPr lang="ru-RU" sz="2400" smtClean="0"/>
              <a:t> </a:t>
            </a:r>
            <a:r>
              <a:rPr lang="en-US" sz="2400" smtClean="0"/>
              <a:t>studentski</a:t>
            </a:r>
            <a:r>
              <a:rPr lang="ru-RU" sz="2400" smtClean="0"/>
              <a:t> </a:t>
            </a:r>
            <a:r>
              <a:rPr lang="en-US" sz="2400" smtClean="0"/>
              <a:t>projekat</a:t>
            </a:r>
            <a:r>
              <a:rPr lang="ru-RU" sz="2400" smtClean="0"/>
              <a:t> </a:t>
            </a:r>
            <a:r>
              <a:rPr lang="en-US" sz="2400" smtClean="0"/>
              <a:t>u organizaciji</a:t>
            </a:r>
            <a:r>
              <a:rPr lang="ru-RU" sz="2400" smtClean="0"/>
              <a:t> (</a:t>
            </a:r>
            <a:r>
              <a:rPr lang="en-US" sz="2400" smtClean="0"/>
              <a:t>SKONUS</a:t>
            </a:r>
            <a:r>
              <a:rPr lang="ru-RU" sz="2400" smtClean="0"/>
              <a:t>), </a:t>
            </a:r>
            <a:r>
              <a:rPr lang="en-US" sz="2400" smtClean="0"/>
              <a:t>koji</a:t>
            </a:r>
            <a:r>
              <a:rPr lang="ru-RU" sz="2400" smtClean="0"/>
              <a:t> </a:t>
            </a:r>
            <a:r>
              <a:rPr lang="en-US" sz="2400" smtClean="0"/>
              <a:t>će</a:t>
            </a:r>
            <a:r>
              <a:rPr lang="ru-RU" sz="2400" smtClean="0"/>
              <a:t> </a:t>
            </a:r>
            <a:r>
              <a:rPr lang="en-US" sz="2400" smtClean="0"/>
              <a:t>biti</a:t>
            </a:r>
            <a:r>
              <a:rPr lang="ru-RU" sz="2400" smtClean="0"/>
              <a:t> </a:t>
            </a:r>
            <a:r>
              <a:rPr lang="en-US" sz="2400" smtClean="0"/>
              <a:t>realizovan</a:t>
            </a:r>
            <a:r>
              <a:rPr lang="ru-RU" sz="2400" smtClean="0"/>
              <a:t> </a:t>
            </a:r>
            <a:r>
              <a:rPr lang="en-US" sz="2400" smtClean="0"/>
              <a:t>u</a:t>
            </a:r>
            <a:r>
              <a:rPr lang="ru-RU" sz="2400" smtClean="0"/>
              <a:t> </a:t>
            </a:r>
            <a:r>
              <a:rPr lang="en-US" sz="2400" smtClean="0"/>
              <a:t>periodu</a:t>
            </a:r>
            <a:r>
              <a:rPr lang="ru-RU" sz="2400" smtClean="0"/>
              <a:t> </a:t>
            </a:r>
            <a:r>
              <a:rPr lang="en-US" sz="2400" smtClean="0"/>
              <a:t>od</a:t>
            </a:r>
            <a:r>
              <a:rPr lang="ru-RU" sz="2400" smtClean="0"/>
              <a:t> 21. </a:t>
            </a:r>
            <a:r>
              <a:rPr lang="en-US" sz="2400" smtClean="0"/>
              <a:t>do</a:t>
            </a:r>
            <a:r>
              <a:rPr lang="ru-RU" sz="2400" smtClean="0"/>
              <a:t> 23. </a:t>
            </a:r>
            <a:r>
              <a:rPr lang="en-US" sz="2400" smtClean="0"/>
              <a:t>aprila</a:t>
            </a:r>
            <a:r>
              <a:rPr lang="ru-RU" sz="2400" smtClean="0"/>
              <a:t> 2015. </a:t>
            </a:r>
            <a:r>
              <a:rPr lang="en-US" sz="2400" smtClean="0"/>
              <a:t>godine</a:t>
            </a:r>
            <a:r>
              <a:rPr lang="ru-RU" sz="2400" smtClean="0"/>
              <a:t> </a:t>
            </a:r>
            <a:r>
              <a:rPr lang="en-US" sz="2400" smtClean="0"/>
              <a:t>u</a:t>
            </a:r>
            <a:r>
              <a:rPr lang="ru-RU" sz="2400" smtClean="0"/>
              <a:t> </a:t>
            </a:r>
            <a:r>
              <a:rPr lang="en-US" sz="2400" smtClean="0"/>
              <a:t>Beogradu</a:t>
            </a:r>
            <a:r>
              <a:rPr lang="ru-RU" sz="2400" smtClean="0"/>
              <a:t>. </a:t>
            </a:r>
            <a:r>
              <a:rPr lang="en-US" sz="2400" smtClean="0"/>
              <a:t>Cilj</a:t>
            </a:r>
            <a:r>
              <a:rPr lang="ru-RU" sz="2400" smtClean="0"/>
              <a:t> </a:t>
            </a:r>
            <a:r>
              <a:rPr lang="en-US" sz="2400" smtClean="0"/>
              <a:t>projekta</a:t>
            </a:r>
            <a:r>
              <a:rPr lang="ru-RU" sz="2400" smtClean="0"/>
              <a:t> </a:t>
            </a:r>
            <a:r>
              <a:rPr lang="en-US" sz="2400" smtClean="0"/>
              <a:t>je</a:t>
            </a:r>
            <a:r>
              <a:rPr lang="ru-RU" sz="2400" smtClean="0"/>
              <a:t> </a:t>
            </a:r>
            <a:r>
              <a:rPr lang="en-US" sz="2400" smtClean="0"/>
              <a:t>da</a:t>
            </a:r>
            <a:r>
              <a:rPr lang="ru-RU" sz="2400" smtClean="0"/>
              <a:t> </a:t>
            </a:r>
            <a:r>
              <a:rPr lang="en-US" sz="2400" smtClean="0"/>
              <a:t>okupi</a:t>
            </a:r>
            <a:r>
              <a:rPr lang="ru-RU" sz="2400" smtClean="0"/>
              <a:t> </a:t>
            </a:r>
            <a:r>
              <a:rPr lang="en-US" sz="2400" smtClean="0"/>
              <a:t>predstavnike</a:t>
            </a:r>
            <a:r>
              <a:rPr lang="ru-RU" sz="2400" smtClean="0"/>
              <a:t> </a:t>
            </a:r>
            <a:r>
              <a:rPr lang="en-US" sz="2400" smtClean="0"/>
              <a:t>privrede</a:t>
            </a:r>
            <a:r>
              <a:rPr lang="ru-RU" sz="2400" smtClean="0"/>
              <a:t>, </a:t>
            </a:r>
            <a:r>
              <a:rPr lang="en-US" sz="2400" smtClean="0"/>
              <a:t>akademske</a:t>
            </a:r>
            <a:r>
              <a:rPr lang="ru-RU" sz="2400" smtClean="0"/>
              <a:t> </a:t>
            </a:r>
            <a:r>
              <a:rPr lang="en-US" sz="2400" smtClean="0"/>
              <a:t>zajednice</a:t>
            </a:r>
            <a:r>
              <a:rPr lang="ru-RU" sz="2400" smtClean="0"/>
              <a:t>, </a:t>
            </a:r>
            <a:r>
              <a:rPr lang="en-US" sz="2400" smtClean="0"/>
              <a:t>države</a:t>
            </a:r>
            <a:r>
              <a:rPr lang="ru-RU" sz="2400" smtClean="0"/>
              <a:t> </a:t>
            </a:r>
            <a:r>
              <a:rPr lang="en-US" sz="2400" smtClean="0"/>
              <a:t>i</a:t>
            </a:r>
            <a:r>
              <a:rPr lang="ru-RU" sz="2400" smtClean="0"/>
              <a:t> </a:t>
            </a:r>
            <a:r>
              <a:rPr lang="en-US" sz="2400" smtClean="0"/>
              <a:t>studenata</a:t>
            </a:r>
            <a:r>
              <a:rPr lang="ru-RU" sz="2400" smtClean="0"/>
              <a:t> </a:t>
            </a:r>
            <a:r>
              <a:rPr lang="en-US" sz="2400" smtClean="0"/>
              <a:t>kako</a:t>
            </a:r>
            <a:r>
              <a:rPr lang="ru-RU" sz="2400" smtClean="0"/>
              <a:t> </a:t>
            </a:r>
            <a:r>
              <a:rPr lang="en-US" sz="2400" smtClean="0"/>
              <a:t>bi</a:t>
            </a:r>
            <a:r>
              <a:rPr lang="ru-RU" sz="2400" smtClean="0"/>
              <a:t> </a:t>
            </a:r>
            <a:r>
              <a:rPr lang="en-US" sz="2400" smtClean="0"/>
              <a:t>se</a:t>
            </a:r>
            <a:r>
              <a:rPr lang="ru-RU" sz="2400" smtClean="0"/>
              <a:t> </a:t>
            </a:r>
            <a:r>
              <a:rPr lang="en-US" sz="2400" smtClean="0"/>
              <a:t>uticalo</a:t>
            </a:r>
            <a:r>
              <a:rPr lang="ru-RU" sz="2400" smtClean="0"/>
              <a:t> </a:t>
            </a:r>
            <a:r>
              <a:rPr lang="en-US" sz="2400" smtClean="0"/>
              <a:t>na</a:t>
            </a:r>
            <a:r>
              <a:rPr lang="ru-RU" sz="2400" smtClean="0"/>
              <a:t> </a:t>
            </a:r>
            <a:r>
              <a:rPr lang="en-US" sz="2400" smtClean="0"/>
              <a:t>smanjenje</a:t>
            </a:r>
            <a:r>
              <a:rPr lang="ru-RU" sz="2400" smtClean="0"/>
              <a:t> </a:t>
            </a:r>
            <a:r>
              <a:rPr lang="en-US" sz="2400" smtClean="0"/>
              <a:t>nezaposlenosti</a:t>
            </a:r>
            <a:r>
              <a:rPr lang="ru-RU" sz="2400" smtClean="0"/>
              <a:t> </a:t>
            </a:r>
            <a:r>
              <a:rPr lang="en-US" sz="2400" smtClean="0"/>
              <a:t>i</a:t>
            </a:r>
            <a:r>
              <a:rPr lang="ru-RU" sz="2400" smtClean="0"/>
              <a:t> </a:t>
            </a:r>
            <a:r>
              <a:rPr lang="en-US" sz="2400" smtClean="0"/>
              <a:t>doprinelo usaglašavanju</a:t>
            </a:r>
            <a:r>
              <a:rPr lang="ru-RU" sz="2400" smtClean="0"/>
              <a:t> </a:t>
            </a:r>
            <a:r>
              <a:rPr lang="en-US" sz="2400" smtClean="0"/>
              <a:t>sistema</a:t>
            </a:r>
            <a:r>
              <a:rPr lang="ru-RU" sz="2400" smtClean="0"/>
              <a:t> </a:t>
            </a:r>
            <a:r>
              <a:rPr lang="en-US" sz="2400" smtClean="0"/>
              <a:t>obrazovanja</a:t>
            </a:r>
            <a:r>
              <a:rPr lang="ru-RU" sz="2400" smtClean="0"/>
              <a:t> </a:t>
            </a:r>
            <a:r>
              <a:rPr lang="en-US" sz="2400" smtClean="0"/>
              <a:t>sa</a:t>
            </a:r>
            <a:r>
              <a:rPr lang="ru-RU" sz="2400" smtClean="0"/>
              <a:t> </a:t>
            </a:r>
            <a:r>
              <a:rPr lang="en-US" sz="2400" smtClean="0"/>
              <a:t>realnim</a:t>
            </a:r>
            <a:r>
              <a:rPr lang="ru-RU" sz="2400" smtClean="0"/>
              <a:t> </a:t>
            </a:r>
            <a:r>
              <a:rPr lang="en-US" sz="2400" smtClean="0"/>
              <a:t>potrebama</a:t>
            </a:r>
            <a:r>
              <a:rPr lang="ru-RU" sz="2400" smtClean="0"/>
              <a:t> </a:t>
            </a:r>
            <a:r>
              <a:rPr lang="en-US" sz="2400" smtClean="0"/>
              <a:t>tržišta</a:t>
            </a:r>
            <a:r>
              <a:rPr lang="ru-RU" sz="2400" smtClean="0"/>
              <a:t> </a:t>
            </a:r>
            <a:r>
              <a:rPr lang="en-US" sz="2400" smtClean="0"/>
              <a:t>rada</a:t>
            </a:r>
            <a:r>
              <a:rPr lang="ru-RU" sz="2400" smtClean="0"/>
              <a:t>. </a:t>
            </a:r>
            <a:r>
              <a:rPr lang="en-US" sz="2400" smtClean="0"/>
              <a:t>Tema</a:t>
            </a:r>
            <a:r>
              <a:rPr lang="ru-RU" sz="2400" smtClean="0"/>
              <a:t> </a:t>
            </a:r>
            <a:r>
              <a:rPr lang="en-US" sz="2400" smtClean="0"/>
              <a:t>ovogodišnjeg</a:t>
            </a:r>
            <a:r>
              <a:rPr lang="ru-RU" sz="2400" smtClean="0"/>
              <a:t> </a:t>
            </a:r>
            <a:r>
              <a:rPr lang="en-US" sz="2400" smtClean="0"/>
              <a:t>Foruma</a:t>
            </a:r>
            <a:r>
              <a:rPr lang="ru-RU" sz="2400" smtClean="0"/>
              <a:t> </a:t>
            </a:r>
            <a:r>
              <a:rPr lang="en-US" sz="2400" smtClean="0"/>
              <a:t>će</a:t>
            </a:r>
            <a:r>
              <a:rPr lang="ru-RU" sz="2400" smtClean="0"/>
              <a:t> </a:t>
            </a:r>
            <a:r>
              <a:rPr lang="en-US" sz="2400" smtClean="0"/>
              <a:t>biti</a:t>
            </a:r>
            <a:r>
              <a:rPr lang="ru-RU" sz="2400" smtClean="0"/>
              <a:t> </a:t>
            </a:r>
            <a:r>
              <a:rPr lang="en-US" sz="2400" smtClean="0"/>
              <a:t>uskla</a:t>
            </a:r>
            <a:r>
              <a:rPr lang="vi-VN" sz="2400" smtClean="0"/>
              <a:t>đ</a:t>
            </a:r>
            <a:r>
              <a:rPr lang="en-US" sz="2400" smtClean="0"/>
              <a:t>ivanje</a:t>
            </a:r>
            <a:r>
              <a:rPr lang="ru-RU" sz="2400" smtClean="0"/>
              <a:t> </a:t>
            </a:r>
            <a:r>
              <a:rPr lang="en-US" sz="2400" smtClean="0"/>
              <a:t>visokoobrazovnog</a:t>
            </a:r>
            <a:r>
              <a:rPr lang="ru-RU" sz="2400" smtClean="0"/>
              <a:t> </a:t>
            </a:r>
            <a:r>
              <a:rPr lang="en-US" sz="2400" smtClean="0"/>
              <a:t>sistema</a:t>
            </a:r>
            <a:r>
              <a:rPr lang="ru-RU" sz="2400" smtClean="0"/>
              <a:t> </a:t>
            </a:r>
            <a:r>
              <a:rPr lang="en-US" sz="2400" smtClean="0"/>
              <a:t>potrebama</a:t>
            </a:r>
            <a:r>
              <a:rPr lang="ru-RU" sz="2400" smtClean="0"/>
              <a:t> </a:t>
            </a:r>
            <a:r>
              <a:rPr lang="en-US" sz="2400" smtClean="0"/>
              <a:t>tržišta</a:t>
            </a:r>
            <a:r>
              <a:rPr lang="ru-RU" sz="2400" smtClean="0"/>
              <a:t> </a:t>
            </a:r>
            <a:r>
              <a:rPr lang="en-US" sz="2400" smtClean="0"/>
              <a:t>rada</a:t>
            </a:r>
            <a:r>
              <a:rPr lang="ru-RU" sz="2400" smtClean="0"/>
              <a:t>; </a:t>
            </a:r>
            <a:r>
              <a:rPr lang="en-US" sz="2400" smtClean="0"/>
              <a:t>problem</a:t>
            </a:r>
            <a:r>
              <a:rPr lang="ru-RU" sz="2400" smtClean="0"/>
              <a:t> </a:t>
            </a:r>
            <a:r>
              <a:rPr lang="en-US" sz="2400" smtClean="0"/>
              <a:t>nezaposlenosti</a:t>
            </a:r>
            <a:r>
              <a:rPr lang="ru-RU" sz="2400" smtClean="0"/>
              <a:t> </a:t>
            </a:r>
            <a:r>
              <a:rPr lang="en-US" sz="2400" smtClean="0"/>
              <a:t>i</a:t>
            </a:r>
            <a:r>
              <a:rPr lang="ru-RU" sz="2400" smtClean="0"/>
              <a:t> </a:t>
            </a:r>
            <a:r>
              <a:rPr lang="en-US" sz="2400" smtClean="0"/>
              <a:t>sve</a:t>
            </a:r>
            <a:r>
              <a:rPr lang="ru-RU" sz="2400" smtClean="0"/>
              <a:t> </a:t>
            </a:r>
            <a:r>
              <a:rPr lang="en-US" sz="2400" smtClean="0"/>
              <a:t>veća</a:t>
            </a:r>
            <a:r>
              <a:rPr lang="ru-RU" sz="2400" smtClean="0"/>
              <a:t> </a:t>
            </a:r>
            <a:r>
              <a:rPr lang="en-US" sz="2400" smtClean="0"/>
              <a:t>emigracija</a:t>
            </a:r>
            <a:r>
              <a:rPr lang="ru-RU" sz="2400" smtClean="0"/>
              <a:t> </a:t>
            </a:r>
            <a:r>
              <a:rPr lang="en-US" sz="2400" smtClean="0"/>
              <a:t>mladih</a:t>
            </a:r>
            <a:r>
              <a:rPr lang="ru-RU" sz="2400" smtClean="0"/>
              <a:t> </a:t>
            </a:r>
            <a:r>
              <a:rPr lang="en-US" sz="2400" smtClean="0"/>
              <a:t>stručnjaka</a:t>
            </a:r>
            <a:r>
              <a:rPr lang="ru-RU" sz="2400" smtClean="0"/>
              <a:t>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685800" y="2743200"/>
            <a:ext cx="8228013" cy="1433513"/>
          </a:xfrm>
        </p:spPr>
        <p:txBody>
          <a:bodyPr/>
          <a:lstStyle/>
          <a:p>
            <a:r>
              <a:rPr lang="en-US" sz="4800" b="1" smtClean="0"/>
              <a:t>Pitanja???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93788" y="1223963"/>
            <a:ext cx="7004050" cy="1038225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800" smtClean="0">
                <a:solidFill>
                  <a:srgbClr val="333399"/>
                </a:solidFill>
                <a:latin typeface="Calibri" pitchFamily="34" charset="0"/>
              </a:rPr>
              <a:t>Tempus Project 517119-TEMPUS-1-2011-RS-TEMPUS-SMGR</a:t>
            </a:r>
            <a:r>
              <a:rPr lang="sr-Latn-CS" sz="2400" smtClean="0">
                <a:solidFill>
                  <a:srgbClr val="333399"/>
                </a:solidFill>
                <a:latin typeface="Calibri" pitchFamily="34" charset="0"/>
              </a:rPr>
              <a:t/>
            </a:r>
            <a:br>
              <a:rPr lang="sr-Latn-CS" sz="2400" smtClean="0">
                <a:solidFill>
                  <a:srgbClr val="333399"/>
                </a:solidFill>
                <a:latin typeface="Calibri" pitchFamily="34" charset="0"/>
              </a:rPr>
            </a:br>
            <a:r>
              <a:rPr lang="sr-Latn-CS" sz="2200" b="1" smtClean="0">
                <a:solidFill>
                  <a:srgbClr val="333399"/>
                </a:solidFill>
                <a:latin typeface="Calibri" pitchFamily="34" charset="0"/>
              </a:rPr>
              <a:t>DEVELOPMENT OF CAREER GUIDANCE AIMED AT IMPROVING HIGHER EDUCATION IN SERBIA</a:t>
            </a:r>
          </a:p>
        </p:txBody>
      </p:sp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42875" y="6302375"/>
            <a:ext cx="8843963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>
                <a:solidFill>
                  <a:srgbClr val="FFFFFF"/>
                </a:solidFill>
                <a:latin typeface="Calibri" pitchFamily="34" charset="0"/>
              </a:rPr>
              <a:t>Koordinator – Nosilac projekta: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solidFill>
                  <a:srgbClr val="FFFFFF"/>
                </a:solidFill>
                <a:latin typeface="Calibri" pitchFamily="34" charset="0"/>
              </a:rPr>
              <a:t>UNIVERZITET U BEOGRADU, CENTAR ZA RAZVOJ KARIJERE I SAVETOVANJE STUDENATA</a:t>
            </a:r>
          </a:p>
        </p:txBody>
      </p:sp>
      <p:grpSp>
        <p:nvGrpSpPr>
          <p:cNvPr id="34820" name="Group 3"/>
          <p:cNvGrpSpPr>
            <a:grpSpLocks/>
          </p:cNvGrpSpPr>
          <p:nvPr/>
        </p:nvGrpSpPr>
        <p:grpSpPr bwMode="auto">
          <a:xfrm>
            <a:off x="2309813" y="3465513"/>
            <a:ext cx="4570412" cy="2741612"/>
            <a:chOff x="1455" y="2183"/>
            <a:chExt cx="2879" cy="1727"/>
          </a:xfrm>
        </p:grpSpPr>
        <p:sp>
          <p:nvSpPr>
            <p:cNvPr id="34824" name="AutoShape 4"/>
            <p:cNvSpPr>
              <a:spLocks noChangeArrowheads="1"/>
            </p:cNvSpPr>
            <p:nvPr/>
          </p:nvSpPr>
          <p:spPr bwMode="auto">
            <a:xfrm>
              <a:off x="1455" y="2183"/>
              <a:ext cx="2879" cy="1727"/>
            </a:xfrm>
            <a:prstGeom prst="roundRect">
              <a:avLst>
                <a:gd name="adj" fmla="val 6537"/>
              </a:avLst>
            </a:prstGeom>
            <a:solidFill>
              <a:srgbClr val="FFFFFF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4825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80" y="2773"/>
              <a:ext cx="381" cy="45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26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033" y="2818"/>
              <a:ext cx="318" cy="31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27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9" y="2818"/>
              <a:ext cx="313" cy="31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28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258" y="2818"/>
              <a:ext cx="317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29" name="Picture 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666" y="2818"/>
              <a:ext cx="589" cy="35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0" name="Picture 10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303" y="3589"/>
              <a:ext cx="596" cy="25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1" name="Picture 11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487" y="3589"/>
              <a:ext cx="725" cy="22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2" name="Picture 12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213" y="2274"/>
              <a:ext cx="450" cy="4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3" name="Picture 13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3031" y="3181"/>
              <a:ext cx="724" cy="37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4" name="Picture 14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2487" y="2863"/>
              <a:ext cx="239" cy="29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5" name="Picture 15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897" y="3181"/>
              <a:ext cx="997" cy="31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6" name="Picture 16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2079" y="2364"/>
              <a:ext cx="543" cy="35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7" name="Picture 17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2714" y="2319"/>
              <a:ext cx="399" cy="40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8" name="Picture 18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1743" y="3551"/>
              <a:ext cx="634" cy="33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pic>
        <p:nvPicPr>
          <p:cNvPr id="34821" name="Picture 19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698875" y="2201863"/>
            <a:ext cx="1797050" cy="733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4822" name="Rectangle 21"/>
          <p:cNvSpPr>
            <a:spLocks noGrp="1" noChangeArrowheads="1"/>
          </p:cNvSpPr>
          <p:nvPr>
            <p:ph type="subTitle" idx="4294967295"/>
          </p:nvPr>
        </p:nvSpPr>
        <p:spPr>
          <a:xfrm>
            <a:off x="1319213" y="2908300"/>
            <a:ext cx="6553200" cy="7112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smtClean="0">
                <a:solidFill>
                  <a:srgbClr val="800000"/>
                </a:solidFill>
                <a:latin typeface="Calibri" pitchFamily="34" charset="0"/>
              </a:rPr>
              <a:t>Razvoj karijernog vođenja </a:t>
            </a:r>
            <a:r>
              <a:rPr lang="sr-Latn-CS" sz="2400" b="1" smtClean="0">
                <a:solidFill>
                  <a:srgbClr val="800000"/>
                </a:solidFill>
                <a:latin typeface="Calibri" pitchFamily="34" charset="0"/>
              </a:rPr>
              <a:t>u</a:t>
            </a:r>
            <a:r>
              <a:rPr lang="en-US" sz="2400" b="1" smtClean="0">
                <a:solidFill>
                  <a:srgbClr val="800000"/>
                </a:solidFill>
                <a:latin typeface="Calibri" pitchFamily="34" charset="0"/>
              </a:rPr>
              <a:t> cilju unapređenja</a:t>
            </a:r>
            <a:r>
              <a:rPr lang="sr-Latn-CS" sz="2400" b="1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lang="en-US" sz="2400" b="1" smtClean="0">
                <a:solidFill>
                  <a:srgbClr val="800000"/>
                </a:solidFill>
                <a:latin typeface="Calibri" pitchFamily="34" charset="0"/>
              </a:rPr>
              <a:t>visokog obrazovanja u Srbiji</a:t>
            </a:r>
          </a:p>
        </p:txBody>
      </p:sp>
      <p:pic>
        <p:nvPicPr>
          <p:cNvPr id="34823" name="Picture 117" descr="careers_tempus_logos.jpg"/>
          <p:cNvPicPr>
            <a:picLocks noChangeAspect="1" noChangeArrowheads="1"/>
          </p:cNvPicPr>
          <p:nvPr/>
        </p:nvPicPr>
        <p:blipFill>
          <a:blip r:embed="rId18"/>
          <a:srcRect l="16667" r="11829"/>
          <a:stretch>
            <a:fillRect/>
          </a:stretch>
        </p:blipFill>
        <p:spPr bwMode="auto">
          <a:xfrm>
            <a:off x="0" y="381000"/>
            <a:ext cx="15430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1932</TotalTime>
  <Words>1212</Words>
  <Application>Microsoft Office PowerPoint</Application>
  <PresentationFormat>On-screen Show (4:3)</PresentationFormat>
  <Paragraphs>116</Paragraphs>
  <Slides>32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Arial</vt:lpstr>
      <vt:lpstr>Microsoft YaHei</vt:lpstr>
      <vt:lpstr>Times New Roman</vt:lpstr>
      <vt:lpstr>Arial Unicode MS</vt:lpstr>
      <vt:lpstr>Arial Rounded MT Bold</vt:lpstr>
      <vt:lpstr>Andalus</vt:lpstr>
      <vt:lpstr>Calibri</vt:lpstr>
      <vt:lpstr>Wingdings</vt:lpstr>
      <vt:lpstr>DejaVu Sans</vt:lpstr>
      <vt:lpstr>Office Theme</vt:lpstr>
      <vt:lpstr>Adobe Acrobat Document</vt:lpstr>
      <vt:lpstr>Microsoft Office Excel Chart</vt:lpstr>
      <vt:lpstr>Šta i koliko poslodavci znaju o reformi visokog obrazovanja u Srbiji    oktobar 2013</vt:lpstr>
      <vt:lpstr>O istraživanju </vt:lpstr>
      <vt:lpstr>Slide 3</vt:lpstr>
      <vt:lpstr>Šta i koliko poslodavci znaju o  reformi visokog obrazovanja u  Srbiji ???</vt:lpstr>
      <vt:lpstr>Slide 5</vt:lpstr>
      <vt:lpstr>Slide 6</vt:lpstr>
      <vt:lpstr>Slide 7</vt:lpstr>
      <vt:lpstr>Da li ste upoznati sa reformom visokog obrazovanja - „Bolonjski proces“? </vt:lpstr>
      <vt:lpstr>Slide 9</vt:lpstr>
      <vt:lpstr>   U kojoj meri je obrazovni sistem usklađen sa potrebama tržišta rada?  </vt:lpstr>
      <vt:lpstr>Da li možete da napravite jasnu razliku između bachelora i mastera? </vt:lpstr>
      <vt:lpstr>Razlikujete li diplome reformisanih studijskih programa od ranijih diploma?  </vt:lpstr>
      <vt:lpstr> Šta je potrebno poslodavcima? procene i komentari  </vt:lpstr>
      <vt:lpstr> Dodatak diplomi</vt:lpstr>
      <vt:lpstr>Nalazi istraživanja  Posmarano zbirno,nezavisno od delatnosti, veličine kompanije i vrste vlasništva došlo se do sledećih podataka:</vt:lpstr>
      <vt:lpstr>Slide 16</vt:lpstr>
      <vt:lpstr>  Srbija i EU poređenje rezultata</vt:lpstr>
      <vt:lpstr>Komparativni prikaz </vt:lpstr>
      <vt:lpstr>Slide 19</vt:lpstr>
      <vt:lpstr>Slide 20</vt:lpstr>
      <vt:lpstr> Šta dalje? Projektom je predviđeno... </vt:lpstr>
      <vt:lpstr>VODIČ KROZ DIPLOME</vt:lpstr>
      <vt:lpstr>Slide 23</vt:lpstr>
      <vt:lpstr>Slide 24</vt:lpstr>
      <vt:lpstr>Izled upitnika</vt:lpstr>
      <vt:lpstr>Link ka rezultatima</vt:lpstr>
      <vt:lpstr>Sta dalje???</vt:lpstr>
      <vt:lpstr>Na koji način će SKONUS nastaviti sa realizacijom plana?</vt:lpstr>
      <vt:lpstr>Slide 29</vt:lpstr>
      <vt:lpstr>Privredni forum mladih (www.pfm.rs)</vt:lpstr>
      <vt:lpstr>Pitanja???</vt:lpstr>
      <vt:lpstr>Tempus Project 517119-TEMPUS-1-2011-RS-TEMPUS-SMGR DEVELOPMENT OF CAREER GUIDANCE AIMED AT IMPROVING HIGHER EDUCATION IN SERBIA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Razvoj karijernog vođenja  u cilju unapređenja  visokog obrazovanja u Srbiji</dc:title>
  <dc:creator>Korisnik</dc:creator>
  <cp:lastModifiedBy>admin</cp:lastModifiedBy>
  <cp:revision>134</cp:revision>
  <cp:lastPrinted>1601-01-01T00:00:00Z</cp:lastPrinted>
  <dcterms:created xsi:type="dcterms:W3CDTF">2011-11-16T08:36:22Z</dcterms:created>
  <dcterms:modified xsi:type="dcterms:W3CDTF">2015-03-10T14:16:24Z</dcterms:modified>
</cp:coreProperties>
</file>