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8"/>
  </p:notesMasterIdLst>
  <p:sldIdLst>
    <p:sldId id="256" r:id="rId2"/>
    <p:sldId id="286" r:id="rId3"/>
    <p:sldId id="258" r:id="rId4"/>
    <p:sldId id="262" r:id="rId5"/>
    <p:sldId id="281" r:id="rId6"/>
    <p:sldId id="282" r:id="rId7"/>
    <p:sldId id="267" r:id="rId8"/>
    <p:sldId id="283" r:id="rId9"/>
    <p:sldId id="268" r:id="rId10"/>
    <p:sldId id="275" r:id="rId11"/>
    <p:sldId id="284" r:id="rId12"/>
    <p:sldId id="287" r:id="rId13"/>
    <p:sldId id="288" r:id="rId14"/>
    <p:sldId id="285" r:id="rId15"/>
    <p:sldId id="276" r:id="rId16"/>
    <p:sldId id="280" r:id="rId17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8177" autoAdjust="0"/>
  </p:normalViewPr>
  <p:slideViewPr>
    <p:cSldViewPr>
      <p:cViewPr>
        <p:scale>
          <a:sx n="96" d="100"/>
          <a:sy n="96" d="100"/>
        </p:scale>
        <p:origin x="144" y="-294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3A650B-665A-4D89-B089-BEB9DF0C0C6C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6E158B-5100-42EF-92F0-5151ACBB45A2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sr-Cyrl-RS" sz="2000" b="1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r>
            <a:rPr lang="sr-Cyrl-RS" sz="2000" b="1" dirty="0" smtClean="0">
              <a:solidFill>
                <a:srgbClr val="FF0000"/>
              </a:solidFill>
              <a:latin typeface="Calibri" panose="020F0502020204030204" pitchFamily="34" charset="0"/>
            </a:rPr>
            <a:t>ЕУРОГАЈДЕНС </a:t>
          </a:r>
          <a:r>
            <a:rPr lang="sr-Cyrl-RS" sz="2000" b="1" dirty="0" smtClean="0">
              <a:solidFill>
                <a:srgbClr val="FF0000"/>
              </a:solidFill>
              <a:latin typeface="Calibri" panose="020F0502020204030204" pitchFamily="34" charset="0"/>
            </a:rPr>
            <a:t>МРЕЖА</a:t>
          </a:r>
        </a:p>
        <a:p>
          <a:r>
            <a:rPr lang="sr-Cyrl-RS" sz="2000" dirty="0" smtClean="0">
              <a:solidFill>
                <a:schemeClr val="tx2"/>
              </a:solidFill>
              <a:latin typeface="Calibri" panose="020F0502020204030204" pitchFamily="34" charset="0"/>
            </a:rPr>
            <a:t>- Оснивањем Еурогајденс центра 2013. године, Србија се укључила у рад Европске мреже за подршку КВС;</a:t>
          </a:r>
        </a:p>
        <a:p>
          <a:r>
            <a:rPr lang="sr-Cyrl-RS" sz="2000" dirty="0" smtClean="0">
              <a:solidFill>
                <a:schemeClr val="tx2"/>
              </a:solidFill>
              <a:latin typeface="Calibri" panose="020F0502020204030204" pitchFamily="34" charset="0"/>
            </a:rPr>
            <a:t>- пружа подршку развоју европске димензије националних система КВС.</a:t>
          </a:r>
        </a:p>
        <a:p>
          <a:endParaRPr lang="sr-Cyrl-RS" sz="2000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endParaRPr lang="sr-Cyrl-RS" sz="2000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endParaRPr lang="en-US" sz="2000" dirty="0">
            <a:solidFill>
              <a:schemeClr val="tx2"/>
            </a:solidFill>
            <a:latin typeface="Calibri" panose="020F0502020204030204" pitchFamily="34" charset="0"/>
          </a:endParaRPr>
        </a:p>
      </dgm:t>
    </dgm:pt>
    <dgm:pt modelId="{89802740-2179-461C-AD2F-60AAE04452AC}" type="parTrans" cxnId="{98D4FDB3-0217-4FF3-9CAD-0E37D49765A8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E4F1D751-A05B-4F65-8E57-258173708FFF}" type="sibTrans" cxnId="{98D4FDB3-0217-4FF3-9CAD-0E37D49765A8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177FA176-A2BD-4623-A29D-11B01FA775B7}">
      <dgm:prSet phldrT="[Tex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endParaRPr lang="sr-Cyrl-RS" sz="2000" b="1" dirty="0" smtClean="0">
            <a:solidFill>
              <a:srgbClr val="FF0000"/>
            </a:solidFill>
            <a:latin typeface="Calibri" panose="020F0502020204030204" pitchFamily="34" charset="0"/>
          </a:endParaRPr>
        </a:p>
        <a:p>
          <a:r>
            <a:rPr lang="sr-Cyrl-RS" sz="2000" b="1" dirty="0" smtClean="0">
              <a:solidFill>
                <a:srgbClr val="FF0000"/>
              </a:solidFill>
              <a:latin typeface="Calibri" panose="020F0502020204030204" pitchFamily="34" charset="0"/>
            </a:rPr>
            <a:t>ЕЛГПН </a:t>
          </a:r>
          <a:r>
            <a:rPr lang="sr-Cyrl-RS" sz="2000" b="1" dirty="0" smtClean="0">
              <a:solidFill>
                <a:srgbClr val="FF0000"/>
              </a:solidFill>
              <a:latin typeface="Calibri" panose="020F0502020204030204" pitchFamily="34" charset="0"/>
            </a:rPr>
            <a:t>МРЕЖА</a:t>
          </a:r>
        </a:p>
        <a:p>
          <a:r>
            <a:rPr lang="sr-Cyrl-RS" sz="2000" dirty="0" smtClean="0">
              <a:solidFill>
                <a:schemeClr val="tx2"/>
              </a:solidFill>
              <a:latin typeface="Calibri" panose="020F0502020204030204" pitchFamily="34" charset="0"/>
            </a:rPr>
            <a:t>- Од 2015. године Србија је пуноправни члан Европске мреже политике целоживотног вођења;</a:t>
          </a:r>
        </a:p>
        <a:p>
          <a:r>
            <a:rPr lang="sr-Cyrl-RS" sz="2000" dirty="0" smtClean="0">
              <a:solidFill>
                <a:schemeClr val="tx2"/>
              </a:solidFill>
              <a:latin typeface="Calibri" panose="020F0502020204030204" pitchFamily="34" charset="0"/>
            </a:rPr>
            <a:t>- подршка развоју националне политике КВС;</a:t>
          </a:r>
        </a:p>
        <a:p>
          <a:r>
            <a:rPr lang="sr-Cyrl-RS" sz="2000" dirty="0" smtClean="0">
              <a:solidFill>
                <a:schemeClr val="tx2"/>
              </a:solidFill>
              <a:latin typeface="Calibri" panose="020F0502020204030204" pitchFamily="34" charset="0"/>
            </a:rPr>
            <a:t>- прилика за учешће Србије у креирању докумената КВС на европском нивоу.</a:t>
          </a:r>
        </a:p>
        <a:p>
          <a:endParaRPr lang="en-US" sz="2000" dirty="0">
            <a:latin typeface="Calibri" panose="020F0502020204030204" pitchFamily="34" charset="0"/>
          </a:endParaRPr>
        </a:p>
      </dgm:t>
    </dgm:pt>
    <dgm:pt modelId="{4FF2EDD3-9D11-4243-AF23-30871E02B6BF}" type="parTrans" cxnId="{6BDE139F-1E9E-4D49-8D35-7236A44FAB45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6156D160-BF40-420E-8B91-AE1835F5444A}" type="sibTrans" cxnId="{6BDE139F-1E9E-4D49-8D35-7236A44FAB45}">
      <dgm:prSet/>
      <dgm:spPr/>
      <dgm:t>
        <a:bodyPr/>
        <a:lstStyle/>
        <a:p>
          <a:endParaRPr lang="en-US">
            <a:latin typeface="Calibri" panose="020F0502020204030204" pitchFamily="34" charset="0"/>
          </a:endParaRPr>
        </a:p>
      </dgm:t>
    </dgm:pt>
    <dgm:pt modelId="{A7ACA44D-6FAF-4838-919A-875750DF7B5C}" type="pres">
      <dgm:prSet presAssocID="{163A650B-665A-4D89-B089-BEB9DF0C0C6C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AB4C760-4D87-4DB1-AFF9-FA52EA4C8CEA}" type="pres">
      <dgm:prSet presAssocID="{AF6E158B-5100-42EF-92F0-5151ACBB45A2}" presName="node" presStyleLbl="node1" presStyleIdx="0" presStyleCnt="2" custScaleX="76733" custScaleY="134121" custLinFactNeighborX="1145" custLinFactNeighborY="-404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5225DB4-7AFD-4731-84A7-D057E4E49629}" type="pres">
      <dgm:prSet presAssocID="{E4F1D751-A05B-4F65-8E57-258173708FFF}" presName="sibTrans" presStyleCnt="0"/>
      <dgm:spPr/>
    </dgm:pt>
    <dgm:pt modelId="{8AEDF665-DFC2-4E0D-B78E-AB3ACA12F3D1}" type="pres">
      <dgm:prSet presAssocID="{177FA176-A2BD-4623-A29D-11B01FA775B7}" presName="node" presStyleLbl="node1" presStyleIdx="1" presStyleCnt="2" custFlipHor="1" custScaleX="76610" custScaleY="133936" custLinFactNeighborX="-599" custLinFactNeighborY="-477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A896C2E-FC32-42D0-B874-B2718155F9C5}" type="presOf" srcId="{AF6E158B-5100-42EF-92F0-5151ACBB45A2}" destId="{2AB4C760-4D87-4DB1-AFF9-FA52EA4C8CEA}" srcOrd="0" destOrd="0" presId="urn:microsoft.com/office/officeart/2005/8/layout/default"/>
    <dgm:cxn modelId="{6BDE139F-1E9E-4D49-8D35-7236A44FAB45}" srcId="{163A650B-665A-4D89-B089-BEB9DF0C0C6C}" destId="{177FA176-A2BD-4623-A29D-11B01FA775B7}" srcOrd="1" destOrd="0" parTransId="{4FF2EDD3-9D11-4243-AF23-30871E02B6BF}" sibTransId="{6156D160-BF40-420E-8B91-AE1835F5444A}"/>
    <dgm:cxn modelId="{98D4FDB3-0217-4FF3-9CAD-0E37D49765A8}" srcId="{163A650B-665A-4D89-B089-BEB9DF0C0C6C}" destId="{AF6E158B-5100-42EF-92F0-5151ACBB45A2}" srcOrd="0" destOrd="0" parTransId="{89802740-2179-461C-AD2F-60AAE04452AC}" sibTransId="{E4F1D751-A05B-4F65-8E57-258173708FFF}"/>
    <dgm:cxn modelId="{70D3EC27-F217-4277-A4C2-600982AFDD81}" type="presOf" srcId="{177FA176-A2BD-4623-A29D-11B01FA775B7}" destId="{8AEDF665-DFC2-4E0D-B78E-AB3ACA12F3D1}" srcOrd="0" destOrd="0" presId="urn:microsoft.com/office/officeart/2005/8/layout/default"/>
    <dgm:cxn modelId="{80E7ACE9-ED66-493C-A7E4-E59655ABD36B}" type="presOf" srcId="{163A650B-665A-4D89-B089-BEB9DF0C0C6C}" destId="{A7ACA44D-6FAF-4838-919A-875750DF7B5C}" srcOrd="0" destOrd="0" presId="urn:microsoft.com/office/officeart/2005/8/layout/default"/>
    <dgm:cxn modelId="{B58F2418-780C-457E-976C-44F9C378F060}" type="presParOf" srcId="{A7ACA44D-6FAF-4838-919A-875750DF7B5C}" destId="{2AB4C760-4D87-4DB1-AFF9-FA52EA4C8CEA}" srcOrd="0" destOrd="0" presId="urn:microsoft.com/office/officeart/2005/8/layout/default"/>
    <dgm:cxn modelId="{B9E81EBC-F91A-47FA-A81A-FC10A0C6BA2B}" type="presParOf" srcId="{A7ACA44D-6FAF-4838-919A-875750DF7B5C}" destId="{D5225DB4-7AFD-4731-84A7-D057E4E49629}" srcOrd="1" destOrd="0" presId="urn:microsoft.com/office/officeart/2005/8/layout/default"/>
    <dgm:cxn modelId="{B4A3F1DD-C9E2-49D9-B338-0B1C077228AD}" type="presParOf" srcId="{A7ACA44D-6FAF-4838-919A-875750DF7B5C}" destId="{8AEDF665-DFC2-4E0D-B78E-AB3ACA12F3D1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B4C760-4D87-4DB1-AFF9-FA52EA4C8CEA}">
      <dsp:nvSpPr>
        <dsp:cNvPr id="0" name=""/>
        <dsp:cNvSpPr/>
      </dsp:nvSpPr>
      <dsp:spPr>
        <a:xfrm>
          <a:off x="781454" y="0"/>
          <a:ext cx="3566718" cy="3740542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2000" b="1" kern="1200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 smtClean="0">
              <a:solidFill>
                <a:srgbClr val="FF0000"/>
              </a:solidFill>
              <a:latin typeface="Calibri" panose="020F0502020204030204" pitchFamily="34" charset="0"/>
            </a:rPr>
            <a:t>ЕУРОГАЈДЕНС </a:t>
          </a:r>
          <a:r>
            <a:rPr lang="sr-Cyrl-RS" sz="2000" b="1" kern="1200" dirty="0" smtClean="0">
              <a:solidFill>
                <a:srgbClr val="FF0000"/>
              </a:solidFill>
              <a:latin typeface="Calibri" panose="020F0502020204030204" pitchFamily="34" charset="0"/>
            </a:rPr>
            <a:t>МРЕЖА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>
              <a:solidFill>
                <a:schemeClr val="tx2"/>
              </a:solidFill>
              <a:latin typeface="Calibri" panose="020F0502020204030204" pitchFamily="34" charset="0"/>
            </a:rPr>
            <a:t>- Оснивањем Еурогајденс центра 2013. године, Србија се укључила у рад Европске мреже за подршку КВС;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>
              <a:solidFill>
                <a:schemeClr val="tx2"/>
              </a:solidFill>
              <a:latin typeface="Calibri" panose="020F0502020204030204" pitchFamily="34" charset="0"/>
            </a:rPr>
            <a:t>- пружа подршку развоју европске димензије националних система КВС.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2000" kern="1200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2000" kern="1200" dirty="0" smtClean="0">
            <a:solidFill>
              <a:schemeClr val="tx2"/>
            </a:solidFill>
            <a:latin typeface="Calibri" panose="020F050202020403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>
            <a:solidFill>
              <a:schemeClr val="tx2"/>
            </a:solidFill>
            <a:latin typeface="Calibri" panose="020F0502020204030204" pitchFamily="34" charset="0"/>
          </a:endParaRPr>
        </a:p>
      </dsp:txBody>
      <dsp:txXfrm>
        <a:off x="781454" y="0"/>
        <a:ext cx="3566718" cy="3740542"/>
      </dsp:txXfrm>
    </dsp:sp>
    <dsp:sp modelId="{8AEDF665-DFC2-4E0D-B78E-AB3ACA12F3D1}">
      <dsp:nvSpPr>
        <dsp:cNvPr id="0" name=""/>
        <dsp:cNvSpPr/>
      </dsp:nvSpPr>
      <dsp:spPr>
        <a:xfrm flipH="1">
          <a:off x="4731929" y="0"/>
          <a:ext cx="3561000" cy="3735383"/>
        </a:xfrm>
        <a:prstGeom prst="rect">
          <a:avLst/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sr-Cyrl-RS" sz="2000" b="1" kern="1200" dirty="0" smtClean="0">
            <a:solidFill>
              <a:srgbClr val="FF0000"/>
            </a:solidFill>
            <a:latin typeface="Calibri" panose="020F0502020204030204" pitchFamily="34" charset="0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b="1" kern="1200" dirty="0" smtClean="0">
              <a:solidFill>
                <a:srgbClr val="FF0000"/>
              </a:solidFill>
              <a:latin typeface="Calibri" panose="020F0502020204030204" pitchFamily="34" charset="0"/>
            </a:rPr>
            <a:t>ЕЛГПН </a:t>
          </a:r>
          <a:r>
            <a:rPr lang="sr-Cyrl-RS" sz="2000" b="1" kern="1200" dirty="0" smtClean="0">
              <a:solidFill>
                <a:srgbClr val="FF0000"/>
              </a:solidFill>
              <a:latin typeface="Calibri" panose="020F0502020204030204" pitchFamily="34" charset="0"/>
            </a:rPr>
            <a:t>МРЕЖА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>
              <a:solidFill>
                <a:schemeClr val="tx2"/>
              </a:solidFill>
              <a:latin typeface="Calibri" panose="020F0502020204030204" pitchFamily="34" charset="0"/>
            </a:rPr>
            <a:t>- Од 2015. године Србија је пуноправни члан Европске мреже политике целоживотног вођења;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>
              <a:solidFill>
                <a:schemeClr val="tx2"/>
              </a:solidFill>
              <a:latin typeface="Calibri" panose="020F0502020204030204" pitchFamily="34" charset="0"/>
            </a:rPr>
            <a:t>- подршка развоју националне политике КВС;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sr-Cyrl-RS" sz="2000" kern="1200" dirty="0" smtClean="0">
              <a:solidFill>
                <a:schemeClr val="tx2"/>
              </a:solidFill>
              <a:latin typeface="Calibri" panose="020F0502020204030204" pitchFamily="34" charset="0"/>
            </a:rPr>
            <a:t>- прилика за учешће Србије у креирању докумената КВС на европском нивоу.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kern="1200" dirty="0">
            <a:latin typeface="Calibri" panose="020F0502020204030204" pitchFamily="34" charset="0"/>
          </a:endParaRPr>
        </a:p>
      </dsp:txBody>
      <dsp:txXfrm>
        <a:off x="4731929" y="0"/>
        <a:ext cx="3561000" cy="37353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D8CBA-84CE-4FCF-BEF0-2CEA82C59920}" type="datetimeFigureOut">
              <a:rPr lang="en-US" smtClean="0"/>
              <a:t>4/1/2015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BDF20B-2F5B-4B44-BB14-017289AE08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572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fld id="{E552F635-AF5D-4DF2-9C2D-0CC31AC2D352}" type="slidenum">
              <a:rPr lang="en-US" altLang="en-US" smtClean="0">
                <a:latin typeface="Times New Roman" pitchFamily="18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en-US" smtClean="0">
              <a:latin typeface="Times New Roman" pitchFamily="18" charset="0"/>
            </a:endParaRPr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sr-Latn-C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905001"/>
            <a:ext cx="817245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2950" y="4572000"/>
            <a:ext cx="700024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5486400"/>
            <a:ext cx="8297994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3852863"/>
            <a:ext cx="6646994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536192"/>
            <a:ext cx="39624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87900" y="1536192"/>
            <a:ext cx="39624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39624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3962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87900" y="1535113"/>
            <a:ext cx="39624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87900" y="2174875"/>
            <a:ext cx="39624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201" y="5495544"/>
            <a:ext cx="84201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0200" y="6096000"/>
            <a:ext cx="84201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30200" y="381000"/>
            <a:ext cx="84201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6898" y="5495278"/>
            <a:ext cx="84201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916305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26898" y="6096000"/>
            <a:ext cx="84201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189865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255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255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9163050" y="0"/>
            <a:ext cx="7429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163050" y="5486400"/>
            <a:ext cx="74295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242770" y="5648960"/>
            <a:ext cx="59436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CD53796-5BE7-486C-8E15-D8B22723271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8317790" y="4033520"/>
            <a:ext cx="2367281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8282231" y="1630680"/>
            <a:ext cx="2438399" cy="396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75CDDE3A-C3B6-4C0D-8D47-A9C85DAC658E}" type="datetimeFigureOut">
              <a:rPr lang="en-US" smtClean="0"/>
              <a:pPr/>
              <a:t>4/1/2015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0512" y="1844824"/>
            <a:ext cx="8298922" cy="2232248"/>
          </a:xfrm>
        </p:spPr>
        <p:txBody>
          <a:bodyPr>
            <a:noAutofit/>
          </a:bodyPr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  <a:ea typeface="Batang" pitchFamily="18" charset="-127"/>
              </a:rPr>
              <a:t>РЕАЛИЗАЦИЈА </a:t>
            </a:r>
            <a:r>
              <a:rPr lang="x-none" sz="3200" b="1" smtClean="0">
                <a:latin typeface="Calibri" panose="020F0502020204030204" pitchFamily="34" charset="0"/>
                <a:ea typeface="Batang" pitchFamily="18" charset="-127"/>
              </a:rPr>
              <a:t>СТРАТЕГИЈЕ </a:t>
            </a:r>
            <a:r>
              <a:rPr lang="x-none" sz="3200" b="1" dirty="0" smtClean="0">
                <a:latin typeface="Calibri" panose="020F0502020204030204" pitchFamily="34" charset="0"/>
                <a:ea typeface="Batang" pitchFamily="18" charset="-127"/>
              </a:rPr>
              <a:t>КАРИЈЕРНОГ ВОЂЕЊА И САВЕТОВАЊА У </a:t>
            </a:r>
            <a:r>
              <a:rPr lang="x-none" sz="3200" b="1" smtClean="0">
                <a:latin typeface="Calibri" panose="020F0502020204030204" pitchFamily="34" charset="0"/>
                <a:ea typeface="Batang" pitchFamily="18" charset="-127"/>
              </a:rPr>
              <a:t>РЕПУБЛИЦИ СРБИЈИ</a:t>
            </a:r>
            <a:r>
              <a:rPr lang="sr-Cyrl-RS" sz="3200" b="1" dirty="0" smtClean="0">
                <a:latin typeface="Calibri" panose="020F0502020204030204" pitchFamily="34" charset="0"/>
                <a:ea typeface="Batang" pitchFamily="18" charset="-127"/>
              </a:rPr>
              <a:t> </a:t>
            </a:r>
            <a:r>
              <a:rPr lang="sr-Latn-RS" sz="3200" b="1" dirty="0" smtClean="0">
                <a:latin typeface="Calibri" panose="020F0502020204030204" pitchFamily="34" charset="0"/>
                <a:ea typeface="Batang" pitchFamily="18" charset="-127"/>
              </a:rPr>
              <a:t/>
            </a:r>
            <a:br>
              <a:rPr lang="sr-Latn-RS" sz="3200" b="1" dirty="0" smtClean="0">
                <a:latin typeface="Calibri" panose="020F0502020204030204" pitchFamily="34" charset="0"/>
                <a:ea typeface="Batang" pitchFamily="18" charset="-127"/>
              </a:rPr>
            </a:br>
            <a:r>
              <a:rPr lang="sr-Cyrl-RS" sz="3200" b="1" dirty="0" smtClean="0">
                <a:latin typeface="Calibri" panose="020F0502020204030204" pitchFamily="34" charset="0"/>
                <a:ea typeface="Batang" pitchFamily="18" charset="-127"/>
              </a:rPr>
              <a:t>И ДАЉИ ПРАВЦИ РАЗВОЈА КАРИЈЕРНОГ ВОЂЕЊА И САВЕТОВАЊА ЗА МЛАДЕ</a:t>
            </a:r>
            <a:endParaRPr lang="en-US" sz="3200" b="1" dirty="0">
              <a:latin typeface="Calibri" panose="020F0502020204030204" pitchFamily="34" charset="0"/>
              <a:ea typeface="Batang" pitchFamily="18" charset="-12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6550" y="4581128"/>
            <a:ext cx="7449277" cy="2143140"/>
          </a:xfrm>
        </p:spPr>
        <p:txBody>
          <a:bodyPr>
            <a:normAutofit/>
          </a:bodyPr>
          <a:lstStyle/>
          <a:p>
            <a:pPr algn="ctr"/>
            <a:r>
              <a:rPr lang="x-none" sz="2200" b="1" smtClean="0">
                <a:solidFill>
                  <a:srgbClr val="00B0F0"/>
                </a:solidFill>
                <a:latin typeface="Calibri" panose="020F0502020204030204" pitchFamily="34" charset="0"/>
              </a:rPr>
              <a:t>М</a:t>
            </a:r>
            <a:r>
              <a:rPr lang="sr-Cyrl-RS" sz="2200" b="1" dirty="0" smtClean="0">
                <a:solidFill>
                  <a:srgbClr val="00B0F0"/>
                </a:solidFill>
                <a:latin typeface="Calibri" panose="020F0502020204030204" pitchFamily="34" charset="0"/>
              </a:rPr>
              <a:t>ИНИСТАРСТВО ОМЛАДИНЕ И СПОРТА</a:t>
            </a:r>
          </a:p>
          <a:p>
            <a:pPr algn="ctr"/>
            <a:r>
              <a:rPr lang="x-none" b="1" smtClean="0">
                <a:solidFill>
                  <a:srgbClr val="00B0F0"/>
                </a:solidFill>
                <a:latin typeface="Calibri" panose="020F0502020204030204" pitchFamily="34" charset="0"/>
              </a:rPr>
              <a:t>Снежана Клашња </a:t>
            </a:r>
            <a:endParaRPr lang="sr-Latn-RS" b="1" dirty="0" smtClean="0">
              <a:solidFill>
                <a:srgbClr val="00B0F0"/>
              </a:solidFill>
              <a:latin typeface="Calibri" panose="020F0502020204030204" pitchFamily="34" charset="0"/>
            </a:endParaRPr>
          </a:p>
          <a:p>
            <a:pPr algn="ctr"/>
            <a:r>
              <a:rPr lang="x-none" sz="1800" smtClean="0">
                <a:solidFill>
                  <a:srgbClr val="00B0F0"/>
                </a:solidFill>
                <a:latin typeface="Calibri" panose="020F0502020204030204" pitchFamily="34" charset="0"/>
              </a:rPr>
              <a:t>помоћник министра</a:t>
            </a:r>
            <a:endParaRPr lang="sr-Latn-RS" sz="1800" dirty="0">
              <a:solidFill>
                <a:srgbClr val="00B0F0"/>
              </a:solidFill>
              <a:latin typeface="Calibri" panose="020F0502020204030204" pitchFamily="34" charset="0"/>
            </a:endParaRPr>
          </a:p>
          <a:p>
            <a:pPr algn="ctr"/>
            <a:endParaRPr lang="x-none" i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/>
            <a:r>
              <a:rPr lang="x-none" sz="1800" smtClean="0">
                <a:solidFill>
                  <a:srgbClr val="00B0F0"/>
                </a:solidFill>
                <a:latin typeface="Calibri" panose="020F0502020204030204" pitchFamily="34" charset="0"/>
              </a:rPr>
              <a:t>Београд, 1. </a:t>
            </a:r>
            <a:r>
              <a:rPr lang="sr-Cyrl-RS" sz="18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април</a:t>
            </a:r>
            <a:r>
              <a:rPr lang="x-none" sz="1800" smtClean="0">
                <a:solidFill>
                  <a:srgbClr val="00B0F0"/>
                </a:solidFill>
                <a:latin typeface="Calibri" panose="020F0502020204030204" pitchFamily="34" charset="0"/>
              </a:rPr>
              <a:t> 201</a:t>
            </a:r>
            <a:r>
              <a:rPr lang="sr-Cyrl-RS" sz="18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5</a:t>
            </a:r>
            <a:r>
              <a:rPr lang="x-none" sz="1800" smtClean="0">
                <a:solidFill>
                  <a:srgbClr val="00B0F0"/>
                </a:solidFill>
                <a:latin typeface="Calibri" panose="020F0502020204030204" pitchFamily="34" charset="0"/>
              </a:rPr>
              <a:t>. </a:t>
            </a:r>
            <a:r>
              <a:rPr lang="x-none" sz="1800" dirty="0" smtClean="0">
                <a:solidFill>
                  <a:srgbClr val="00B0F0"/>
                </a:solidFill>
                <a:latin typeface="Calibri" panose="020F0502020204030204" pitchFamily="34" charset="0"/>
              </a:rPr>
              <a:t>године</a:t>
            </a: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40827" y="326976"/>
            <a:ext cx="2118084" cy="1312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Oval 2"/>
          <p:cNvSpPr>
            <a:spLocks noChangeArrowheads="1"/>
          </p:cNvSpPr>
          <p:nvPr/>
        </p:nvSpPr>
        <p:spPr bwMode="auto">
          <a:xfrm>
            <a:off x="4736976" y="1984978"/>
            <a:ext cx="3931920" cy="3931920"/>
          </a:xfrm>
          <a:prstGeom prst="ellipse">
            <a:avLst/>
          </a:prstGeom>
          <a:gradFill rotWithShape="1">
            <a:gsLst>
              <a:gs pos="0">
                <a:srgbClr val="DC0000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buNone/>
            </a:pPr>
            <a:r>
              <a:rPr lang="sr-Cyrl-RS" sz="2800" b="1" dirty="0">
                <a:solidFill>
                  <a:schemeClr val="tx2"/>
                </a:solidFill>
              </a:rPr>
              <a:t>КАРИЈЕРНО </a:t>
            </a:r>
            <a:endParaRPr lang="sr-Latn-RS" sz="28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</a:rPr>
              <a:t>ВОЂЕЊЕ </a:t>
            </a:r>
            <a:r>
              <a:rPr lang="sr-Cyrl-RS" sz="2800" b="1" dirty="0">
                <a:solidFill>
                  <a:schemeClr val="tx2"/>
                </a:solidFill>
              </a:rPr>
              <a:t>И </a:t>
            </a:r>
            <a:endParaRPr lang="sr-Latn-RS" sz="28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</a:rPr>
              <a:t>САВЕТОВАЊЕ</a:t>
            </a:r>
            <a:endParaRPr lang="sr-Latn-RS" sz="2800" b="1" dirty="0" smtClean="0">
              <a:solidFill>
                <a:schemeClr val="tx2"/>
              </a:solidFill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</a:rPr>
              <a:t> </a:t>
            </a:r>
            <a:r>
              <a:rPr lang="sr-Cyrl-RS" sz="2800" b="1" dirty="0">
                <a:solidFill>
                  <a:schemeClr val="tx2"/>
                </a:solidFill>
              </a:rPr>
              <a:t>МЛАДИХ</a:t>
            </a:r>
            <a:endParaRPr lang="x-none" sz="2800" b="1" dirty="0">
              <a:solidFill>
                <a:schemeClr val="tx2"/>
              </a:solidFill>
            </a:endParaRPr>
          </a:p>
        </p:txBody>
      </p:sp>
      <p:sp>
        <p:nvSpPr>
          <p:cNvPr id="193539" name="Text Box 3"/>
          <p:cNvSpPr txBox="1">
            <a:spLocks noChangeArrowheads="1"/>
          </p:cNvSpPr>
          <p:nvPr/>
        </p:nvSpPr>
        <p:spPr bwMode="auto">
          <a:xfrm>
            <a:off x="2619772" y="548680"/>
            <a:ext cx="4234408" cy="58477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square">
            <a:spAutoFit/>
          </a:bodyPr>
          <a:lstStyle>
            <a:lvl1pPr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sr-Latn-RS" sz="3200" b="1" dirty="0" smtClean="0">
                <a:latin typeface="Calibri" panose="020F0502020204030204" pitchFamily="34" charset="0"/>
              </a:rPr>
              <a:t>              </a:t>
            </a:r>
            <a:r>
              <a:rPr lang="sr-Cyrl-RS" sz="32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САДРЖАЈ</a:t>
            </a:r>
            <a:endParaRPr lang="en-GB" sz="2800" b="1" dirty="0" smtClean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8" name="Oval 2"/>
          <p:cNvSpPr>
            <a:spLocks noChangeArrowheads="1"/>
          </p:cNvSpPr>
          <p:nvPr/>
        </p:nvSpPr>
        <p:spPr bwMode="auto">
          <a:xfrm>
            <a:off x="580141" y="1628800"/>
            <a:ext cx="4480560" cy="4480560"/>
          </a:xfrm>
          <a:prstGeom prst="ellipse">
            <a:avLst/>
          </a:prstGeom>
          <a:gradFill rotWithShape="1">
            <a:gsLst>
              <a:gs pos="0">
                <a:srgbClr val="DC0000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>
              <a:buNone/>
            </a:pPr>
            <a:r>
              <a:rPr lang="sr-Cyrl-R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СТРАТЕГИЈ</a:t>
            </a:r>
            <a:r>
              <a:rPr lang="sr-Latn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A</a:t>
            </a: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sr-Cyrl-R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КАРИЈЕРНОГ </a:t>
            </a:r>
            <a:endParaRPr lang="sr-Latn-RS" sz="28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ВОЂЕЊА </a:t>
            </a:r>
            <a:r>
              <a:rPr lang="sr-Cyrl-R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И </a:t>
            </a:r>
            <a:endParaRPr lang="sr-Latn-RS" sz="28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САВЕТОВАЊА </a:t>
            </a:r>
            <a:endParaRPr lang="sr-Latn-RS" sz="28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У </a:t>
            </a:r>
            <a:r>
              <a:rPr lang="sr-Cyrl-RS" sz="2800" b="1" dirty="0">
                <a:solidFill>
                  <a:schemeClr val="tx2"/>
                </a:solidFill>
                <a:latin typeface="Calibri" panose="020F0502020204030204" pitchFamily="34" charset="0"/>
              </a:rPr>
              <a:t>РЕПУБЛИЦИ </a:t>
            </a:r>
            <a:endParaRPr lang="sr-Latn-RS" sz="28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sr-Cyrl-RS" sz="28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СРБИЈИ</a:t>
            </a:r>
            <a:endParaRPr lang="x-none" sz="28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7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8617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624" y="507732"/>
            <a:ext cx="7344816" cy="480060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x-none" sz="3200" b="1" smtClean="0">
                <a:solidFill>
                  <a:schemeClr val="tx2"/>
                </a:solidFill>
                <a:latin typeface="Calibri" panose="020F0502020204030204" pitchFamily="34" charset="0"/>
              </a:rPr>
              <a:t>С</a:t>
            </a: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ТРАТЕГИЈ</a:t>
            </a:r>
            <a:r>
              <a:rPr lang="sr-Latn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A</a:t>
            </a: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КАРИЈЕРНОГ ВОЂЕЊА </a:t>
            </a:r>
            <a:endParaRPr lang="sr-Latn-RS" sz="32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И САВЕТОВАЊА У РЕПУБЛИЦИ СРБИЈИ</a:t>
            </a:r>
            <a:endParaRPr lang="sr-Latn-RS" sz="32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lang="x-none" sz="32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None/>
            </a:pPr>
            <a:endParaRPr lang="en-US" sz="3200" dirty="0"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C:\Documents and Settings\Dell\My Documents\My Pictures\Slike pirot i dimitrovgrad\Resize of antropologija 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056" y="1794650"/>
            <a:ext cx="6307328" cy="47304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8544" y="1268760"/>
            <a:ext cx="7992888" cy="764704"/>
          </a:xfrm>
        </p:spPr>
        <p:txBody>
          <a:bodyPr>
            <a:noAutofit/>
          </a:bodyPr>
          <a:lstStyle/>
          <a:p>
            <a:pPr lvl="0" algn="ctr"/>
            <a:r>
              <a:rPr lang="x-none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     КАКО СЕ ДОШЛО </a:t>
            </a:r>
            <a:r>
              <a:rPr lang="x-none" sz="3200" b="1" smtClean="0">
                <a:solidFill>
                  <a:schemeClr val="tx2"/>
                </a:solidFill>
                <a:latin typeface="Calibri" panose="020F0502020204030204" pitchFamily="34" charset="0"/>
              </a:rPr>
              <a:t>ДО </a:t>
            </a:r>
            <a:r>
              <a:rPr lang="sr-Cyrl-RS" sz="3200" b="1" dirty="0" smtClean="0">
                <a:latin typeface="Calibri" panose="020F0502020204030204" pitchFamily="34" charset="0"/>
              </a:rPr>
              <a:t>СТРАТЕГИЈЕ</a:t>
            </a:r>
            <a:r>
              <a:rPr lang="x-none" sz="3200" b="1" smtClean="0">
                <a:solidFill>
                  <a:schemeClr val="tx2"/>
                </a:solidFill>
                <a:latin typeface="Calibri" panose="020F0502020204030204" pitchFamily="34" charset="0"/>
              </a:rPr>
              <a:t>?</a:t>
            </a:r>
            <a:r>
              <a:rPr lang="en-US" sz="3200" b="1" dirty="0" smtClean="0">
                <a:latin typeface="Calibri" panose="020F0502020204030204" pitchFamily="34" charset="0"/>
              </a:rPr>
              <a:t/>
            </a:r>
            <a:br>
              <a:rPr lang="en-US" sz="3200" b="1" dirty="0" smtClean="0">
                <a:latin typeface="Calibri" panose="020F0502020204030204" pitchFamily="34" charset="0"/>
              </a:rPr>
            </a:b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544" y="2060848"/>
            <a:ext cx="8220913" cy="4377668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Сарадња државних органа и цивилног сектора резултирала је тиме да је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Влада </a:t>
            </a:r>
            <a:r>
              <a:rPr lang="x-none" sz="2000" b="1">
                <a:solidFill>
                  <a:schemeClr val="tx2"/>
                </a:solidFill>
                <a:latin typeface="Calibri" panose="020F0502020204030204" pitchFamily="34" charset="0"/>
              </a:rPr>
              <a:t>4. марта 2010. године 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донела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С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тратегију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са акционим планом за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спровођење 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за период од 2010. до 2014. године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114300" indent="0">
              <a:buNone/>
            </a:pP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Д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окумент је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интерсекторског 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карактера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(механизам имплементације: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Радна група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за праћење спровођења Стратегије образована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2011. године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)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114300" indent="0">
              <a:buNone/>
            </a:pP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М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инистарство омладине и спорта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 је координа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рало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спровођење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С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тратегије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у периоду од 2010. до 2014. године</a:t>
            </a: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114300" indent="0">
              <a:buNone/>
            </a:pP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  <p:pic>
        <p:nvPicPr>
          <p:cNvPr id="5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6536" y="620688"/>
            <a:ext cx="8255000" cy="1143000"/>
          </a:xfrm>
        </p:spPr>
        <p:txBody>
          <a:bodyPr/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</a:rPr>
              <a:t>КВС У ПРАВНИМ АКТИМА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96616" y="1772816"/>
            <a:ext cx="7344816" cy="4800600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КВС се налази у различитим документима донетим након усвајања СКВС, међу којима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су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: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Национална стратегија запошљавања 2011-2020;</a:t>
            </a: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годишњи национални акциони планови запошљавања;</a:t>
            </a: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Локалн</a:t>
            </a: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и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акциони планови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за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младе;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Стратегија развоја образовања у Србији до 2020. године;</a:t>
            </a: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Национална стратегија за младе 2015-2025;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Закон о основама система образовања и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васпитања;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Закон о основном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образовању;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Закон о средњем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образовању;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Закон о образовању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одраслих.</a:t>
            </a:r>
          </a:p>
          <a:p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en-US" sz="20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2425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0472" y="836712"/>
            <a:ext cx="8822558" cy="1124744"/>
          </a:xfrm>
        </p:spPr>
        <p:txBody>
          <a:bodyPr>
            <a:normAutofit/>
          </a:bodyPr>
          <a:lstStyle/>
          <a:p>
            <a:pPr algn="ctr"/>
            <a:r>
              <a:rPr lang="x-none" sz="3200" b="1" smtClean="0">
                <a:solidFill>
                  <a:schemeClr val="tx2"/>
                </a:solidFill>
                <a:latin typeface="Calibri" panose="020F0502020204030204" pitchFamily="34" charset="0"/>
              </a:rPr>
              <a:t>   </a:t>
            </a: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 РЕЗУЛТАТИ СПРОВОЂЕЊА 2010-2014 (1)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488" y="1844824"/>
            <a:ext cx="8856984" cy="2880320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x-none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Умрежени су пружаоци 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услуга КВС-а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Израђена су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три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x-none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свеобухватна извештаја о 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спровођењу С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тратегије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: </a:t>
            </a:r>
            <a:r>
              <a:rPr lang="x-none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март 2010-март 2012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.; март </a:t>
            </a:r>
            <a:r>
              <a:rPr lang="x-none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2012-март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2013.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март 2013-децембар 2014. године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Повећан број пружалаца услуга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КВС у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област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и: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образовања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(професионална оријентација у основним школама; универзитетски каријерни центри);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запошљавања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(Центри за информисање и професионално саветовање);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омладине 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(Центар за КВС младих талената, канцеларије за младе).</a:t>
            </a: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marL="114300" indent="0">
              <a:buNone/>
            </a:pPr>
            <a:endParaRPr lang="en-US" dirty="0"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bane\Pictures\kickoff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4262816"/>
            <a:ext cx="3714750" cy="24765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946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2480" y="845046"/>
            <a:ext cx="8822558" cy="783754"/>
          </a:xfrm>
        </p:spPr>
        <p:txBody>
          <a:bodyPr>
            <a:noAutofit/>
          </a:bodyPr>
          <a:lstStyle/>
          <a:p>
            <a:pPr algn="ctr"/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  РЕЗУЛТАТИ СПРОВОЂЕЊА 2010-2014 (2) 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1628800"/>
            <a:ext cx="8841431" cy="49685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sr-Cyrl-RS" sz="2000" u="sng" dirty="0" smtClean="0">
                <a:solidFill>
                  <a:schemeClr val="tx2"/>
                </a:solidFill>
                <a:latin typeface="Calibri" panose="020F0502020204030204" pitchFamily="34" charset="0"/>
              </a:rPr>
              <a:t>Реализовани пројекти 2011-2015:</a:t>
            </a:r>
          </a:p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ГИЗ -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Професионална оријентација у Србији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x-none" sz="2000" b="1">
                <a:solidFill>
                  <a:schemeClr val="tx2"/>
                </a:solidFill>
                <a:latin typeface="Calibri" panose="020F0502020204030204" pitchFamily="34" charset="0"/>
              </a:rPr>
              <a:t>Темпус 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пројек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а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т </a:t>
            </a:r>
            <a:r>
              <a:rPr lang="de-DE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CareerS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x-none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уз финансијску подршку ЕУ (ИПА 2012) израђена је </a:t>
            </a:r>
            <a:r>
              <a:rPr lang="x-none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Студија изводљивости за избор најподеснијег модела националног ресурсног центра 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за КВС у РС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п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рипремљени бројни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приручници и брошуре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с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проведена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истраживања о мерењу ефеката услуга КВС по запошљивост младих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сваке године одржавањем барем једне </a:t>
            </a:r>
            <a:r>
              <a:rPr lang="x-none" sz="2000" b="1">
                <a:solidFill>
                  <a:schemeClr val="tx2"/>
                </a:solidFill>
                <a:latin typeface="Calibri" panose="020F0502020204030204" pitchFamily="34" charset="0"/>
              </a:rPr>
              <a:t>националне конференције посвећене </a:t>
            </a:r>
            <a:r>
              <a:rPr lang="x-none" sz="2000" b="1" smtClean="0">
                <a:solidFill>
                  <a:schemeClr val="tx2"/>
                </a:solidFill>
                <a:latin typeface="Calibri" panose="020F0502020204030204" pitchFamily="34" charset="0"/>
              </a:rPr>
              <a:t>КВС-у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, окупљани су кључни актери и размењиване идеје за унапређење и даљи развој система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RS" sz="2000" dirty="0">
                <a:solidFill>
                  <a:schemeClr val="tx2"/>
                </a:solidFill>
                <a:latin typeface="Calibri" panose="020F0502020204030204" pitchFamily="34" charset="0"/>
              </a:rPr>
              <a:t>у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спостављена </a:t>
            </a:r>
            <a:r>
              <a:rPr lang="x-none" sz="2000" b="1">
                <a:solidFill>
                  <a:schemeClr val="tx2"/>
                </a:solidFill>
                <a:latin typeface="Calibri" panose="020F0502020204030204" pitchFamily="34" charset="0"/>
              </a:rPr>
              <a:t>сарадња са међународним партнерима 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(ГИЗ, УСАИД, </a:t>
            </a:r>
            <a:r>
              <a:rPr lang="de-DE" sz="2000" dirty="0">
                <a:solidFill>
                  <a:schemeClr val="tx2"/>
                </a:solidFill>
                <a:latin typeface="Calibri" panose="020F0502020204030204" pitchFamily="34" charset="0"/>
              </a:rPr>
              <a:t>British Council</a:t>
            </a:r>
            <a:r>
              <a:rPr lang="x-none" sz="2000">
                <a:solidFill>
                  <a:schemeClr val="tx2"/>
                </a:solidFill>
                <a:latin typeface="Calibri" panose="020F0502020204030204" pitchFamily="34" charset="0"/>
              </a:rPr>
              <a:t>, ЕТФ, Manpower, Tемпус пројекат CareerS) и отворене су могућности за сарадњу, пилотиране и развијене нове услуге у области </a:t>
            </a:r>
            <a:r>
              <a:rPr lang="x-none" sz="2000" smtClean="0">
                <a:solidFill>
                  <a:schemeClr val="tx2"/>
                </a:solidFill>
                <a:latin typeface="Calibri" panose="020F0502020204030204" pitchFamily="34" charset="0"/>
              </a:rPr>
              <a:t>КВС-а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</a:p>
          <a:p>
            <a:endParaRPr lang="x-none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en-US" dirty="0"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8504" y="908720"/>
            <a:ext cx="8255000" cy="1143000"/>
          </a:xfrm>
        </p:spPr>
        <p:txBody>
          <a:bodyPr/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</a:rPr>
              <a:t>    НАЦИОНАЛНИ РЕСУРСНИ ЦЕНТАР ЗА КВС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4568" y="2060848"/>
            <a:ext cx="7848872" cy="4133056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Студија изводљивости о образовању националног ресурсног центра </a:t>
            </a:r>
            <a:r>
              <a:rPr lang="sr-Cyrl-R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припремљена 2014. године</a:t>
            </a:r>
            <a:r>
              <a:rPr lang="sr-Cyrl-R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налази да је </a:t>
            </a: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Србији потребан национални ресурсни центар за каријерно вођење и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саветовање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који ће пружати услуге потребне каријерним саветницима, удружењима, корисницима, креаторима политика;</a:t>
            </a:r>
            <a:endParaRPr lang="sr-Cyrl-R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даје </a:t>
            </a: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препоруке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 у вези са најоптималнијим моделом националног центра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за 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Србију и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даљим развојем 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система каријерног вођења и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саветовања;</a:t>
            </a:r>
          </a:p>
          <a:p>
            <a:pPr marL="114300" indent="0">
              <a:buNone/>
            </a:pPr>
            <a:r>
              <a:rPr lang="sr-Cyrl-CS" sz="2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Д</a:t>
            </a:r>
            <a:r>
              <a:rPr lang="sr-Cyrl-C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обит од овог документа имају све институције </a:t>
            </a:r>
            <a:r>
              <a:rPr lang="sr-Cyrl-CS" sz="20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које се баве креирањем политика или пружањем услуга у области каријерног вођења и </a:t>
            </a:r>
            <a:r>
              <a:rPr lang="sr-Cyrl-C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саветовања</a:t>
            </a:r>
            <a:r>
              <a:rPr lang="sr-Cyrl-R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, те је важно кренути у реализацију </a:t>
            </a:r>
            <a:r>
              <a:rPr lang="sr-Cyrl-RS" sz="2000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истог.</a:t>
            </a:r>
            <a:endParaRPr lang="en-US" sz="20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9170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6496" y="1049970"/>
            <a:ext cx="8513028" cy="864096"/>
          </a:xfrm>
        </p:spPr>
        <p:txBody>
          <a:bodyPr>
            <a:normAutofit/>
          </a:bodyPr>
          <a:lstStyle/>
          <a:p>
            <a:pPr algn="ctr"/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 СРБИЈА НА МЕЂУНАРОДНОМ НИВОУ</a:t>
            </a:r>
            <a:endParaRPr lang="en-US" sz="32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471" y="1556792"/>
            <a:ext cx="8932712" cy="5517232"/>
          </a:xfrm>
        </p:spPr>
        <p:txBody>
          <a:bodyPr>
            <a:noAutofit/>
          </a:bodyPr>
          <a:lstStyle/>
          <a:p>
            <a:endParaRPr lang="ru-RU" sz="2000" dirty="0" smtClean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114300" indent="0">
              <a:buNone/>
            </a:pPr>
            <a:endParaRPr lang="ru-RU" sz="2000" dirty="0">
              <a:solidFill>
                <a:schemeClr val="tx2"/>
              </a:solidFill>
              <a:latin typeface="Bookman Old Style" panose="02050604050505020204" pitchFamily="18" charset="0"/>
            </a:endParaRPr>
          </a:p>
          <a:p>
            <a:pPr marL="114300" indent="0">
              <a:buNone/>
            </a:pPr>
            <a:endParaRPr lang="x-none" sz="2000" dirty="0" smtClean="0">
              <a:solidFill>
                <a:schemeClr val="tx2"/>
              </a:solidFill>
              <a:latin typeface="Bookman Old Style" pitchFamily="18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512905555"/>
              </p:ext>
            </p:extLst>
          </p:nvPr>
        </p:nvGraphicFramePr>
        <p:xfrm>
          <a:off x="116463" y="2132856"/>
          <a:ext cx="9049005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480" y="1340768"/>
            <a:ext cx="8822558" cy="72008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КАРИЈЕРНО </a:t>
            </a:r>
            <a:r>
              <a:rPr lang="sr-Cyrl-RS" sz="3200" b="1" dirty="0">
                <a:solidFill>
                  <a:schemeClr val="tx2"/>
                </a:solidFill>
                <a:latin typeface="Calibri" panose="020F0502020204030204" pitchFamily="34" charset="0"/>
              </a:rPr>
              <a:t>ВОЂЕЊЕ И САВЕТОВАЊЕ </a:t>
            </a:r>
            <a:r>
              <a:rPr lang="sr-Cyrl-RS" sz="32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МЛАДИХ</a:t>
            </a:r>
          </a:p>
          <a:p>
            <a:pPr algn="ctr">
              <a:buNone/>
            </a:pPr>
            <a:endParaRPr lang="sr-Cyrl-RS" sz="32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lang="sr-Cyrl-RS" sz="3200" b="1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lang="x-none" sz="3200" b="1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 algn="ctr">
              <a:buNone/>
            </a:pPr>
            <a:endParaRPr lang="x-none" sz="3200" b="1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7953239"/>
              </p:ext>
            </p:extLst>
          </p:nvPr>
        </p:nvGraphicFramePr>
        <p:xfrm>
          <a:off x="1424608" y="2276872"/>
          <a:ext cx="6510444" cy="40565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Image" r:id="rId4" imgW="3809524" imgH="3111111" progId="Photoshop.Image.9">
                  <p:embed/>
                </p:oleObj>
              </mc:Choice>
              <mc:Fallback>
                <p:oleObj name="Image" r:id="rId4" imgW="3809524" imgH="3111111" progId="Photoshop.Image.9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4608" y="2276872"/>
                        <a:ext cx="6510444" cy="40565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0592" y="260648"/>
            <a:ext cx="7740352" cy="1004591"/>
          </a:xfrm>
        </p:spPr>
        <p:txBody>
          <a:bodyPr/>
          <a:lstStyle/>
          <a:p>
            <a:pPr algn="ctr"/>
            <a:r>
              <a:rPr lang="sr-Cyrl-RS" sz="3200" b="1" dirty="0">
                <a:solidFill>
                  <a:srgbClr val="2F5897"/>
                </a:solidFill>
                <a:latin typeface="Calibri" panose="020F0502020204030204" pitchFamily="34" charset="0"/>
              </a:rPr>
              <a:t>НСМ 2015-2025 И КВС </a:t>
            </a:r>
            <a:r>
              <a:rPr lang="sr-Cyrl-RS" sz="3200" b="1" dirty="0" smtClean="0">
                <a:solidFill>
                  <a:srgbClr val="2F5897"/>
                </a:solidFill>
                <a:latin typeface="Calibri" panose="020F0502020204030204" pitchFamily="34" charset="0"/>
              </a:rPr>
              <a:t>МЛАДИХ (1)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464" y="1196752"/>
            <a:ext cx="9049005" cy="54006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Кључни проблем </a:t>
            </a:r>
            <a:r>
              <a:rPr lang="sr-Cyrl-RS" sz="2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-</a:t>
            </a:r>
            <a:r>
              <a:rPr lang="sr-Latn-RS" sz="20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 </a:t>
            </a:r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н</a:t>
            </a:r>
            <a:r>
              <a:rPr lang="en-US" sz="2000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едостатак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функционалног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свеообухватног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квалитетног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и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одрживог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система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каријерног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вођења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и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саветовања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младих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r>
              <a:rPr lang="sr-Cyrl-RS" sz="2000" b="1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Циљ: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Развијен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функционалан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и одржив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систем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каријерног вођења и саветовања </a:t>
            </a:r>
            <a:r>
              <a:rPr lang="en-U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младих</a:t>
            </a:r>
            <a:r>
              <a:rPr lang="sr-Cyrl-RS" sz="2000" dirty="0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.</a:t>
            </a:r>
            <a:endParaRPr lang="sr-Cyrl-RS" sz="2000" dirty="0" smtClean="0">
              <a:solidFill>
                <a:schemeClr val="accent1">
                  <a:lumMod val="75000"/>
                </a:schemeClr>
              </a:solidFill>
              <a:latin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Очекивани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резултати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и </a:t>
            </a:r>
            <a:r>
              <a:rPr lang="en-US" sz="2000" b="1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планиране</a:t>
            </a:r>
            <a:r>
              <a:rPr lang="en-U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US" sz="2000" b="1" dirty="0" err="1" smtClean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активности</a:t>
            </a:r>
            <a:r>
              <a:rPr lang="sr-Cyrl-RS" sz="2000" b="1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</a:rPr>
              <a:t>:</a:t>
            </a:r>
            <a:endParaRPr lang="en-US" sz="2000" dirty="0">
              <a:latin typeface="Calibri" panose="020F0502020204030204" pitchFamily="34" charset="0"/>
            </a:endParaRPr>
          </a:p>
          <a:p>
            <a:pPr marL="114300" indent="0">
              <a:buNone/>
            </a:pPr>
            <a:r>
              <a:rPr lang="en-US" sz="20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Унапређен</a:t>
            </a: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</a:t>
            </a:r>
            <a:r>
              <a:rPr lang="en-US" sz="2000" b="1" u="sng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национални</a:t>
            </a:r>
            <a:r>
              <a:rPr lang="en-U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 оквир за </a:t>
            </a:r>
            <a:r>
              <a:rPr lang="en-US" sz="2000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КВС</a:t>
            </a:r>
            <a:r>
              <a:rPr lang="sr-Cyrl-RS" sz="2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.</a:t>
            </a:r>
            <a:endParaRPr lang="en-US" sz="2000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 lvl="0"/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Подржати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оснивање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Националног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ресурсног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центра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за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и развоја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механизама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за управљање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знањем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о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подржати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активности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упознавања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младих са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подршком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коју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могу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добити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у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 lvl="0"/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пружити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подршку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оснивању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Националног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форума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за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и учешће у раду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Европске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мреже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политике целоживотног вођења;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развити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механизме за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мерење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ефеката различитих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услуга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по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запошљивост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младих, који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укључује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ефекте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на различите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категорије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младих;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подржати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развој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иновативних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алата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,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метода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и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техника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у области </a:t>
            </a:r>
            <a:r>
              <a:rPr lang="en-US" sz="2000" dirty="0" err="1" smtClean="0">
                <a:solidFill>
                  <a:schemeClr val="tx2"/>
                </a:solidFill>
                <a:latin typeface="Calibri" panose="020F0502020204030204" pitchFamily="34" charset="0"/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прилагођених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потребама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 младих жена и </a:t>
            </a:r>
            <a:r>
              <a:rPr lang="en-US" sz="2000" dirty="0" err="1">
                <a:solidFill>
                  <a:schemeClr val="tx2"/>
                </a:solidFill>
                <a:latin typeface="Calibri" panose="020F0502020204030204" pitchFamily="34" charset="0"/>
              </a:rPr>
              <a:t>мушкараца</a:t>
            </a:r>
            <a:r>
              <a:rPr lang="en-US" sz="2000" dirty="0">
                <a:solidFill>
                  <a:schemeClr val="tx2"/>
                </a:solidFill>
                <a:latin typeface="Calibri" panose="020F0502020204030204" pitchFamily="34" charset="0"/>
              </a:rPr>
              <a:t>.</a:t>
            </a:r>
          </a:p>
          <a:p>
            <a:pPr marL="114300" indent="0">
              <a:buNone/>
            </a:pPr>
            <a:endParaRPr lang="en-US" sz="2000" dirty="0">
              <a:latin typeface="Calibri" panose="020F0502020204030204" pitchFamily="34" charset="0"/>
            </a:endParaRPr>
          </a:p>
          <a:p>
            <a:endParaRPr lang="sr-Cyrl-C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ru-RU" sz="2000" dirty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endParaRPr lang="en-US" sz="2000" dirty="0"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6978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7064" y="504032"/>
            <a:ext cx="8255000" cy="836736"/>
          </a:xfrm>
        </p:spPr>
        <p:txBody>
          <a:bodyPr/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</a:rPr>
              <a:t>НСМ 2015-2025 И КВС МЛАДИХ (2)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464" y="1340768"/>
            <a:ext cx="9049005" cy="5400600"/>
          </a:xfrm>
        </p:spPr>
        <p:txBody>
          <a:bodyPr>
            <a:normAutofit fontScale="92500"/>
          </a:bodyPr>
          <a:lstStyle/>
          <a:p>
            <a:pPr marL="114300" indent="0">
              <a:buNone/>
            </a:pP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Развијен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механизам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</a:t>
            </a:r>
            <a:r>
              <a:rPr lang="en-US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континуирано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спровођење и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унапређивање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стандарда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КВС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младих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</a:p>
          <a:p>
            <a:pPr lvl="0"/>
            <a:r>
              <a:rPr lang="en-US" sz="2000" dirty="0" smtClean="0">
                <a:solidFill>
                  <a:schemeClr val="tx2"/>
                </a:solidFill>
              </a:rPr>
              <a:t>Унапредити програме и </a:t>
            </a:r>
            <a:r>
              <a:rPr lang="en-US" sz="2000" dirty="0" err="1" smtClean="0">
                <a:solidFill>
                  <a:schemeClr val="tx2"/>
                </a:solidFill>
              </a:rPr>
              <a:t>методологију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за </a:t>
            </a:r>
            <a:r>
              <a:rPr lang="en-US" sz="2000" dirty="0" err="1" smtClean="0">
                <a:solidFill>
                  <a:schemeClr val="tx2"/>
                </a:solidFill>
              </a:rPr>
              <a:t>студенте</a:t>
            </a:r>
            <a:r>
              <a:rPr lang="en-US" sz="2000" dirty="0" smtClean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</a:rPr>
              <a:t>обезбедити</a:t>
            </a:r>
            <a:r>
              <a:rPr lang="en-US" sz="2000" dirty="0" smtClean="0">
                <a:solidFill>
                  <a:schemeClr val="tx2"/>
                </a:solidFill>
              </a:rPr>
              <a:t> развој </a:t>
            </a:r>
            <a:r>
              <a:rPr lang="en-US" sz="2000" dirty="0" err="1" smtClean="0">
                <a:solidFill>
                  <a:schemeClr val="tx2"/>
                </a:solidFill>
              </a:rPr>
              <a:t>постојећих</a:t>
            </a:r>
            <a:r>
              <a:rPr lang="en-US" sz="2000" dirty="0" smtClean="0">
                <a:solidFill>
                  <a:schemeClr val="tx2"/>
                </a:solidFill>
              </a:rPr>
              <a:t> и </a:t>
            </a:r>
            <a:r>
              <a:rPr lang="en-US" sz="2000" dirty="0" err="1" smtClean="0">
                <a:solidFill>
                  <a:schemeClr val="tx2"/>
                </a:solidFill>
              </a:rPr>
              <a:t>стварање</a:t>
            </a:r>
            <a:r>
              <a:rPr lang="en-US" sz="2000" dirty="0" smtClean="0">
                <a:solidFill>
                  <a:schemeClr val="tx2"/>
                </a:solidFill>
              </a:rPr>
              <a:t> нових </a:t>
            </a:r>
            <a:r>
              <a:rPr lang="en-US" sz="2000" dirty="0" err="1" smtClean="0">
                <a:solidFill>
                  <a:schemeClr val="tx2"/>
                </a:solidFill>
              </a:rPr>
              <a:t>програма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за младе у </a:t>
            </a:r>
            <a:r>
              <a:rPr lang="en-US" sz="2000" dirty="0" err="1" smtClean="0">
                <a:solidFill>
                  <a:schemeClr val="tx2"/>
                </a:solidFill>
              </a:rPr>
              <a:t>систему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средњег</a:t>
            </a:r>
            <a:r>
              <a:rPr lang="en-US" sz="2000" dirty="0" smtClean="0">
                <a:solidFill>
                  <a:schemeClr val="tx2"/>
                </a:solidFill>
              </a:rPr>
              <a:t> образовања;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</a:rPr>
              <a:t>подржати</a:t>
            </a:r>
            <a:r>
              <a:rPr lang="en-US" sz="2000" dirty="0" smtClean="0">
                <a:solidFill>
                  <a:schemeClr val="tx2"/>
                </a:solidFill>
              </a:rPr>
              <a:t> унапређење </a:t>
            </a:r>
            <a:r>
              <a:rPr lang="en-US" sz="2000" dirty="0" err="1" smtClean="0">
                <a:solidFill>
                  <a:schemeClr val="tx2"/>
                </a:solidFill>
              </a:rPr>
              <a:t>постојећих</a:t>
            </a:r>
            <a:r>
              <a:rPr lang="en-US" sz="2000" dirty="0" smtClean="0">
                <a:solidFill>
                  <a:schemeClr val="tx2"/>
                </a:solidFill>
              </a:rPr>
              <a:t> и развој нових </a:t>
            </a:r>
            <a:r>
              <a:rPr lang="en-US" sz="2000" dirty="0" err="1" smtClean="0">
                <a:solidFill>
                  <a:schemeClr val="tx2"/>
                </a:solidFill>
              </a:rPr>
              <a:t>програма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за </a:t>
            </a:r>
            <a:r>
              <a:rPr lang="en-US" sz="2000" dirty="0" err="1" smtClean="0">
                <a:solidFill>
                  <a:schemeClr val="tx2"/>
                </a:solidFill>
              </a:rPr>
              <a:t>незапослене</a:t>
            </a:r>
            <a:r>
              <a:rPr lang="en-US" sz="2000" dirty="0" smtClean="0">
                <a:solidFill>
                  <a:schemeClr val="tx2"/>
                </a:solidFill>
              </a:rPr>
              <a:t> младе </a:t>
            </a:r>
            <a:r>
              <a:rPr lang="en-US" sz="2000" dirty="0" err="1" smtClean="0">
                <a:solidFill>
                  <a:schemeClr val="tx2"/>
                </a:solidFill>
              </a:rPr>
              <a:t>ван</a:t>
            </a:r>
            <a:r>
              <a:rPr lang="en-US" sz="2000" dirty="0" smtClean="0">
                <a:solidFill>
                  <a:schemeClr val="tx2"/>
                </a:solidFill>
              </a:rPr>
              <a:t> система образовања, као и младе из </a:t>
            </a:r>
            <a:r>
              <a:rPr lang="en-US" sz="2000" dirty="0" err="1" smtClean="0">
                <a:solidFill>
                  <a:schemeClr val="tx2"/>
                </a:solidFill>
              </a:rPr>
              <a:t>осетљивих</a:t>
            </a:r>
            <a:r>
              <a:rPr lang="en-US" sz="2000" dirty="0" smtClean="0">
                <a:solidFill>
                  <a:schemeClr val="tx2"/>
                </a:solidFill>
              </a:rPr>
              <a:t> група;</a:t>
            </a:r>
          </a:p>
          <a:p>
            <a:pPr lvl="0"/>
            <a:r>
              <a:rPr lang="en-US" sz="2000" dirty="0" smtClean="0">
                <a:solidFill>
                  <a:schemeClr val="tx2"/>
                </a:solidFill>
              </a:rPr>
              <a:t>унапредити </a:t>
            </a:r>
            <a:r>
              <a:rPr lang="en-US" sz="2000" dirty="0" err="1" smtClean="0">
                <a:solidFill>
                  <a:schemeClr val="tx2"/>
                </a:solidFill>
              </a:rPr>
              <a:t>стандарде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младих.</a:t>
            </a:r>
          </a:p>
          <a:p>
            <a:pPr marL="114300" indent="0">
              <a:buNone/>
            </a:pP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Повећан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број центара за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КВС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који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пружају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услуге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младима и локалних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тимова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за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КВС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младих.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</a:rPr>
              <a:t>Подржати</a:t>
            </a:r>
            <a:r>
              <a:rPr lang="en-US" sz="2000" dirty="0" smtClean="0">
                <a:solidFill>
                  <a:schemeClr val="tx2"/>
                </a:solidFill>
              </a:rPr>
              <a:t> оснивање нових центара и </a:t>
            </a:r>
            <a:r>
              <a:rPr lang="en-US" sz="2000" dirty="0" err="1" smtClean="0">
                <a:solidFill>
                  <a:schemeClr val="tx2"/>
                </a:solidFill>
              </a:rPr>
              <a:t>тимова</a:t>
            </a:r>
            <a:r>
              <a:rPr lang="en-US" sz="2000" dirty="0" smtClean="0">
                <a:solidFill>
                  <a:schemeClr val="tx2"/>
                </a:solidFill>
              </a:rPr>
              <a:t> за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при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школама</a:t>
            </a:r>
            <a:r>
              <a:rPr lang="en-US" sz="2000" dirty="0" smtClean="0">
                <a:solidFill>
                  <a:schemeClr val="tx2"/>
                </a:solidFill>
              </a:rPr>
              <a:t>, </a:t>
            </a:r>
            <a:r>
              <a:rPr lang="en-US" sz="2000" dirty="0" err="1" smtClean="0">
                <a:solidFill>
                  <a:schemeClr val="tx2"/>
                </a:solidFill>
              </a:rPr>
              <a:t>факултетима</a:t>
            </a:r>
            <a:r>
              <a:rPr lang="en-US" sz="2000" dirty="0" smtClean="0">
                <a:solidFill>
                  <a:schemeClr val="tx2"/>
                </a:solidFill>
              </a:rPr>
              <a:t>, универзитетима, </a:t>
            </a:r>
            <a:r>
              <a:rPr lang="en-US" sz="2000" dirty="0" err="1" smtClean="0">
                <a:solidFill>
                  <a:schemeClr val="tx2"/>
                </a:solidFill>
              </a:rPr>
              <a:t>удружењима</a:t>
            </a:r>
            <a:r>
              <a:rPr lang="en-US" sz="2000" dirty="0" smtClean="0">
                <a:solidFill>
                  <a:schemeClr val="tx2"/>
                </a:solidFill>
              </a:rPr>
              <a:t> која </a:t>
            </a:r>
            <a:r>
              <a:rPr lang="en-US" sz="2000" dirty="0" err="1" smtClean="0">
                <a:solidFill>
                  <a:schemeClr val="tx2"/>
                </a:solidFill>
              </a:rPr>
              <a:t>спроводе</a:t>
            </a:r>
            <a:r>
              <a:rPr lang="en-US" sz="2000" dirty="0" smtClean="0">
                <a:solidFill>
                  <a:schemeClr val="tx2"/>
                </a:solidFill>
              </a:rPr>
              <a:t> омладинске активности и КЗМ;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</a:rPr>
              <a:t>развити</a:t>
            </a:r>
            <a:r>
              <a:rPr lang="en-US" sz="2000" dirty="0" smtClean="0">
                <a:solidFill>
                  <a:schemeClr val="tx2"/>
                </a:solidFill>
              </a:rPr>
              <a:t> активности  </a:t>
            </a:r>
            <a:r>
              <a:rPr lang="en-US" sz="2000" dirty="0" err="1" smtClean="0">
                <a:solidFill>
                  <a:schemeClr val="tx2"/>
                </a:solidFill>
              </a:rPr>
              <a:t>међусекторских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партнерстава</a:t>
            </a:r>
            <a:r>
              <a:rPr lang="en-US" sz="2000" dirty="0" smtClean="0">
                <a:solidFill>
                  <a:schemeClr val="tx2"/>
                </a:solidFill>
              </a:rPr>
              <a:t> на </a:t>
            </a:r>
            <a:r>
              <a:rPr lang="en-US" sz="2000" dirty="0" err="1" smtClean="0">
                <a:solidFill>
                  <a:schemeClr val="tx2"/>
                </a:solidFill>
              </a:rPr>
              <a:t>локалном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нивоу</a:t>
            </a:r>
            <a:r>
              <a:rPr lang="en-US" sz="2000" dirty="0" smtClean="0">
                <a:solidFill>
                  <a:schemeClr val="tx2"/>
                </a:solidFill>
              </a:rPr>
              <a:t> у циљу </a:t>
            </a:r>
            <a:r>
              <a:rPr lang="en-US" sz="2000" dirty="0" err="1" smtClean="0">
                <a:solidFill>
                  <a:schemeClr val="tx2"/>
                </a:solidFill>
              </a:rPr>
              <a:t>пружања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услуга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младима;</a:t>
            </a:r>
          </a:p>
          <a:p>
            <a:pPr lvl="0"/>
            <a:r>
              <a:rPr lang="en-US" sz="2000" dirty="0" err="1" smtClean="0">
                <a:solidFill>
                  <a:schemeClr val="tx2"/>
                </a:solidFill>
              </a:rPr>
              <a:t>пружити</a:t>
            </a:r>
            <a:r>
              <a:rPr lang="en-US" sz="2000" dirty="0" smtClean="0">
                <a:solidFill>
                  <a:schemeClr val="tx2"/>
                </a:solidFill>
              </a:rPr>
              <a:t> подршку </a:t>
            </a:r>
            <a:r>
              <a:rPr lang="en-US" sz="2000" dirty="0" err="1" smtClean="0">
                <a:solidFill>
                  <a:schemeClr val="tx2"/>
                </a:solidFill>
              </a:rPr>
              <a:t>успостављању</a:t>
            </a:r>
            <a:r>
              <a:rPr lang="en-US" sz="2000" dirty="0" smtClean="0">
                <a:solidFill>
                  <a:schemeClr val="tx2"/>
                </a:solidFill>
              </a:rPr>
              <a:t> локалних </a:t>
            </a:r>
            <a:r>
              <a:rPr lang="en-US" sz="2000" dirty="0" err="1" smtClean="0">
                <a:solidFill>
                  <a:schemeClr val="tx2"/>
                </a:solidFill>
              </a:rPr>
              <a:t>тимова</a:t>
            </a:r>
            <a:r>
              <a:rPr lang="en-US" sz="2000" dirty="0" smtClean="0">
                <a:solidFill>
                  <a:schemeClr val="tx2"/>
                </a:solidFill>
              </a:rPr>
              <a:t> који </a:t>
            </a:r>
            <a:r>
              <a:rPr lang="en-US" sz="2000" dirty="0" err="1" smtClean="0">
                <a:solidFill>
                  <a:schemeClr val="tx2"/>
                </a:solidFill>
              </a:rPr>
              <a:t>пружају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услуге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КВС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младима из </a:t>
            </a:r>
            <a:r>
              <a:rPr lang="en-US" sz="2000" dirty="0" err="1" smtClean="0">
                <a:solidFill>
                  <a:schemeClr val="tx2"/>
                </a:solidFill>
              </a:rPr>
              <a:t>осетљивих</a:t>
            </a:r>
            <a:r>
              <a:rPr lang="en-US" sz="2000" dirty="0" smtClean="0">
                <a:solidFill>
                  <a:schemeClr val="tx2"/>
                </a:solidFill>
              </a:rPr>
              <a:t> </a:t>
            </a:r>
            <a:r>
              <a:rPr lang="en-US" sz="2000" dirty="0" err="1" smtClean="0">
                <a:solidFill>
                  <a:schemeClr val="tx2"/>
                </a:solidFill>
              </a:rPr>
              <a:t>друштвених</a:t>
            </a:r>
            <a:r>
              <a:rPr lang="en-US" sz="2000" dirty="0" smtClean="0">
                <a:solidFill>
                  <a:schemeClr val="tx2"/>
                </a:solidFill>
              </a:rPr>
              <a:t> група.</a:t>
            </a:r>
          </a:p>
          <a:p>
            <a:endParaRPr lang="sr-Cyrl-CS" sz="2000" dirty="0" smtClean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  <a:p>
            <a:endParaRPr lang="sr-Cyrl-CS" sz="2400" dirty="0" smtClean="0">
              <a:solidFill>
                <a:schemeClr val="tx2"/>
              </a:solidFill>
              <a:latin typeface="Bookman Old Style" pitchFamily="18" charset="0"/>
            </a:endParaRPr>
          </a:p>
          <a:p>
            <a:endParaRPr lang="ru-RU" sz="2400" dirty="0">
              <a:solidFill>
                <a:schemeClr val="tx2"/>
              </a:solidFill>
              <a:latin typeface="Bookman Old Style" pitchFamily="18" charset="0"/>
            </a:endParaRPr>
          </a:p>
          <a:p>
            <a:endParaRPr lang="en-US" dirty="0"/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7319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6576" y="332656"/>
            <a:ext cx="8255000" cy="833239"/>
          </a:xfrm>
        </p:spPr>
        <p:txBody>
          <a:bodyPr/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</a:rPr>
              <a:t>НСМ 2015-2025 И КВС МЛАДИХ (3)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464" y="1124744"/>
            <a:ext cx="9073008" cy="5400600"/>
          </a:xfrm>
        </p:spPr>
        <p:txBody>
          <a:bodyPr>
            <a:noAutofit/>
          </a:bodyPr>
          <a:lstStyle/>
          <a:p>
            <a:pPr marL="114300" indent="0">
              <a:buNone/>
            </a:pP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Континуирана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стандарда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КВС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оквиру образовних институција.</a:t>
            </a:r>
          </a:p>
          <a:p>
            <a:pPr lvl="0"/>
            <a:r>
              <a:rPr lang="en-US" sz="1700" dirty="0" err="1" smtClean="0">
                <a:solidFill>
                  <a:schemeClr val="tx2"/>
                </a:solidFill>
              </a:rPr>
              <a:t>Подржати</a:t>
            </a:r>
            <a:r>
              <a:rPr lang="en-US" sz="1700" dirty="0" smtClean="0">
                <a:solidFill>
                  <a:schemeClr val="tx2"/>
                </a:solidFill>
              </a:rPr>
              <a:t> примену </a:t>
            </a:r>
            <a:r>
              <a:rPr lang="en-US" sz="1700" dirty="0" err="1" smtClean="0">
                <a:solidFill>
                  <a:schemeClr val="tx2"/>
                </a:solidFill>
              </a:rPr>
              <a:t>програма</a:t>
            </a:r>
            <a:r>
              <a:rPr lang="en-US" sz="1700" dirty="0" smtClean="0">
                <a:solidFill>
                  <a:schemeClr val="tx2"/>
                </a:solidFill>
              </a:rPr>
              <a:t> и </a:t>
            </a:r>
            <a:r>
              <a:rPr lang="en-US" sz="1700" dirty="0" err="1" smtClean="0">
                <a:solidFill>
                  <a:schemeClr val="tx2"/>
                </a:solidFill>
              </a:rPr>
              <a:t>методологије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smtClean="0">
                <a:solidFill>
                  <a:schemeClr val="tx2"/>
                </a:solidFill>
              </a:rPr>
              <a:t>за </a:t>
            </a:r>
            <a:r>
              <a:rPr lang="en-US" sz="1700" dirty="0" err="1" smtClean="0">
                <a:solidFill>
                  <a:schemeClr val="tx2"/>
                </a:solidFill>
              </a:rPr>
              <a:t>студенте</a:t>
            </a:r>
            <a:r>
              <a:rPr lang="en-US" sz="1700" dirty="0" smtClean="0">
                <a:solidFill>
                  <a:schemeClr val="tx2"/>
                </a:solidFill>
              </a:rPr>
              <a:t> у Србији, </a:t>
            </a:r>
            <a:r>
              <a:rPr lang="en-US" sz="1700" dirty="0" err="1" smtClean="0">
                <a:solidFill>
                  <a:schemeClr val="tx2"/>
                </a:solidFill>
              </a:rPr>
              <a:t>уз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коришћење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успостављених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стандарда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обезбедити</a:t>
            </a:r>
            <a:r>
              <a:rPr lang="en-US" sz="1700" dirty="0">
                <a:solidFill>
                  <a:schemeClr val="tx2"/>
                </a:solidFill>
              </a:rPr>
              <a:t> примену </a:t>
            </a:r>
            <a:r>
              <a:rPr lang="en-US" sz="1700" dirty="0" err="1">
                <a:solidFill>
                  <a:schemeClr val="tx2"/>
                </a:solidFill>
              </a:rPr>
              <a:t>програма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за младе у </a:t>
            </a:r>
            <a:r>
              <a:rPr lang="en-US" sz="1700" dirty="0" err="1">
                <a:solidFill>
                  <a:schemeClr val="tx2"/>
                </a:solidFill>
              </a:rPr>
              <a:t>систему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средњег</a:t>
            </a:r>
            <a:r>
              <a:rPr lang="en-US" sz="1700" dirty="0">
                <a:solidFill>
                  <a:schemeClr val="tx2"/>
                </a:solidFill>
              </a:rPr>
              <a:t> образовања, </a:t>
            </a:r>
            <a:r>
              <a:rPr lang="en-US" sz="1700" dirty="0" err="1">
                <a:solidFill>
                  <a:schemeClr val="tx2"/>
                </a:solidFill>
              </a:rPr>
              <a:t>уз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коришћење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успостављених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стандарда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обезбедити</a:t>
            </a:r>
            <a:r>
              <a:rPr lang="en-US" sz="1700" dirty="0">
                <a:solidFill>
                  <a:schemeClr val="tx2"/>
                </a:solidFill>
              </a:rPr>
              <a:t> спровођење </a:t>
            </a:r>
            <a:r>
              <a:rPr lang="en-US" sz="1700" dirty="0" err="1">
                <a:solidFill>
                  <a:schemeClr val="tx2"/>
                </a:solidFill>
              </a:rPr>
              <a:t>годишње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евалуације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програма</a:t>
            </a:r>
            <a:r>
              <a:rPr lang="en-US" sz="1700" dirty="0">
                <a:solidFill>
                  <a:schemeClr val="tx2"/>
                </a:solidFill>
              </a:rPr>
              <a:t> и </a:t>
            </a:r>
            <a:r>
              <a:rPr lang="en-US" sz="1700" dirty="0" err="1">
                <a:solidFill>
                  <a:schemeClr val="tx2"/>
                </a:solidFill>
              </a:rPr>
              <a:t>методолије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за младе у </a:t>
            </a:r>
            <a:r>
              <a:rPr lang="en-US" sz="1700" dirty="0" err="1">
                <a:solidFill>
                  <a:schemeClr val="tx2"/>
                </a:solidFill>
              </a:rPr>
              <a:t>систему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средњег</a:t>
            </a:r>
            <a:r>
              <a:rPr lang="en-US" sz="1700" dirty="0">
                <a:solidFill>
                  <a:schemeClr val="tx2"/>
                </a:solidFill>
              </a:rPr>
              <a:t> и високог образовања;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подржати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обуке</a:t>
            </a:r>
            <a:r>
              <a:rPr lang="en-US" sz="1700" dirty="0">
                <a:solidFill>
                  <a:schemeClr val="tx2"/>
                </a:solidFill>
              </a:rPr>
              <a:t> и </a:t>
            </a:r>
            <a:r>
              <a:rPr lang="en-US" sz="1700" dirty="0" err="1">
                <a:solidFill>
                  <a:schemeClr val="tx2"/>
                </a:solidFill>
              </a:rPr>
              <a:t>континуирано</a:t>
            </a:r>
            <a:r>
              <a:rPr lang="en-US" sz="1700" dirty="0">
                <a:solidFill>
                  <a:schemeClr val="tx2"/>
                </a:solidFill>
              </a:rPr>
              <a:t> усавршавање </a:t>
            </a:r>
            <a:r>
              <a:rPr lang="en-US" sz="1700" dirty="0" err="1">
                <a:solidFill>
                  <a:schemeClr val="tx2"/>
                </a:solidFill>
              </a:rPr>
              <a:t>наставника</a:t>
            </a:r>
            <a:r>
              <a:rPr lang="en-US" sz="1700" dirty="0">
                <a:solidFill>
                  <a:schemeClr val="tx2"/>
                </a:solidFill>
              </a:rPr>
              <a:t> и стручних </a:t>
            </a:r>
            <a:r>
              <a:rPr lang="en-US" sz="1700" dirty="0" err="1">
                <a:solidFill>
                  <a:schemeClr val="tx2"/>
                </a:solidFill>
              </a:rPr>
              <a:t>сарадника</a:t>
            </a:r>
            <a:r>
              <a:rPr lang="en-US" sz="1700" dirty="0">
                <a:solidFill>
                  <a:schemeClr val="tx2"/>
                </a:solidFill>
              </a:rPr>
              <a:t> за </a:t>
            </a:r>
            <a:r>
              <a:rPr lang="en-US" sz="1700" dirty="0" err="1">
                <a:solidFill>
                  <a:schemeClr val="tx2"/>
                </a:solidFill>
              </a:rPr>
              <a:t>пружање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услуга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>
                <a:solidFill>
                  <a:schemeClr val="tx2"/>
                </a:solidFill>
              </a:rPr>
              <a:t>.</a:t>
            </a:r>
          </a:p>
          <a:p>
            <a:pPr marL="114300" indent="0">
              <a:buNone/>
            </a:pP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Обезбеђена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је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континуирана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примена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програма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стандарда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услуга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КВС</a:t>
            </a:r>
            <a:r>
              <a:rPr lang="en-US" sz="17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7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ван</a:t>
            </a:r>
            <a:r>
              <a:rPr lang="en-US" sz="17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образовних институција.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Подржати</a:t>
            </a:r>
            <a:r>
              <a:rPr lang="en-US" sz="1700" dirty="0">
                <a:solidFill>
                  <a:schemeClr val="tx2"/>
                </a:solidFill>
              </a:rPr>
              <a:t> активности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за </a:t>
            </a:r>
            <a:r>
              <a:rPr lang="en-US" sz="1700" dirty="0" err="1">
                <a:solidFill>
                  <a:schemeClr val="tx2"/>
                </a:solidFill>
              </a:rPr>
              <a:t>незапослене</a:t>
            </a:r>
            <a:r>
              <a:rPr lang="en-US" sz="1700" dirty="0">
                <a:solidFill>
                  <a:schemeClr val="tx2"/>
                </a:solidFill>
              </a:rPr>
              <a:t> младе </a:t>
            </a:r>
            <a:r>
              <a:rPr lang="en-US" sz="1700" dirty="0" err="1">
                <a:solidFill>
                  <a:schemeClr val="tx2"/>
                </a:solidFill>
              </a:rPr>
              <a:t>ван</a:t>
            </a:r>
            <a:r>
              <a:rPr lang="en-US" sz="1700" dirty="0">
                <a:solidFill>
                  <a:schemeClr val="tx2"/>
                </a:solidFill>
              </a:rPr>
              <a:t> система образовања, као и младе из </a:t>
            </a:r>
            <a:r>
              <a:rPr lang="en-US" sz="1700" dirty="0" err="1">
                <a:solidFill>
                  <a:schemeClr val="tx2"/>
                </a:solidFill>
              </a:rPr>
              <a:t>осетљивих</a:t>
            </a:r>
            <a:r>
              <a:rPr lang="en-US" sz="1700" dirty="0">
                <a:solidFill>
                  <a:schemeClr val="tx2"/>
                </a:solidFill>
              </a:rPr>
              <a:t> група, </a:t>
            </a:r>
            <a:r>
              <a:rPr lang="en-US" sz="1700" dirty="0" err="1">
                <a:solidFill>
                  <a:schemeClr val="tx2"/>
                </a:solidFill>
              </a:rPr>
              <a:t>уз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коришћење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успостављених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стандарда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обезбедити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подршку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за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програме</a:t>
            </a:r>
            <a:r>
              <a:rPr lang="en-US" sz="1700" dirty="0">
                <a:solidFill>
                  <a:schemeClr val="tx2"/>
                </a:solidFill>
              </a:rPr>
              <a:t> КЗМ </a:t>
            </a:r>
            <a:r>
              <a:rPr lang="en-US" sz="1700" dirty="0" err="1">
                <a:solidFill>
                  <a:schemeClr val="tx2"/>
                </a:solidFill>
              </a:rPr>
              <a:t>за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каријерно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информисање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младих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на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локалном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нивоу</a:t>
            </a:r>
            <a:r>
              <a:rPr lang="en-US" sz="1700" dirty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подржати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примену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програма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каријерног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вођења</a:t>
            </a:r>
            <a:r>
              <a:rPr lang="en-US" sz="1700" dirty="0">
                <a:solidFill>
                  <a:schemeClr val="tx2"/>
                </a:solidFill>
              </a:rPr>
              <a:t> и </a:t>
            </a:r>
            <a:r>
              <a:rPr lang="en-US" sz="1700" dirty="0" err="1">
                <a:solidFill>
                  <a:schemeClr val="tx2"/>
                </a:solidFill>
              </a:rPr>
              <a:t>саветовања</a:t>
            </a:r>
            <a:r>
              <a:rPr lang="en-US" sz="1700" dirty="0">
                <a:solidFill>
                  <a:schemeClr val="tx2"/>
                </a:solidFill>
              </a:rPr>
              <a:t> ОЦД </a:t>
            </a:r>
            <a:r>
              <a:rPr lang="en-US" sz="1700" dirty="0" err="1">
                <a:solidFill>
                  <a:schemeClr val="tx2"/>
                </a:solidFill>
              </a:rPr>
              <a:t>које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спроведе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исте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програме</a:t>
            </a:r>
            <a:r>
              <a:rPr lang="en-US" sz="1700" dirty="0">
                <a:solidFill>
                  <a:schemeClr val="tx2"/>
                </a:solidFill>
              </a:rPr>
              <a:t>;</a:t>
            </a:r>
          </a:p>
          <a:p>
            <a:pPr lvl="0"/>
            <a:r>
              <a:rPr lang="en-US" sz="1700" dirty="0" err="1">
                <a:solidFill>
                  <a:schemeClr val="tx2"/>
                </a:solidFill>
              </a:rPr>
              <a:t>омогућити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обуке</a:t>
            </a:r>
            <a:r>
              <a:rPr lang="en-US" sz="1700" dirty="0">
                <a:solidFill>
                  <a:schemeClr val="tx2"/>
                </a:solidFill>
              </a:rPr>
              <a:t> и </a:t>
            </a:r>
            <a:r>
              <a:rPr lang="en-US" sz="1700" dirty="0" err="1">
                <a:solidFill>
                  <a:schemeClr val="tx2"/>
                </a:solidFill>
              </a:rPr>
              <a:t>континуирано</a:t>
            </a:r>
            <a:r>
              <a:rPr lang="en-US" sz="1700" dirty="0">
                <a:solidFill>
                  <a:schemeClr val="tx2"/>
                </a:solidFill>
              </a:rPr>
              <a:t> усавршавање </a:t>
            </a:r>
            <a:r>
              <a:rPr lang="en-US" sz="1700" dirty="0" err="1">
                <a:solidFill>
                  <a:schemeClr val="tx2"/>
                </a:solidFill>
              </a:rPr>
              <a:t>представника</a:t>
            </a:r>
            <a:r>
              <a:rPr lang="en-US" sz="1700" dirty="0">
                <a:solidFill>
                  <a:schemeClr val="tx2"/>
                </a:solidFill>
              </a:rPr>
              <a:t> КЗМ за </a:t>
            </a:r>
            <a:r>
              <a:rPr lang="en-US" sz="1700" dirty="0" err="1">
                <a:solidFill>
                  <a:schemeClr val="tx2"/>
                </a:solidFill>
              </a:rPr>
              <a:t>пружање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>
                <a:solidFill>
                  <a:schemeClr val="tx2"/>
                </a:solidFill>
              </a:rPr>
              <a:t>услуга</a:t>
            </a:r>
            <a:r>
              <a:rPr lang="en-US" sz="1700" dirty="0">
                <a:solidFill>
                  <a:schemeClr val="tx2"/>
                </a:solidFill>
              </a:rPr>
              <a:t> </a:t>
            </a:r>
            <a:r>
              <a:rPr lang="en-US" sz="1700" dirty="0" err="1" smtClean="0">
                <a:solidFill>
                  <a:schemeClr val="tx2"/>
                </a:solidFill>
              </a:rPr>
              <a:t>КВС</a:t>
            </a:r>
            <a:r>
              <a:rPr lang="en-US" sz="1700" dirty="0" smtClean="0">
                <a:solidFill>
                  <a:schemeClr val="tx2"/>
                </a:solidFill>
              </a:rPr>
              <a:t> </a:t>
            </a:r>
            <a:r>
              <a:rPr lang="en-US" sz="1700" dirty="0">
                <a:solidFill>
                  <a:schemeClr val="tx2"/>
                </a:solidFill>
              </a:rPr>
              <a:t>за младе.</a:t>
            </a:r>
          </a:p>
          <a:p>
            <a:endParaRPr lang="en-US" sz="1700" dirty="0"/>
          </a:p>
          <a:p>
            <a:endParaRPr lang="sr-Cyrl-CS" sz="1700" dirty="0" smtClean="0">
              <a:solidFill>
                <a:schemeClr val="accent1">
                  <a:lumMod val="75000"/>
                </a:schemeClr>
              </a:solidFill>
              <a:latin typeface="Bookman Old Style" pitchFamily="18" charset="0"/>
            </a:endParaRPr>
          </a:p>
          <a:p>
            <a:endParaRPr lang="sr-Cyrl-CS" sz="1700" dirty="0" smtClean="0">
              <a:solidFill>
                <a:schemeClr val="tx2"/>
              </a:solidFill>
              <a:latin typeface="Bookman Old Style" pitchFamily="18" charset="0"/>
            </a:endParaRPr>
          </a:p>
          <a:p>
            <a:endParaRPr lang="ru-RU" sz="1700" dirty="0">
              <a:solidFill>
                <a:schemeClr val="tx2"/>
              </a:solidFill>
              <a:latin typeface="Bookman Old Style" pitchFamily="18" charset="0"/>
            </a:endParaRPr>
          </a:p>
          <a:p>
            <a:endParaRPr lang="en-US" sz="1700" dirty="0"/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62933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4488" y="1008064"/>
            <a:ext cx="8255000" cy="1268760"/>
          </a:xfrm>
        </p:spPr>
        <p:txBody>
          <a:bodyPr/>
          <a:lstStyle/>
          <a:p>
            <a:pPr algn="ctr"/>
            <a:r>
              <a:rPr lang="sr-Cyrl-RS" sz="3200" b="1" dirty="0" smtClean="0">
                <a:latin typeface="Calibri" panose="020F0502020204030204" pitchFamily="34" charset="0"/>
              </a:rPr>
              <a:t>    ПОДРШКА </a:t>
            </a:r>
            <a:r>
              <a:rPr lang="sr-Latn-RS" sz="3200" b="1" dirty="0" smtClean="0">
                <a:latin typeface="Calibri" panose="020F0502020204030204" pitchFamily="34" charset="0"/>
              </a:rPr>
              <a:t> </a:t>
            </a:r>
            <a:r>
              <a:rPr lang="sr-Cyrl-RS" sz="3200" b="1" dirty="0" smtClean="0">
                <a:latin typeface="Calibri" panose="020F0502020204030204" pitchFamily="34" charset="0"/>
              </a:rPr>
              <a:t>АКТИВНОСТИМА </a:t>
            </a:r>
            <a:r>
              <a:rPr lang="sr-Latn-RS" sz="3200" b="1" dirty="0" smtClean="0">
                <a:latin typeface="Calibri" panose="020F0502020204030204" pitchFamily="34" charset="0"/>
              </a:rPr>
              <a:t/>
            </a:r>
            <a:br>
              <a:rPr lang="sr-Latn-RS" sz="3200" b="1" dirty="0" smtClean="0">
                <a:latin typeface="Calibri" panose="020F0502020204030204" pitchFamily="34" charset="0"/>
              </a:rPr>
            </a:br>
            <a:r>
              <a:rPr lang="sr-Latn-RS" sz="3200" b="1" dirty="0">
                <a:latin typeface="Calibri" panose="020F0502020204030204" pitchFamily="34" charset="0"/>
              </a:rPr>
              <a:t> </a:t>
            </a:r>
            <a:r>
              <a:rPr lang="sr-Latn-RS" sz="3200" b="1" dirty="0" smtClean="0">
                <a:latin typeface="Calibri" panose="020F0502020204030204" pitchFamily="34" charset="0"/>
              </a:rPr>
              <a:t>   </a:t>
            </a:r>
            <a:r>
              <a:rPr lang="sr-Cyrl-RS" sz="3200" b="1" dirty="0" smtClean="0">
                <a:latin typeface="Calibri" panose="020F0502020204030204" pitchFamily="34" charset="0"/>
              </a:rPr>
              <a:t>КАНЦЕЛАРИЈА </a:t>
            </a:r>
            <a:r>
              <a:rPr lang="sr-Latn-RS" sz="3200" b="1" dirty="0" smtClean="0">
                <a:latin typeface="Calibri" panose="020F0502020204030204" pitchFamily="34" charset="0"/>
              </a:rPr>
              <a:t> </a:t>
            </a:r>
            <a:r>
              <a:rPr lang="sr-Cyrl-RS" sz="3200" b="1" dirty="0" smtClean="0">
                <a:latin typeface="Calibri" panose="020F0502020204030204" pitchFamily="34" charset="0"/>
              </a:rPr>
              <a:t>ЗА</a:t>
            </a:r>
            <a:r>
              <a:rPr lang="sr-Latn-RS" sz="3200" b="1" dirty="0" smtClean="0">
                <a:latin typeface="Calibri" panose="020F0502020204030204" pitchFamily="34" charset="0"/>
              </a:rPr>
              <a:t> </a:t>
            </a:r>
            <a:r>
              <a:rPr lang="sr-Cyrl-RS" sz="3200" b="1" dirty="0" smtClean="0">
                <a:latin typeface="Calibri" panose="020F0502020204030204" pitchFamily="34" charset="0"/>
              </a:rPr>
              <a:t> МЛАДЕ </a:t>
            </a:r>
            <a:endParaRPr lang="en-US" sz="3200" b="1" dirty="0"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520" y="2492896"/>
            <a:ext cx="8496944" cy="3412976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поуздан </a:t>
            </a: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ослонац у пружању каријерних услуга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младима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информишу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младе о 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свету рада и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образовања;</a:t>
            </a: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имају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каријерни инфо кутак/каријерни инфо центар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организују за младе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посете и праксу у предузећима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омогућавају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вршњачко каријерно информисање и саветовање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у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спостављају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сарадњу </a:t>
            </a: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са локалним предузећима, представницима занимања, школама, локалним филијалама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НСЗ </a:t>
            </a:r>
            <a:r>
              <a:rPr lang="sr-Cyrl-CS" sz="2000" b="1" dirty="0">
                <a:solidFill>
                  <a:schemeClr val="tx2"/>
                </a:solidFill>
                <a:latin typeface="Calibri" panose="020F0502020204030204" pitchFamily="34" charset="0"/>
              </a:rPr>
              <a:t>и осталим кључним актерима на локалу</a:t>
            </a: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 чиме обогаћују понуду услуга намењених младима.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</a:t>
            </a:r>
            <a:endParaRPr lang="en-US" sz="20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568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520" y="1196752"/>
            <a:ext cx="8048681" cy="1143000"/>
          </a:xfrm>
        </p:spPr>
        <p:txBody>
          <a:bodyPr>
            <a:normAutofit/>
          </a:bodyPr>
          <a:lstStyle/>
          <a:p>
            <a:pPr algn="ctr"/>
            <a:r>
              <a:rPr lang="x-none" sz="3200" b="1" smtClean="0">
                <a:latin typeface="Calibri" panose="020F0502020204030204" pitchFamily="34" charset="0"/>
              </a:rPr>
              <a:t>  </a:t>
            </a:r>
            <a:r>
              <a:rPr lang="sr-Cyrl-RS" sz="3200" b="1" dirty="0" smtClean="0">
                <a:latin typeface="Calibri" panose="020F0502020204030204" pitchFamily="34" charset="0"/>
              </a:rPr>
              <a:t>ИЗАЗОВИ У НАРЕДНОМ ПЕРИОДУ</a:t>
            </a:r>
            <a:endParaRPr lang="en-US" sz="3200" b="1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0768" y="2348880"/>
            <a:ext cx="8932712" cy="3024336"/>
          </a:xfrm>
        </p:spPr>
        <p:txBody>
          <a:bodyPr>
            <a:normAutofit/>
          </a:bodyPr>
          <a:lstStyle/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и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зрада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Акционог плана КВС за период од 2015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године;</a:t>
            </a:r>
            <a:endParaRPr lang="sr-Cyrl-CS" sz="2000" b="1" dirty="0" smtClean="0">
              <a:solidFill>
                <a:schemeClr val="tx2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ф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ормирање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Форума за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КВС;</a:t>
            </a:r>
            <a:endParaRPr lang="sr-Cyrl-CS" sz="2000" b="1" dirty="0" smtClean="0">
              <a:solidFill>
                <a:schemeClr val="tx2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потписивање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протокола о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сарадњи кључних актера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 у развоју система КВС</a:t>
            </a:r>
            <a:r>
              <a:rPr lang="de-DE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-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а; </a:t>
            </a:r>
            <a:endParaRPr lang="sr-Cyrl-CS" sz="2000" dirty="0" smtClean="0">
              <a:solidFill>
                <a:schemeClr val="tx2"/>
              </a:solidFill>
              <a:latin typeface="Calibri" panose="020F0502020204030204" pitchFamily="34" charset="0"/>
            </a:endParaRP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умрежавање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 кључних актера за КВС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на локалном нивоу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;</a:t>
            </a:r>
          </a:p>
          <a:p>
            <a:pPr>
              <a:buBlip>
                <a:blip r:embed="rId2"/>
              </a:buBlip>
            </a:pPr>
            <a:r>
              <a:rPr lang="sr-Cyrl-CS" sz="2000" dirty="0">
                <a:solidFill>
                  <a:schemeClr val="tx2"/>
                </a:solidFill>
                <a:latin typeface="Calibri" panose="020F0502020204030204" pitchFamily="34" charset="0"/>
              </a:rPr>
              <a:t>и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зрада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</a:rPr>
              <a:t>стандарда, програма и методологију КВС-а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</a:rPr>
              <a:t>за све узрасне групе;</a:t>
            </a:r>
          </a:p>
          <a:p>
            <a:pPr>
              <a:buBlip>
                <a:blip r:embed="rId2"/>
              </a:buBlip>
            </a:pP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омогућити </a:t>
            </a:r>
            <a:r>
              <a:rPr lang="sr-Cyrl-CS" sz="2000" b="1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веће учешће послодаваца у КВС-у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и проширити понуду и доступност услуга КВС- а свима, а посебно младима из осетљивих </a:t>
            </a:r>
            <a:r>
              <a:rPr lang="sr-Cyrl-CS" sz="2000" dirty="0" smtClean="0">
                <a:solidFill>
                  <a:schemeClr val="tx2"/>
                </a:solidFill>
                <a:latin typeface="Calibri" panose="020F0502020204030204" pitchFamily="34" charset="0"/>
                <a:cs typeface="Times New Roman" pitchFamily="18" charset="0"/>
              </a:rPr>
              <a:t>група.</a:t>
            </a:r>
            <a:endParaRPr lang="sr-Cyrl-CS" sz="2000" dirty="0" smtClean="0">
              <a:solidFill>
                <a:schemeClr val="tx2"/>
              </a:solidFill>
              <a:latin typeface="Calibri" panose="020F0502020204030204" pitchFamily="34" charset="0"/>
              <a:cs typeface="Times New Roman" pitchFamily="18" charset="0"/>
            </a:endParaRPr>
          </a:p>
          <a:p>
            <a:pPr marL="114300" indent="0">
              <a:buNone/>
            </a:pPr>
            <a:endParaRPr lang="x-none" sz="2000" b="1" dirty="0" smtClean="0">
              <a:latin typeface="Calibri" panose="020F0502020204030204" pitchFamily="34" charset="0"/>
              <a:cs typeface="Times New Roman" pitchFamily="18" charset="0"/>
            </a:endParaRPr>
          </a:p>
          <a:p>
            <a:pPr>
              <a:buNone/>
            </a:pPr>
            <a:endParaRPr lang="sr-Cyrl-CS" sz="2000" b="1" dirty="0" smtClean="0">
              <a:latin typeface="Calibri" panose="020F0502020204030204" pitchFamily="34" charset="0"/>
              <a:cs typeface="Times New Roman" pitchFamily="18" charset="0"/>
            </a:endParaRPr>
          </a:p>
          <a:p>
            <a:endParaRPr lang="en-US" sz="2000" dirty="0">
              <a:latin typeface="Calibri" panose="020F0502020204030204" pitchFamily="34" charset="0"/>
            </a:endParaRPr>
          </a:p>
        </p:txBody>
      </p:sp>
      <p:pic>
        <p:nvPicPr>
          <p:cNvPr id="4" name="Picture 4" descr="logo trkac cirilica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"/>
            <a:ext cx="1914129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logo trkac cirilic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83853" y="260648"/>
            <a:ext cx="2118084" cy="1312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704528" y="3706834"/>
            <a:ext cx="7816508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000" b="1" dirty="0" smtClean="0">
                <a:solidFill>
                  <a:schemeClr val="tx2"/>
                </a:solidFill>
                <a:latin typeface="Calibri" pitchFamily="34" charset="0"/>
              </a:rPr>
              <a:t/>
            </a:r>
            <a:br>
              <a:rPr lang="ru-RU" sz="2000" b="1" dirty="0" smtClean="0">
                <a:solidFill>
                  <a:schemeClr val="tx2"/>
                </a:solidFill>
                <a:latin typeface="Calibri" pitchFamily="34" charset="0"/>
              </a:rPr>
            </a:br>
            <a:r>
              <a:rPr lang="ru-RU" sz="2200" b="1" dirty="0" smtClean="0">
                <a:solidFill>
                  <a:srgbClr val="FF0000"/>
                </a:solidFill>
                <a:latin typeface="Calibri" pitchFamily="34" charset="0"/>
              </a:rPr>
              <a:t>МИНИСТАРСТВО </a:t>
            </a:r>
            <a:r>
              <a:rPr lang="ru-RU" sz="2200" b="1" dirty="0">
                <a:solidFill>
                  <a:srgbClr val="FF0000"/>
                </a:solidFill>
                <a:latin typeface="Calibri" panose="020F0502020204030204" pitchFamily="34" charset="0"/>
              </a:rPr>
              <a:t>ОМЛАДИНЕ И СПОРТА</a:t>
            </a:r>
          </a:p>
          <a:p>
            <a:pPr algn="ctr">
              <a:defRPr/>
            </a:pPr>
            <a:r>
              <a:rPr lang="ru-RU" sz="2000" b="1" dirty="0">
                <a:solidFill>
                  <a:srgbClr val="FF0000"/>
                </a:solidFill>
                <a:latin typeface="Calibri" panose="020F0502020204030204" pitchFamily="34" charset="0"/>
              </a:rPr>
              <a:t>С</a:t>
            </a:r>
            <a:r>
              <a:rPr lang="sr-Cyrl-CS" sz="2000" b="1" dirty="0">
                <a:solidFill>
                  <a:srgbClr val="FF0000"/>
                </a:solidFill>
                <a:latin typeface="Calibri" panose="020F0502020204030204" pitchFamily="34" charset="0"/>
              </a:rPr>
              <a:t>ЕКТОР ЗА </a:t>
            </a:r>
            <a:r>
              <a:rPr lang="sr-Cyrl-CS" sz="2000" b="1" dirty="0" smtClean="0">
                <a:solidFill>
                  <a:srgbClr val="FF0000"/>
                </a:solidFill>
                <a:latin typeface="Calibri" panose="020F0502020204030204" pitchFamily="34" charset="0"/>
              </a:rPr>
              <a:t>ОМЛАДИНУ</a:t>
            </a:r>
            <a:endParaRPr lang="sr-Latn-CS" sz="2000" b="1" dirty="0">
              <a:solidFill>
                <a:schemeClr val="tx2"/>
              </a:solidFill>
              <a:latin typeface="Calibri" pitchFamily="34" charset="0"/>
            </a:endParaRPr>
          </a:p>
          <a:p>
            <a:pPr lvl="0" algn="ctr">
              <a:spcBef>
                <a:spcPct val="20000"/>
              </a:spcBef>
            </a:pPr>
            <a:r>
              <a:rPr lang="x-none" sz="2000" b="1" cap="none" spc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  <a:t>Снежана Клашња </a:t>
            </a:r>
            <a:r>
              <a:rPr lang="sr-Latn-RS" sz="2000" b="1" cap="none" spc="0" dirty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  <a:t/>
            </a:r>
            <a:br>
              <a:rPr lang="sr-Latn-RS" sz="2000" b="1" cap="none" spc="0" dirty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</a:br>
            <a:r>
              <a:rPr lang="x-none" sz="1800" cap="none" spc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  <a:t>помоћник министра</a:t>
            </a:r>
            <a:r>
              <a:rPr lang="sr-Latn-RS" sz="1800" cap="none" spc="0" dirty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  <a:t/>
            </a:r>
            <a:br>
              <a:rPr lang="sr-Latn-RS" sz="1800" cap="none" spc="0" dirty="0">
                <a:solidFill>
                  <a:srgbClr val="2F5897"/>
                </a:solidFill>
                <a:latin typeface="Calibri" panose="020F0502020204030204" pitchFamily="34" charset="0"/>
                <a:ea typeface="+mn-ea"/>
                <a:cs typeface="+mn-cs"/>
              </a:rPr>
            </a:br>
            <a:r>
              <a:rPr lang="x-none" sz="1800" dirty="0" smtClean="0">
                <a:solidFill>
                  <a:schemeClr val="accent1"/>
                </a:solidFill>
                <a:latin typeface="Calibri" pitchFamily="34" charset="0"/>
              </a:rPr>
              <a:t/>
            </a:r>
            <a:br>
              <a:rPr lang="x-none" sz="1800" dirty="0" smtClean="0">
                <a:solidFill>
                  <a:schemeClr val="accent1"/>
                </a:solidFill>
                <a:latin typeface="Calibri" pitchFamily="34" charset="0"/>
              </a:rPr>
            </a:br>
            <a:r>
              <a:rPr lang="x-none" sz="2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x-none" sz="2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r>
              <a:rPr lang="x-none" sz="2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  <a:t/>
            </a:r>
            <a:br>
              <a:rPr lang="x-none" sz="2000" dirty="0" smtClean="0">
                <a:solidFill>
                  <a:schemeClr val="accent2">
                    <a:lumMod val="75000"/>
                  </a:schemeClr>
                </a:solidFill>
                <a:latin typeface="Calibri" pitchFamily="34" charset="0"/>
              </a:rPr>
            </a:br>
            <a:endParaRPr lang="sr-Latn-CS" sz="20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  <a:p>
            <a:pPr algn="ctr">
              <a:defRPr/>
            </a:pPr>
            <a:endParaRPr lang="ru-RU" sz="2000" dirty="0">
              <a:solidFill>
                <a:schemeClr val="accent2">
                  <a:lumMod val="75000"/>
                </a:schemeClr>
              </a:solidFill>
              <a:latin typeface="Calibri" pitchFamily="34" charset="0"/>
            </a:endParaRPr>
          </a:p>
        </p:txBody>
      </p:sp>
      <p:sp>
        <p:nvSpPr>
          <p:cNvPr id="8" name="WordArt 10"/>
          <p:cNvSpPr>
            <a:spLocks noGrp="1" noChangeArrowheads="1" noChangeShapeType="1" noTextEdit="1"/>
          </p:cNvSpPr>
          <p:nvPr>
            <p:ph type="body" idx="1"/>
          </p:nvPr>
        </p:nvSpPr>
        <p:spPr bwMode="auto">
          <a:xfrm>
            <a:off x="1136576" y="2204864"/>
            <a:ext cx="7319138" cy="115212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7730"/>
              </a:avLst>
            </a:prstTxWarp>
          </a:bodyPr>
          <a:lstStyle/>
          <a:p>
            <a:pPr algn="ctr"/>
            <a:r>
              <a:rPr lang="x-none" sz="3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ХВАЛА НА ПАЖЊИ</a:t>
            </a:r>
            <a:endParaRPr lang="en-US" sz="36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00672" y="5373216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   </a:t>
            </a:r>
            <a:r>
              <a:rPr lang="de-DE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snezana.klasnja</a:t>
            </a:r>
            <a:r>
              <a:rPr lang="x-none" smtClean="0">
                <a:solidFill>
                  <a:schemeClr val="accent1"/>
                </a:solidFill>
                <a:latin typeface="Calibri" panose="020F0502020204030204" pitchFamily="34" charset="0"/>
              </a:rPr>
              <a:t>@mos.gov.rs</a:t>
            </a:r>
            <a:endParaRPr lang="x-none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algn="ctr"/>
            <a:r>
              <a:rPr lang="x-none" smtClean="0">
                <a:solidFill>
                  <a:schemeClr val="accent1"/>
                </a:solidFill>
                <a:latin typeface="Calibri" panose="020F0502020204030204" pitchFamily="34" charset="0"/>
              </a:rPr>
              <a:t>    </a:t>
            </a:r>
            <a:r>
              <a:rPr lang="x-none" b="1" smtClean="0">
                <a:solidFill>
                  <a:schemeClr val="accent1"/>
                </a:solidFill>
                <a:latin typeface="Calibri" panose="020F0502020204030204" pitchFamily="34" charset="0"/>
              </a:rPr>
              <a:t>www.mos.gov.rs</a:t>
            </a:r>
            <a:endParaRPr lang="x-none" b="1" dirty="0" smtClean="0">
              <a:solidFill>
                <a:schemeClr val="accent1"/>
              </a:solidFill>
              <a:latin typeface="Calibri" panose="020F0502020204030204" pitchFamily="34" charset="0"/>
            </a:endParaRPr>
          </a:p>
          <a:p>
            <a:pPr algn="ctr"/>
            <a:endParaRPr lang="x-none" dirty="0" smtClean="0">
              <a:latin typeface="Calibri" panose="020F0502020204030204" pitchFamily="34" charset="0"/>
            </a:endParaRPr>
          </a:p>
          <a:p>
            <a:pPr algn="ctr"/>
            <a:endParaRPr 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jacency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1150</TotalTime>
  <Words>1188</Words>
  <Application>Microsoft Office PowerPoint</Application>
  <PresentationFormat>A4 Paper (210x297 mm)</PresentationFormat>
  <Paragraphs>129</Paragraphs>
  <Slides>16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8" baseType="lpstr">
      <vt:lpstr>Adjacency</vt:lpstr>
      <vt:lpstr>Image</vt:lpstr>
      <vt:lpstr>РЕАЛИЗАЦИЈА СТРАТЕГИЈЕ КАРИЈЕРНОГ ВОЂЕЊА И САВЕТОВАЊА У РЕПУБЛИЦИ СРБИЈИ  И ДАЉИ ПРАВЦИ РАЗВОЈА КАРИЈЕРНОГ ВОЂЕЊА И САВЕТОВАЊА ЗА МЛАДЕ</vt:lpstr>
      <vt:lpstr>PowerPoint Presentation</vt:lpstr>
      <vt:lpstr>PowerPoint Presentation</vt:lpstr>
      <vt:lpstr>      КАКО СЕ ДОШЛО ДО СТРАТЕГИЈЕ? </vt:lpstr>
      <vt:lpstr>КВС У ПРАВНИМ АКТИМА</vt:lpstr>
      <vt:lpstr>     РЕЗУЛТАТИ СПРОВОЂЕЊА 2010-2014 (1)</vt:lpstr>
      <vt:lpstr>   РЕЗУЛТАТИ СПРОВОЂЕЊА 2010-2014 (2) </vt:lpstr>
      <vt:lpstr>    НАЦИОНАЛНИ РЕСУРСНИ ЦЕНТАР ЗА КВС</vt:lpstr>
      <vt:lpstr> СРБИЈА НА МЕЂУНАРОДНОМ НИВОУ</vt:lpstr>
      <vt:lpstr>PowerPoint Presentation</vt:lpstr>
      <vt:lpstr>НСМ 2015-2025 И КВС МЛАДИХ (1)</vt:lpstr>
      <vt:lpstr>НСМ 2015-2025 И КВС МЛАДИХ (2)</vt:lpstr>
      <vt:lpstr>НСМ 2015-2025 И КВС МЛАДИХ (3)</vt:lpstr>
      <vt:lpstr>    ПОДРШКА  АКТИВНОСТИМА      КАНЦЕЛАРИЈА  ЗА  МЛАДЕ </vt:lpstr>
      <vt:lpstr>  ИЗАЗОВИ У НАРЕДНОМ ПЕРИОДУ</vt:lpstr>
      <vt:lpstr> МИНИСТАРСТВО ОМЛАДИНЕ И СПОРТА СЕКТОР ЗА ОМЛАДИНУ Снежана Клашња  помоћник министра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ПРЕГЛЕД РЕЗУЛТАТА СПРОВОЂЕЊА СТРАТЕГИЈЕ КАРИЈЕРНОГ ВОЂЕЊА И САВЕТОВАЊА У РЕПУБЛИЦИ СРБИЈИ</dc:title>
  <dc:creator>Marija</dc:creator>
  <cp:lastModifiedBy>MarijaP</cp:lastModifiedBy>
  <cp:revision>140</cp:revision>
  <dcterms:created xsi:type="dcterms:W3CDTF">2014-12-13T08:56:05Z</dcterms:created>
  <dcterms:modified xsi:type="dcterms:W3CDTF">2015-04-01T05:38:12Z</dcterms:modified>
</cp:coreProperties>
</file>