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76" r:id="rId3"/>
    <p:sldId id="290" r:id="rId4"/>
    <p:sldId id="262" r:id="rId5"/>
    <p:sldId id="273" r:id="rId6"/>
    <p:sldId id="258" r:id="rId7"/>
    <p:sldId id="277" r:id="rId8"/>
    <p:sldId id="291" r:id="rId9"/>
    <p:sldId id="272" r:id="rId10"/>
    <p:sldId id="282" r:id="rId11"/>
    <p:sldId id="288" r:id="rId12"/>
    <p:sldId id="266" r:id="rId13"/>
    <p:sldId id="265" r:id="rId14"/>
    <p:sldId id="292" r:id="rId15"/>
    <p:sldId id="279" r:id="rId16"/>
    <p:sldId id="293" r:id="rId17"/>
    <p:sldId id="280" r:id="rId18"/>
    <p:sldId id="296" r:id="rId19"/>
    <p:sldId id="294" r:id="rId20"/>
    <p:sldId id="271" r:id="rId21"/>
    <p:sldId id="259" r:id="rId22"/>
    <p:sldId id="287" r:id="rId23"/>
    <p:sldId id="270" r:id="rId24"/>
    <p:sldId id="268" r:id="rId25"/>
    <p:sldId id="284" r:id="rId26"/>
    <p:sldId id="285" r:id="rId27"/>
    <p:sldId id="286" r:id="rId28"/>
    <p:sldId id="295" r:id="rId29"/>
    <p:sldId id="274" r:id="rId3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77266" autoAdjust="0"/>
  </p:normalViewPr>
  <p:slideViewPr>
    <p:cSldViewPr>
      <p:cViewPr varScale="1">
        <p:scale>
          <a:sx n="93" d="100"/>
          <a:sy n="93" d="100"/>
        </p:scale>
        <p:origin x="-19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1CBD1-CA1F-4C51-AB10-9105C65CF3E2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85C7CC-C454-4E39-BED2-7F05079A7D8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1577802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F2AE5-7D9C-4FA2-B3BF-8E074B271365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485F9F-CEFF-42E8-899B-F017F1D493D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165750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usinessdictionary.com/definition/intangible.html" TargetMode="External"/><Relationship Id="rId13" Type="http://schemas.openxmlformats.org/officeDocument/2006/relationships/hyperlink" Target="http://www.businessdictionary.com/definition/distribution.html" TargetMode="External"/><Relationship Id="rId18" Type="http://schemas.openxmlformats.org/officeDocument/2006/relationships/hyperlink" Target="http://www.businessdictionary.com/definition/tertiary-sector.html" TargetMode="External"/><Relationship Id="rId3" Type="http://schemas.openxmlformats.org/officeDocument/2006/relationships/hyperlink" Target="http://www.businessdictionary.com/definition/industry.html" TargetMode="External"/><Relationship Id="rId21" Type="http://schemas.openxmlformats.org/officeDocument/2006/relationships/hyperlink" Target="http://www.businessdictionary.com/definition/service-industry.html" TargetMode="External"/><Relationship Id="rId7" Type="http://schemas.openxmlformats.org/officeDocument/2006/relationships/hyperlink" Target="http://www.businessdictionary.com/definition/provider.html" TargetMode="External"/><Relationship Id="rId12" Type="http://schemas.openxmlformats.org/officeDocument/2006/relationships/hyperlink" Target="http://www.businessdictionary.com/definition/transport.html" TargetMode="External"/><Relationship Id="rId17" Type="http://schemas.openxmlformats.org/officeDocument/2006/relationships/hyperlink" Target="http://www.businessdictionary.com/definition/sector.html" TargetMode="External"/><Relationship Id="rId2" Type="http://schemas.openxmlformats.org/officeDocument/2006/relationships/slide" Target="../slides/slide9.xml"/><Relationship Id="rId16" Type="http://schemas.openxmlformats.org/officeDocument/2006/relationships/hyperlink" Target="http://www.businessdictionary.com/definition/call.html" TargetMode="External"/><Relationship Id="rId20" Type="http://schemas.openxmlformats.org/officeDocument/2006/relationships/hyperlink" Target="http://www.businessdictionary.com/definition/secondary-industry.html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businessdictionary.com/definition/revenue.html" TargetMode="External"/><Relationship Id="rId11" Type="http://schemas.openxmlformats.org/officeDocument/2006/relationships/hyperlink" Target="http://www.businessdictionary.com/definition/final-good-service.html" TargetMode="External"/><Relationship Id="rId5" Type="http://schemas.openxmlformats.org/officeDocument/2006/relationships/hyperlink" Target="http://www.businessdictionary.com/definition/earn.html" TargetMode="External"/><Relationship Id="rId15" Type="http://schemas.openxmlformats.org/officeDocument/2006/relationships/hyperlink" Target="http://www.businessdictionary.com/definition/business.html" TargetMode="External"/><Relationship Id="rId10" Type="http://schemas.openxmlformats.org/officeDocument/2006/relationships/hyperlink" Target="http://www.businessdictionary.com/definition/services.html" TargetMode="External"/><Relationship Id="rId19" Type="http://schemas.openxmlformats.org/officeDocument/2006/relationships/hyperlink" Target="http://www.businessdictionary.com/definition/primary-industry.html" TargetMode="External"/><Relationship Id="rId4" Type="http://schemas.openxmlformats.org/officeDocument/2006/relationships/hyperlink" Target="http://www.businessdictionary.com/definition/company.html" TargetMode="External"/><Relationship Id="rId9" Type="http://schemas.openxmlformats.org/officeDocument/2006/relationships/hyperlink" Target="http://www.businessdictionary.com/definition/product.html" TargetMode="External"/><Relationship Id="rId14" Type="http://schemas.openxmlformats.org/officeDocument/2006/relationships/hyperlink" Target="http://www.businessdictionary.com/definition/food.html" TargetMode="Externa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can the potential of information technology be fully harnessed? How can IT be used not just as tool or alternative, but as an agent of change?</a:t>
            </a:r>
            <a:endParaRPr lang="en-GB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 smtClean="0"/>
          </a:p>
          <a:p>
            <a:r>
              <a:rPr lang="en-GB" dirty="0" smtClean="0"/>
              <a:t>From the</a:t>
            </a:r>
            <a:r>
              <a:rPr lang="en-GB" baseline="0" dirty="0" smtClean="0"/>
              <a:t> individual to the economy globally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387577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Why take a broad outlook?</a:t>
            </a:r>
          </a:p>
          <a:p>
            <a:endParaRPr lang="en-GB" dirty="0" smtClean="0"/>
          </a:p>
          <a:p>
            <a:r>
              <a:rPr lang="en-GB" dirty="0" smtClean="0"/>
              <a:t>The</a:t>
            </a:r>
            <a:r>
              <a:rPr lang="en-GB" baseline="0" dirty="0" smtClean="0"/>
              <a:t> reason is because how we behave as individuals is influenced by what is around us particularly with relation to technology.</a:t>
            </a:r>
          </a:p>
          <a:p>
            <a:r>
              <a:rPr lang="en-GB" baseline="0" dirty="0" smtClean="0"/>
              <a:t>We are also influenced by the powers that run our regions, countries and ultimately on a global basis.</a:t>
            </a:r>
          </a:p>
          <a:p>
            <a:r>
              <a:rPr lang="en-GB" baseline="0" dirty="0" smtClean="0"/>
              <a:t>Education and the curriculum with also influence how young people behave and decide on what to study and what they want to do when they start work.</a:t>
            </a:r>
          </a:p>
          <a:p>
            <a:r>
              <a:rPr lang="en-GB" baseline="0" dirty="0" smtClean="0"/>
              <a:t>In this sense Identity is important not only at individual level but at all levels.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539366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500057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hardware continues to support advances in IT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03438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It is no good just having the hardware the software technology must grow</a:t>
            </a:r>
            <a:r>
              <a:rPr lang="en-GB" baseline="0" dirty="0" smtClean="0"/>
              <a:t> too</a:t>
            </a:r>
          </a:p>
          <a:p>
            <a:r>
              <a:rPr lang="en-GB" baseline="0" dirty="0" smtClean="0"/>
              <a:t>Digital media transmission has been instrumental in the growth of IT</a:t>
            </a:r>
          </a:p>
          <a:p>
            <a:r>
              <a:rPr lang="en-GB" baseline="0" dirty="0" smtClean="0"/>
              <a:t>Making high speed communication with media rich content available on mobile devices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180942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Social networks are one of the biggest ways in which</a:t>
            </a:r>
            <a:r>
              <a:rPr lang="en-GB" baseline="0" dirty="0" smtClean="0"/>
              <a:t> IT can support employability.</a:t>
            </a:r>
          </a:p>
          <a:p>
            <a:r>
              <a:rPr lang="en-GB" baseline="0" dirty="0" smtClean="0"/>
              <a:t>Most of these are for fun.</a:t>
            </a:r>
          </a:p>
          <a:p>
            <a:r>
              <a:rPr lang="en-GB" baseline="0" dirty="0" smtClean="0"/>
              <a:t>Several though are used for employability and one for employability as its main driver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118624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 the technology</a:t>
            </a:r>
            <a:r>
              <a:rPr lang="en-GB" baseline="0" dirty="0" smtClean="0"/>
              <a:t> shows no sign of slowing down then we can do more and more.</a:t>
            </a:r>
          </a:p>
          <a:p>
            <a:r>
              <a:rPr lang="en-GB" baseline="0" dirty="0" smtClean="0"/>
              <a:t>Focussing on a student and a graduate then online profiles can become more sophisticated with rich media content being the norm.</a:t>
            </a:r>
            <a:endParaRPr lang="en-GB" dirty="0" smtClean="0"/>
          </a:p>
          <a:p>
            <a:r>
              <a:rPr lang="en-GB" dirty="0" smtClean="0"/>
              <a:t>Identity – professional</a:t>
            </a:r>
            <a:r>
              <a:rPr lang="en-GB" baseline="0" dirty="0" smtClean="0"/>
              <a:t> profile of record</a:t>
            </a:r>
            <a:endParaRPr lang="en-GB" dirty="0" smtClean="0"/>
          </a:p>
          <a:p>
            <a:r>
              <a:rPr lang="en-GB" dirty="0" smtClean="0"/>
              <a:t>Networks - connect</a:t>
            </a:r>
          </a:p>
          <a:p>
            <a:r>
              <a:rPr lang="en-GB" dirty="0" smtClean="0"/>
              <a:t>Knowledge – insights and relevant</a:t>
            </a:r>
            <a:r>
              <a:rPr lang="en-GB" baseline="0" dirty="0" smtClean="0"/>
              <a:t> content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2A3EF7-70D2-6F43-B2CC-06F0F10C8C2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88368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5920861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Where are the jobs locally and globally.</a:t>
            </a:r>
          </a:p>
          <a:p>
            <a:r>
              <a:rPr lang="en-GB" dirty="0" smtClean="0"/>
              <a:t>What is the economic identity</a:t>
            </a:r>
            <a:r>
              <a:rPr lang="en-GB" baseline="0" dirty="0" smtClean="0"/>
              <a:t> of your area/country and how does it fit with the region and globally.</a:t>
            </a:r>
          </a:p>
          <a:p>
            <a:r>
              <a:rPr lang="en-GB" baseline="0" dirty="0" smtClean="0"/>
              <a:t>Using IT as an agent of change at country level.</a:t>
            </a:r>
          </a:p>
          <a:p>
            <a:endParaRPr lang="en-GB" baseline="0" dirty="0" smtClean="0"/>
          </a:p>
          <a:p>
            <a:r>
              <a:rPr lang="en-GB" baseline="0" dirty="0" smtClean="0"/>
              <a:t>The Service Industry: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industry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made up of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/>
              </a:rPr>
              <a:t>companies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that primarily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5"/>
              </a:rPr>
              <a:t>earn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6"/>
              </a:rPr>
              <a:t>revenue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through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7"/>
              </a:rPr>
              <a:t>providing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8"/>
              </a:rPr>
              <a:t>intangible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9"/>
              </a:rPr>
              <a:t>products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and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0"/>
              </a:rPr>
              <a:t>services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1"/>
              </a:rPr>
              <a:t>Service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industry companies are involved in retail,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2"/>
              </a:rPr>
              <a:t>transport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3"/>
              </a:rPr>
              <a:t>distribution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4"/>
              </a:rPr>
              <a:t>food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services, as well as other service-dominated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5"/>
              </a:rPr>
              <a:t>businesses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Also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6"/>
              </a:rPr>
              <a:t>called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service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7"/>
              </a:rPr>
              <a:t>sector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8"/>
              </a:rPr>
              <a:t>tertiary sector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of industry. See also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19"/>
              </a:rPr>
              <a:t>primary industry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0"/>
              </a:rPr>
              <a:t>secondary industry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 more: </a:t>
            </a:r>
            <a:r>
              <a:rPr lang="en-GB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21"/>
              </a:rPr>
              <a:t>http://www.businessdictionary.com/definition/service-industry.html#ixzz3UAdzgsOt</a:t>
            </a: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2085594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Graphically this shows how various</a:t>
            </a:r>
            <a:r>
              <a:rPr lang="en-GB" baseline="0" dirty="0" smtClean="0"/>
              <a:t> countries have taken different economic strategies.</a:t>
            </a:r>
          </a:p>
          <a:p>
            <a:r>
              <a:rPr lang="en-GB" baseline="0" dirty="0" smtClean="0"/>
              <a:t>Strategies that were made possible by using advancements in IT to drive these changes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87466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1829447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</a:t>
            </a:r>
            <a:r>
              <a:rPr lang="en-GB" baseline="0" dirty="0" smtClean="0"/>
              <a:t> do Business and Management students do?</a:t>
            </a:r>
          </a:p>
          <a:p>
            <a:r>
              <a:rPr lang="en-GB" baseline="0" dirty="0" smtClean="0"/>
              <a:t>Almost exclusively related to IT in some way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041358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 longer possible to recognise what people</a:t>
            </a:r>
            <a:r>
              <a:rPr lang="en-GB" baseline="0" dirty="0" smtClean="0"/>
              <a:t> do by their uniform/clothes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786011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355984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It and Entrepreneurship has</a:t>
            </a:r>
            <a:r>
              <a:rPr lang="en-GB" baseline="0" dirty="0" smtClean="0"/>
              <a:t> shifted from those with an aptitude towards developing technology coupled with a vision.</a:t>
            </a:r>
          </a:p>
          <a:p>
            <a:r>
              <a:rPr lang="en-GB" baseline="0" dirty="0" smtClean="0"/>
              <a:t>Often we saw partnerships in tech start-ups that included technical and visionary partners.</a:t>
            </a:r>
          </a:p>
          <a:p>
            <a:r>
              <a:rPr lang="en-GB" baseline="0" dirty="0" smtClean="0"/>
              <a:t>Now we have applications that allow anyone with a vision to start-up.</a:t>
            </a:r>
          </a:p>
          <a:p>
            <a:endParaRPr lang="en-GB" baseline="0" dirty="0" smtClean="0"/>
          </a:p>
          <a:p>
            <a:r>
              <a:rPr lang="en-GB" baseline="0" dirty="0" smtClean="0"/>
              <a:t>We can support our students by offering courses with entrepreneurship built in.</a:t>
            </a:r>
          </a:p>
          <a:p>
            <a:r>
              <a:rPr lang="en-GB" baseline="0" dirty="0" smtClean="0"/>
              <a:t>Also providing online support for self employment e.g. Abintegro</a:t>
            </a:r>
          </a:p>
          <a:p>
            <a:endParaRPr lang="en-GB" baseline="0" dirty="0" smtClean="0"/>
          </a:p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09416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1725784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http://www.the-american-interest.com/2012/12/11/the-end-of-the-university-as-we-know-it/</a:t>
            </a:r>
          </a:p>
          <a:p>
            <a:endParaRPr lang="en-GB" dirty="0" smtClean="0"/>
          </a:p>
          <a:p>
            <a:r>
              <a:rPr lang="en-GB" dirty="0" smtClean="0"/>
              <a:t>Online and Self Learning: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evidence showed there is already an increased emphasis on self-learning and online learning, such as through MOOCs, to support CPD.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This re-emphasis needs to apply across the existing workforce, throughout the education system, and to those returning to work to enable the population to adapt to their changing work environments.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The first Government supported MOOC to educate cybersecurity professionals launched in September 2014; and </a:t>
            </a:r>
            <a:r>
              <a:rPr lang="en-GB" dirty="0" err="1" smtClean="0"/>
              <a:t>Codecademy</a:t>
            </a:r>
            <a:r>
              <a:rPr lang="en-GB" dirty="0" smtClean="0"/>
              <a:t>—a free online programming website— had 24 million learners from around the world as of January 2015.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Self-learning has no guarantee of success; risks include whether learners and educators know where to look for courses and reliance on a learner’s motivation. Professor Martin Weller from the Open University told us: “The completion rates on these MOOCs, the big open courses, are very low at around 10%.”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Evidence suggested that a solution lies in incorporating ‘learning to learn’ within the education system.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For instance, the Chartered Institute of Library and Information Professionals told us: “The only way you can prepare students for a future workplace of such volatility is by inspiring them to become confident independent learners.” We agree.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460220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4927613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401751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Ask the students</a:t>
            </a:r>
            <a:r>
              <a:rPr lang="en-GB" baseline="0" dirty="0" smtClean="0"/>
              <a:t> and they will help.</a:t>
            </a:r>
          </a:p>
          <a:p>
            <a:endParaRPr lang="en-GB" baseline="0" dirty="0" smtClean="0"/>
          </a:p>
          <a:p>
            <a:r>
              <a:rPr lang="en-GB" baseline="0" dirty="0" smtClean="0"/>
              <a:t>If I were to </a:t>
            </a:r>
            <a:r>
              <a:rPr lang="en-GB" b="1" baseline="0" dirty="0" smtClean="0"/>
              <a:t>choose one tool that I think will change the way students and graduates get jobs then it is LinkedIn</a:t>
            </a:r>
          </a:p>
          <a:p>
            <a:endParaRPr lang="en-GB" b="1" baseline="0" dirty="0" smtClean="0"/>
          </a:p>
          <a:p>
            <a:r>
              <a:rPr lang="en-GB" b="0" baseline="0" dirty="0" smtClean="0"/>
              <a:t>It would be easy to discuss in general philosophical terms, but having an opinion, making a prediction can create further discussion, help to create strategy even if it turns out to be wrong in the long run.</a:t>
            </a:r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9051607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332 Million profiles, 1.9 Million</a:t>
            </a:r>
            <a:r>
              <a:rPr lang="en-GB" baseline="0" dirty="0" smtClean="0"/>
              <a:t> jobs, 3.4 million companies, 40 million students and recent graduates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1966169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9204714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7137512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is the Swansea University Identity</a:t>
            </a:r>
          </a:p>
          <a:p>
            <a:r>
              <a:rPr lang="en-GB" dirty="0" smtClean="0"/>
              <a:t>Where do alumni</a:t>
            </a:r>
            <a:r>
              <a:rPr lang="en-GB" baseline="0" dirty="0" smtClean="0"/>
              <a:t> work?</a:t>
            </a:r>
          </a:p>
          <a:p>
            <a:r>
              <a:rPr lang="en-GB" baseline="0" dirty="0" smtClean="0"/>
              <a:t>What are they doing?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87100681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This gives me</a:t>
            </a:r>
            <a:r>
              <a:rPr lang="en-GB" baseline="0" dirty="0" smtClean="0"/>
              <a:t> a good idea of the identity of Belgrade University, where graduates go to work and what they do.</a:t>
            </a:r>
          </a:p>
          <a:p>
            <a:r>
              <a:rPr lang="en-GB" baseline="0" dirty="0" smtClean="0"/>
              <a:t>How can I use this data to help me as </a:t>
            </a:r>
          </a:p>
          <a:p>
            <a:pPr marL="228600" indent="-228600">
              <a:buAutoNum type="arabicPeriod"/>
            </a:pPr>
            <a:r>
              <a:rPr lang="en-GB" baseline="0" dirty="0" smtClean="0"/>
              <a:t>A school student choosing a university</a:t>
            </a:r>
          </a:p>
          <a:p>
            <a:pPr marL="228600" indent="-228600">
              <a:buAutoNum type="arabicPeriod"/>
            </a:pPr>
            <a:r>
              <a:rPr lang="en-GB" baseline="0" dirty="0" smtClean="0"/>
              <a:t>A final year student deciding where to apply for work</a:t>
            </a:r>
          </a:p>
          <a:p>
            <a:pPr marL="228600" indent="-228600">
              <a:buAutoNum type="arabicPeriod"/>
            </a:pPr>
            <a:r>
              <a:rPr lang="en-GB" baseline="0" dirty="0" smtClean="0"/>
              <a:t>Careers staff to gain an idea of what graduates are doing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25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8506679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</a:t>
            </a:r>
            <a:r>
              <a:rPr lang="en-GB" baseline="0" dirty="0" smtClean="0"/>
              <a:t> may of our alumni work for Microsoft in the US?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51687664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Who</a:t>
            </a:r>
            <a:r>
              <a:rPr lang="en-GB" baseline="0" dirty="0" smtClean="0"/>
              <a:t> are they?</a:t>
            </a:r>
          </a:p>
          <a:p>
            <a:r>
              <a:rPr lang="en-GB" baseline="0" dirty="0" smtClean="0"/>
              <a:t>Can I contact them?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92371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28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111976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Review regularly, change as appropriate, consult stakeholders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85F9F-CEFF-42E8-899B-F017F1D493D3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037035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0543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394386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35967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165199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463037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908719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783806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316179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86626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361289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187588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dient_bkg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" y="0"/>
            <a:ext cx="9142810" cy="6858000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8496280" y="6498403"/>
            <a:ext cx="210677" cy="153889"/>
          </a:xfrm>
          <a:prstGeom prst="rect">
            <a:avLst/>
          </a:prstGeom>
        </p:spPr>
        <p:txBody>
          <a:bodyPr lIns="38396" tIns="19198" rIns="38396" bIns="19198"/>
          <a:lstStyle/>
          <a:p>
            <a:fld id="{75897B0D-BA2C-2244-86F3-025175B80EA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44112" y="1013527"/>
            <a:ext cx="8262814" cy="353943"/>
          </a:xfrm>
        </p:spPr>
        <p:txBody>
          <a:bodyPr tIns="0" rIns="0" bIns="0">
            <a:spAutoFit/>
          </a:bodyPr>
          <a:lstStyle>
            <a:lvl1pPr marL="0" indent="0" algn="ctr">
              <a:buClr>
                <a:schemeClr val="bg1">
                  <a:lumMod val="65000"/>
                </a:schemeClr>
              </a:buClr>
              <a:buSzPct val="25000"/>
              <a:buFont typeface="Arial" pitchFamily="34" charset="0"/>
              <a:buChar char=" "/>
              <a:tabLst/>
              <a:defRPr sz="2300">
                <a:solidFill>
                  <a:srgbClr val="CCCCCC"/>
                </a:solidFill>
              </a:defRPr>
            </a:lvl1pPr>
            <a:lvl2pPr marL="0" indent="0" algn="ctr">
              <a:buClr>
                <a:schemeClr val="bg1">
                  <a:lumMod val="65000"/>
                </a:schemeClr>
              </a:buClr>
              <a:buSzPct val="25000"/>
              <a:buFont typeface="Arial" pitchFamily="34" charset="0"/>
              <a:buChar char=" "/>
              <a:tabLst/>
              <a:defRPr sz="1700">
                <a:solidFill>
                  <a:schemeClr val="bg2"/>
                </a:solidFill>
              </a:defRPr>
            </a:lvl2pPr>
            <a:lvl3pPr marL="0" indent="0" algn="ctr">
              <a:buClr>
                <a:schemeClr val="bg1">
                  <a:lumMod val="65000"/>
                </a:schemeClr>
              </a:buClr>
              <a:buSzPct val="25000"/>
              <a:buFont typeface="Arial" pitchFamily="34" charset="0"/>
              <a:buChar char=" "/>
              <a:tabLst/>
              <a:defRPr sz="1700">
                <a:solidFill>
                  <a:schemeClr val="bg2"/>
                </a:solidFill>
              </a:defRPr>
            </a:lvl3pPr>
            <a:lvl4pPr marL="0" indent="0" algn="ctr">
              <a:buClr>
                <a:schemeClr val="bg1">
                  <a:lumMod val="65000"/>
                </a:schemeClr>
              </a:buClr>
              <a:buSzPct val="25000"/>
              <a:buFont typeface="Arial" pitchFamily="34" charset="0"/>
              <a:buChar char=" "/>
              <a:tabLst/>
              <a:defRPr sz="1700">
                <a:solidFill>
                  <a:schemeClr val="bg2"/>
                </a:solidFill>
              </a:defRPr>
            </a:lvl4pPr>
            <a:lvl5pPr marL="0" indent="0" algn="ctr">
              <a:buClr>
                <a:schemeClr val="bg1">
                  <a:lumMod val="65000"/>
                </a:schemeClr>
              </a:buClr>
              <a:buSzPct val="25000"/>
              <a:buFont typeface="Arial" pitchFamily="34" charset="0"/>
              <a:buChar char=" "/>
              <a:tabLst/>
              <a:defRPr sz="170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444143" y="450596"/>
            <a:ext cx="8262814" cy="400110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1426945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9D1-C388-4B26-AF0C-B8604C2A4E73}" type="datetimeFigureOut">
              <a:rPr lang="en-GB" smtClean="0"/>
              <a:pPr/>
              <a:t>27/03/2015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28677-9156-427F-BF8F-6609E6303C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768069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ations.parliament.uk/pa/ld201415/ldselect/lddigital/111/111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ix.com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kickstarter.com/" TargetMode="External"/><Relationship Id="rId5" Type="http://schemas.openxmlformats.org/officeDocument/2006/relationships/hyperlink" Target="http://www.joomla.org/" TargetMode="External"/><Relationship Id="rId4" Type="http://schemas.openxmlformats.org/officeDocument/2006/relationships/hyperlink" Target="https://wordpress.com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-american-interest.com/2012/12/11/the-end-of-the-university-as-we-know-it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decademy.com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ublications.parliament.uk/pa/ld201415/ldselect/lddigital/111/111.pdf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linkedin.com/edu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linkedin.com/edu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bintegro.com/public/" TargetMode="External"/><Relationship Id="rId3" Type="http://schemas.openxmlformats.org/officeDocument/2006/relationships/hyperlink" Target="http://www.teamfocus.co.uk/" TargetMode="External"/><Relationship Id="rId7" Type="http://schemas.openxmlformats.org/officeDocument/2006/relationships/hyperlink" Target="https://myuni.swan.ac.uk/careers/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ns.gov.uk/ons/taxonomy/index.html?nscl=Labour+Market" TargetMode="External"/><Relationship Id="rId5" Type="http://schemas.openxmlformats.org/officeDocument/2006/relationships/hyperlink" Target="http://www.prospects.ac.uk/myprospects_planner_login.htm" TargetMode="External"/><Relationship Id="rId4" Type="http://schemas.openxmlformats.org/officeDocument/2006/relationships/hyperlink" Target="http://bit.ly/CareerDecisionMaking" TargetMode="External"/><Relationship Id="rId9" Type="http://schemas.openxmlformats.org/officeDocument/2006/relationships/hyperlink" Target="http://www.10minuteswith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11000"/>
                    </a14:imgEffect>
                    <a14:imgEffect>
                      <a14:brightnessContrast bright="5000" contrast="29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1132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gradFill>
            <a:gsLst>
              <a:gs pos="0">
                <a:srgbClr val="FFFFFF"/>
              </a:gs>
              <a:gs pos="7001">
                <a:srgbClr val="E6E6E6"/>
              </a:gs>
              <a:gs pos="47000">
                <a:schemeClr val="bg1">
                  <a:lumMod val="65000"/>
                </a:schemeClr>
              </a:gs>
              <a:gs pos="47000">
                <a:srgbClr val="E6E6E6"/>
              </a:gs>
              <a:gs pos="47000">
                <a:srgbClr val="7D8496"/>
              </a:gs>
              <a:gs pos="100000">
                <a:srgbClr val="E6E6E6"/>
              </a:gs>
            </a:gsLst>
            <a:lin ang="5400000" scaled="0"/>
          </a:gradFill>
        </p:spPr>
        <p:txBody>
          <a:bodyPr/>
          <a:lstStyle/>
          <a:p>
            <a:r>
              <a:rPr lang="en-GB" dirty="0" smtClean="0"/>
              <a:t>IT as an Agent of Change</a:t>
            </a:r>
            <a:br>
              <a:rPr lang="en-GB" dirty="0" smtClean="0"/>
            </a:br>
            <a:r>
              <a:rPr lang="en-GB" dirty="0" smtClean="0"/>
              <a:t>in Employability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22920"/>
          </a:xfrm>
          <a:gradFill>
            <a:gsLst>
              <a:gs pos="0">
                <a:schemeClr val="bg1">
                  <a:lumMod val="85000"/>
                </a:schemeClr>
              </a:gs>
              <a:gs pos="7001">
                <a:srgbClr val="E6E6E6"/>
              </a:gs>
              <a:gs pos="47000">
                <a:schemeClr val="bg1">
                  <a:lumMod val="65000"/>
                </a:schemeClr>
              </a:gs>
              <a:gs pos="47000">
                <a:srgbClr val="E6E6E6"/>
              </a:gs>
              <a:gs pos="47000">
                <a:srgbClr val="7D8496"/>
              </a:gs>
              <a:gs pos="100000">
                <a:srgbClr val="E6E6E6"/>
              </a:gs>
            </a:gsLst>
            <a:lin ang="5400000" scaled="0"/>
          </a:gradFill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</a:rPr>
              <a:t>Chris Cardew 1</a:t>
            </a:r>
            <a:r>
              <a:rPr lang="en-GB" baseline="30000" dirty="0" smtClean="0">
                <a:solidFill>
                  <a:schemeClr val="tx1"/>
                </a:solidFill>
              </a:rPr>
              <a:t>st</a:t>
            </a:r>
            <a:r>
              <a:rPr lang="en-GB" dirty="0" smtClean="0">
                <a:solidFill>
                  <a:schemeClr val="tx1"/>
                </a:solidFill>
              </a:rPr>
              <a:t> April 2015 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7150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Information Technology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How has IT caused change so far?</a:t>
            </a:r>
          </a:p>
          <a:p>
            <a:r>
              <a:rPr lang="en-GB" dirty="0" smtClean="0"/>
              <a:t>What/Who are the drivers of the change</a:t>
            </a:r>
          </a:p>
          <a:p>
            <a:pPr lvl="1"/>
            <a:r>
              <a:rPr lang="en-GB" sz="3200" dirty="0"/>
              <a:t>How does IT integrate with your </a:t>
            </a:r>
            <a:r>
              <a:rPr lang="en-GB" sz="3200" dirty="0" smtClean="0"/>
              <a:t>economy</a:t>
            </a:r>
          </a:p>
          <a:p>
            <a:pPr lvl="1"/>
            <a:r>
              <a:rPr lang="en-GB" sz="3200" dirty="0"/>
              <a:t>Does IT fit with your identity </a:t>
            </a:r>
            <a:endParaRPr lang="en-GB" sz="3200" dirty="0" smtClean="0"/>
          </a:p>
          <a:p>
            <a:r>
              <a:rPr lang="en-GB" dirty="0" smtClean="0"/>
              <a:t>Which elements can embrace employability</a:t>
            </a:r>
          </a:p>
          <a:p>
            <a:pPr lvl="1"/>
            <a:r>
              <a:rPr lang="en-GB" sz="3200" dirty="0" smtClean="0"/>
              <a:t>Making use of our networks to keep abreast of changes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332614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" y="0"/>
            <a:ext cx="913180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en-GB" dirty="0" smtClean="0"/>
              <a:t>A reminder of the rapid progress of Information technology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97995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9036743" cy="534306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3568" y="404664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Moore’s Law – the number of transistors per square inch on an IC had doubled every year since the IC was invented (1965)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5508104" y="4293096"/>
            <a:ext cx="2808312" cy="15696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This observation by Moore in 1965 continues year on year</a:t>
            </a:r>
            <a:endParaRPr lang="en-GB" sz="2400" b="1" dirty="0"/>
          </a:p>
        </p:txBody>
      </p:sp>
    </p:spTree>
    <p:extLst>
      <p:ext uri="{BB962C8B-B14F-4D97-AF65-F5344CB8AC3E}">
        <p14:creationId xmlns="" xmlns:p14="http://schemas.microsoft.com/office/powerpoint/2010/main" val="201901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108049"/>
            <a:ext cx="8892480" cy="954107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/>
              <a:t>Digital media transmission techniques, high speed cabling, </a:t>
            </a:r>
            <a:r>
              <a:rPr lang="en-GB" sz="2800" b="1" dirty="0" err="1" smtClean="0"/>
              <a:t>WiFi</a:t>
            </a:r>
            <a:r>
              <a:rPr lang="en-GB" sz="2800" b="1" dirty="0" smtClean="0"/>
              <a:t> developed for commerce have benefitted everyone. </a:t>
            </a:r>
            <a:endParaRPr lang="en-GB" sz="28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2951"/>
          <a:stretch/>
        </p:blipFill>
        <p:spPr>
          <a:xfrm>
            <a:off x="115544" y="1196753"/>
            <a:ext cx="8661391" cy="56547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3743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5" y="476672"/>
            <a:ext cx="9015892" cy="597666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211960" y="4514479"/>
            <a:ext cx="2376264" cy="1631216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Anyone can create a profile rich in media, easily publish anything on the web and share it</a:t>
            </a:r>
            <a:endParaRPr lang="en-GB" sz="2000" dirty="0"/>
          </a:p>
        </p:txBody>
      </p:sp>
    </p:spTree>
    <p:extLst>
      <p:ext uri="{BB962C8B-B14F-4D97-AF65-F5344CB8AC3E}">
        <p14:creationId xmlns="" xmlns:p14="http://schemas.microsoft.com/office/powerpoint/2010/main" val="319286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892295" y="6457614"/>
            <a:ext cx="2133600" cy="365125"/>
          </a:xfrm>
          <a:prstGeom prst="rect">
            <a:avLst/>
          </a:prstGeom>
        </p:spPr>
        <p:txBody>
          <a:bodyPr/>
          <a:lstStyle/>
          <a:p>
            <a:fld id="{75897B0D-BA2C-2244-86F3-025175B80EAC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653343" y="95533"/>
            <a:ext cx="7944748" cy="12555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/>
              <a:t>Using Social Networking successfully</a:t>
            </a:r>
            <a:endParaRPr lang="en-GB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13" y="1473958"/>
            <a:ext cx="8991600" cy="366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563525" y="3962877"/>
            <a:ext cx="8375757" cy="15771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223378" y="4368671"/>
            <a:ext cx="2715905" cy="1230573"/>
          </a:xfrm>
          <a:prstGeom prst="rect">
            <a:avLst/>
          </a:prstGeom>
          <a:solidFill>
            <a:schemeClr val="tx1"/>
          </a:solidFill>
          <a:ln>
            <a:solidFill>
              <a:srgbClr val="EE2908"/>
            </a:solidFill>
          </a:ln>
          <a:effectLst>
            <a:glow rad="63500">
              <a:srgbClr val="EE2908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rgbClr val="EE2908"/>
                </a:solidFill>
              </a:rPr>
              <a:t>What you know</a:t>
            </a:r>
            <a:endParaRPr lang="en-GB" sz="2800" dirty="0">
              <a:solidFill>
                <a:srgbClr val="EE2908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89110" y="4368671"/>
            <a:ext cx="2606723" cy="1230573"/>
          </a:xfrm>
          <a:prstGeom prst="rect">
            <a:avLst/>
          </a:prstGeom>
          <a:solidFill>
            <a:schemeClr val="tx1"/>
          </a:solidFill>
          <a:ln>
            <a:solidFill>
              <a:srgbClr val="9A57CD"/>
            </a:solidFill>
          </a:ln>
          <a:effectLst>
            <a:glow rad="63500">
              <a:srgbClr val="9A57CD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rgbClr val="9A57CD"/>
                </a:solidFill>
              </a:rPr>
              <a:t>Who you know</a:t>
            </a:r>
            <a:endParaRPr lang="en-GB" sz="2800" dirty="0">
              <a:solidFill>
                <a:srgbClr val="9A57CD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250" y="4368670"/>
            <a:ext cx="2688609" cy="1230573"/>
          </a:xfrm>
          <a:prstGeom prst="rect">
            <a:avLst/>
          </a:prstGeom>
          <a:solidFill>
            <a:schemeClr val="tx1"/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rgbClr val="0070C0"/>
                </a:solidFill>
              </a:rPr>
              <a:t>Who you are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5618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" y="0"/>
            <a:ext cx="913180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GB" dirty="0" smtClean="0"/>
              <a:t>How have economies embraced IT?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65289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shift to embrace 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Where the jobs are - UK:</a:t>
            </a:r>
            <a:endParaRPr lang="en-GB" dirty="0" smtClean="0"/>
          </a:p>
          <a:p>
            <a:pPr lvl="1"/>
            <a:r>
              <a:rPr lang="en-GB" dirty="0" smtClean="0"/>
              <a:t>Knowledge </a:t>
            </a:r>
            <a:r>
              <a:rPr lang="en-GB" dirty="0"/>
              <a:t>intensive services now account for 34% of UK output and 29% of total employment.</a:t>
            </a:r>
          </a:p>
          <a:p>
            <a:pPr lvl="1"/>
            <a:r>
              <a:rPr lang="en-GB" dirty="0"/>
              <a:t>77% of UK GVA is accounted for by the services </a:t>
            </a:r>
            <a:r>
              <a:rPr lang="en-GB" dirty="0" smtClean="0"/>
              <a:t>sector</a:t>
            </a:r>
          </a:p>
          <a:p>
            <a:pPr lvl="1"/>
            <a:r>
              <a:rPr lang="en-GB" dirty="0"/>
              <a:t>Services also dominate UK employment, </a:t>
            </a:r>
            <a:r>
              <a:rPr lang="en-GB" dirty="0" smtClean="0"/>
              <a:t>accounting </a:t>
            </a:r>
            <a:r>
              <a:rPr lang="en-GB" dirty="0"/>
              <a:t>for 83% of </a:t>
            </a:r>
            <a:r>
              <a:rPr lang="en-GB" dirty="0" smtClean="0"/>
              <a:t>jobs</a:t>
            </a:r>
          </a:p>
          <a:p>
            <a:pPr lvl="1"/>
            <a:r>
              <a:rPr lang="en-GB" dirty="0"/>
              <a:t>Manufacturing (8%) and construction (6%) are the next two largest sectors by employment</a:t>
            </a:r>
          </a:p>
        </p:txBody>
      </p:sp>
    </p:spTree>
    <p:extLst>
      <p:ext uri="{BB962C8B-B14F-4D97-AF65-F5344CB8AC3E}">
        <p14:creationId xmlns="" xmlns:p14="http://schemas.microsoft.com/office/powerpoint/2010/main" val="150470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052736"/>
            <a:ext cx="4152055" cy="45365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7" y="1052736"/>
            <a:ext cx="4152055" cy="45365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4101" y="450250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Shift from Manufacturing to Service Industry at a glance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384101" y="5805264"/>
            <a:ext cx="7572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By accident or  by design?</a:t>
            </a:r>
            <a:endParaRPr lang="en-GB" sz="3600" dirty="0"/>
          </a:p>
        </p:txBody>
      </p:sp>
    </p:spTree>
    <p:extLst>
      <p:ext uri="{BB962C8B-B14F-4D97-AF65-F5344CB8AC3E}">
        <p14:creationId xmlns="" xmlns:p14="http://schemas.microsoft.com/office/powerpoint/2010/main" val="337102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692696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The UK Forum for Computing Education (</a:t>
            </a:r>
            <a:r>
              <a:rPr lang="en-GB" sz="2400" dirty="0" err="1" smtClean="0"/>
              <a:t>UKForCE</a:t>
            </a:r>
            <a:r>
              <a:rPr lang="en-GB" sz="2400" dirty="0" smtClean="0"/>
              <a:t>) </a:t>
            </a:r>
            <a:r>
              <a:rPr lang="en-GB" sz="2400" dirty="0"/>
              <a:t>used this framework to </a:t>
            </a:r>
            <a:r>
              <a:rPr lang="en-GB" sz="2400" dirty="0" smtClean="0"/>
              <a:t>analyse </a:t>
            </a:r>
            <a:r>
              <a:rPr lang="en-GB" sz="2400" dirty="0"/>
              <a:t>the 361 Standard Occupation Codes (SOCs</a:t>
            </a:r>
            <a:r>
              <a:rPr lang="en-GB" sz="2400" dirty="0" smtClean="0"/>
              <a:t>),</a:t>
            </a:r>
            <a:r>
              <a:rPr lang="en-GB" sz="2400" dirty="0"/>
              <a:t> </a:t>
            </a:r>
            <a:r>
              <a:rPr lang="en-GB" sz="2400" dirty="0" smtClean="0"/>
              <a:t>which </a:t>
            </a:r>
            <a:r>
              <a:rPr lang="en-GB" sz="2400" dirty="0"/>
              <a:t>cover </a:t>
            </a:r>
            <a:r>
              <a:rPr lang="en-GB" sz="2400" b="1" dirty="0"/>
              <a:t>the entire estimated 30 million people employed in the UK</a:t>
            </a:r>
          </a:p>
        </p:txBody>
      </p:sp>
      <p:sp>
        <p:nvSpPr>
          <p:cNvPr id="3" name="Rectangle 2"/>
          <p:cNvSpPr/>
          <p:nvPr/>
        </p:nvSpPr>
        <p:spPr>
          <a:xfrm>
            <a:off x="828395" y="2832288"/>
            <a:ext cx="79208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 smtClean="0"/>
              <a:t>‘</a:t>
            </a:r>
            <a:r>
              <a:rPr lang="en-GB" sz="2000" b="1" dirty="0"/>
              <a:t>Digital muggle’: </a:t>
            </a:r>
            <a:r>
              <a:rPr lang="en-GB" sz="2000" dirty="0"/>
              <a:t>2.2 million people (7% of the workforce); “… no digital skills required—digital technology may as well be magic</a:t>
            </a:r>
            <a:r>
              <a:rPr lang="en-GB" sz="2000" dirty="0" smtClean="0"/>
              <a:t>”.</a:t>
            </a:r>
          </a:p>
          <a:p>
            <a:r>
              <a:rPr lang="en-GB" sz="2000" b="1" dirty="0" smtClean="0"/>
              <a:t> </a:t>
            </a:r>
            <a:r>
              <a:rPr lang="en-GB" sz="2000" b="1" dirty="0"/>
              <a:t>‘Digital citizen’: </a:t>
            </a:r>
            <a:r>
              <a:rPr lang="en-GB" sz="2000" dirty="0"/>
              <a:t>10.8 million people (37% of the workforce); “… the ability to use digital technology purposefully and confidently to communicate, find information and purchase goods/services”. </a:t>
            </a:r>
            <a:endParaRPr lang="en-GB" sz="2000" dirty="0" smtClean="0"/>
          </a:p>
          <a:p>
            <a:r>
              <a:rPr lang="en-GB" sz="2000" b="1" dirty="0" smtClean="0"/>
              <a:t>‘</a:t>
            </a:r>
            <a:r>
              <a:rPr lang="en-GB" sz="2000" b="1" dirty="0"/>
              <a:t>Digital worker</a:t>
            </a:r>
            <a:r>
              <a:rPr lang="en-GB" sz="2000" dirty="0"/>
              <a:t>’: 13.6 million people (46% of the workforce); “… at the higher end, the ability to evaluate, configure and use complex digital systems. Elementary programming skills such as scripting are often required for these tasks</a:t>
            </a:r>
            <a:r>
              <a:rPr lang="en-GB" sz="2000" dirty="0" smtClean="0"/>
              <a:t>”.</a:t>
            </a:r>
          </a:p>
          <a:p>
            <a:r>
              <a:rPr lang="en-GB" sz="2000" b="1" dirty="0" smtClean="0"/>
              <a:t>‘</a:t>
            </a:r>
            <a:r>
              <a:rPr lang="en-GB" sz="2000" b="1" dirty="0"/>
              <a:t>Digital maker</a:t>
            </a:r>
            <a:r>
              <a:rPr lang="en-GB" sz="2000" dirty="0"/>
              <a:t>’: 2.9 million people (10% of the workforce); “… skills sufficient to build digital technology (typically software development</a:t>
            </a:r>
            <a:r>
              <a:rPr lang="en-GB" sz="2000" dirty="0" smtClean="0"/>
              <a:t>)”.</a:t>
            </a:r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820586" y="2354294"/>
            <a:ext cx="3518977" cy="46166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400" dirty="0"/>
              <a:t>Digital skill level categories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3782" y="6330042"/>
            <a:ext cx="8520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www.publications.parliament.uk/pa/ld201415/ldselect/lddigital/111/111.pdf</a:t>
            </a:r>
            <a:r>
              <a:rPr lang="en-GB" dirty="0" smtClean="0"/>
              <a:t> p42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51520" y="168867"/>
            <a:ext cx="8429552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sz="2800" b="1" dirty="0"/>
              <a:t>MAKE OR BREAK: THE UK’S DIGITAL </a:t>
            </a:r>
            <a:r>
              <a:rPr lang="en-GB" sz="2800" b="1" dirty="0" smtClean="0"/>
              <a:t>FUTURE – Feb 2015</a:t>
            </a:r>
            <a:endParaRPr lang="en-GB" sz="2800" b="1" dirty="0"/>
          </a:p>
        </p:txBody>
      </p:sp>
    </p:spTree>
    <p:extLst>
      <p:ext uri="{BB962C8B-B14F-4D97-AF65-F5344CB8AC3E}">
        <p14:creationId xmlns="" xmlns:p14="http://schemas.microsoft.com/office/powerpoint/2010/main" val="226006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16631"/>
            <a:ext cx="6480720" cy="662800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76156" y="332656"/>
            <a:ext cx="2808312" cy="156966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Most graduates from Business and Management work in IT related sectors</a:t>
            </a:r>
            <a:endParaRPr lang="en-GB" sz="2400" dirty="0"/>
          </a:p>
        </p:txBody>
      </p:sp>
    </p:spTree>
    <p:extLst>
      <p:ext uri="{BB962C8B-B14F-4D97-AF65-F5344CB8AC3E}">
        <p14:creationId xmlns="" xmlns:p14="http://schemas.microsoft.com/office/powerpoint/2010/main" val="256450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37" y="738187"/>
            <a:ext cx="8086725" cy="53816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5616" y="332656"/>
            <a:ext cx="7283723" cy="135421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/>
              <a:t>No longer possible to recognise what people do by their uniform/clothes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70277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" y="0"/>
            <a:ext cx="913180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GB" dirty="0" smtClean="0"/>
              <a:t>It for the entrepreneur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98241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 and Entrepreneurship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41168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 smtClean="0"/>
              <a:t>Those with an aptitude towards TECHNOLOGY DEVELOPMENT and a vision (a few)</a:t>
            </a:r>
          </a:p>
          <a:p>
            <a:pPr lvl="1"/>
            <a:r>
              <a:rPr lang="en-GB" dirty="0" smtClean="0"/>
              <a:t>Microsoft, Facebook, Twitter, etc.</a:t>
            </a:r>
          </a:p>
          <a:p>
            <a:r>
              <a:rPr lang="en-GB" b="1" dirty="0" smtClean="0"/>
              <a:t>Those with a vision but SOME APTITUDE TOWARDS </a:t>
            </a:r>
            <a:r>
              <a:rPr lang="en-GB" b="1" i="1" dirty="0" smtClean="0"/>
              <a:t>technology development </a:t>
            </a:r>
            <a:r>
              <a:rPr lang="en-GB" b="1" dirty="0" smtClean="0"/>
              <a:t>(a few)</a:t>
            </a:r>
          </a:p>
          <a:p>
            <a:pPr lvl="1"/>
            <a:r>
              <a:rPr lang="en-GB" dirty="0" smtClean="0"/>
              <a:t>Apple (Wozniak was the technologist, Jobs had the vision)</a:t>
            </a:r>
          </a:p>
          <a:p>
            <a:r>
              <a:rPr lang="en-GB" b="1" dirty="0" smtClean="0"/>
              <a:t>Those with a vision and an aptitude in USING technology (many)</a:t>
            </a:r>
          </a:p>
          <a:p>
            <a:pPr lvl="1"/>
            <a:r>
              <a:rPr lang="en-GB" dirty="0" smtClean="0"/>
              <a:t>New applications mean that entrepreneurs no longer need to be programmers (e.g. </a:t>
            </a:r>
            <a:r>
              <a:rPr lang="en-GB" dirty="0" smtClean="0">
                <a:hlinkClick r:id="rId3"/>
              </a:rPr>
              <a:t>Wix</a:t>
            </a:r>
            <a:r>
              <a:rPr lang="en-GB" dirty="0" smtClean="0"/>
              <a:t>, </a:t>
            </a:r>
            <a:r>
              <a:rPr lang="en-GB" dirty="0" smtClean="0">
                <a:hlinkClick r:id="rId4"/>
              </a:rPr>
              <a:t>WordPress</a:t>
            </a:r>
            <a:r>
              <a:rPr lang="en-GB" dirty="0" smtClean="0"/>
              <a:t>, </a:t>
            </a:r>
            <a:r>
              <a:rPr lang="en-GB" dirty="0" smtClean="0">
                <a:hlinkClick r:id="rId5"/>
              </a:rPr>
              <a:t>Joomla</a:t>
            </a:r>
            <a:r>
              <a:rPr lang="en-GB" dirty="0" smtClean="0"/>
              <a:t> etc.)</a:t>
            </a:r>
          </a:p>
          <a:p>
            <a:r>
              <a:rPr lang="en-GB" b="1" dirty="0" smtClean="0"/>
              <a:t>Crowd funding</a:t>
            </a:r>
          </a:p>
          <a:p>
            <a:pPr lvl="1"/>
            <a:r>
              <a:rPr lang="en-GB" dirty="0" smtClean="0"/>
              <a:t>Support for start-ups with ideas that excite those with wealth – the ability for anyone to be able to publish on the internet has made this possible </a:t>
            </a:r>
            <a:r>
              <a:rPr lang="en-GB" dirty="0"/>
              <a:t>(e.g. </a:t>
            </a:r>
            <a:r>
              <a:rPr lang="en-GB" dirty="0">
                <a:hlinkClick r:id="rId6"/>
              </a:rPr>
              <a:t>Kickstarter</a:t>
            </a:r>
            <a:r>
              <a:rPr lang="en-GB" dirty="0"/>
              <a:t>)</a:t>
            </a:r>
          </a:p>
          <a:p>
            <a:pPr lvl="1"/>
            <a:endParaRPr lang="en-GB" dirty="0" smtClean="0"/>
          </a:p>
        </p:txBody>
      </p:sp>
    </p:spTree>
    <p:extLst>
      <p:ext uri="{BB962C8B-B14F-4D97-AF65-F5344CB8AC3E}">
        <p14:creationId xmlns="" xmlns:p14="http://schemas.microsoft.com/office/powerpoint/2010/main" val="275812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" y="0"/>
            <a:ext cx="913180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GB" dirty="0" smtClean="0"/>
              <a:t>It in education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88331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 End of University as we know it?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5257800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In the </a:t>
            </a:r>
            <a:r>
              <a:rPr lang="en-GB" dirty="0" smtClean="0">
                <a:hlinkClick r:id="rId3"/>
              </a:rPr>
              <a:t>American Interest online </a:t>
            </a:r>
            <a:r>
              <a:rPr lang="en-GB" dirty="0" smtClean="0"/>
              <a:t>– Nathan Harden</a:t>
            </a:r>
          </a:p>
          <a:p>
            <a:pPr lvl="1"/>
            <a:r>
              <a:rPr lang="en-GB" b="1" dirty="0"/>
              <a:t>I</a:t>
            </a:r>
            <a:r>
              <a:rPr lang="en-GB" dirty="0"/>
              <a:t>n fifty years, if not much sooner, half of the roughly 4,500 colleges and universities now operating in the United States will have ceased to exist. </a:t>
            </a:r>
            <a:endParaRPr lang="en-GB" dirty="0" smtClean="0"/>
          </a:p>
          <a:p>
            <a:pPr lvl="1"/>
            <a:r>
              <a:rPr lang="en-GB" dirty="0" smtClean="0"/>
              <a:t>Access </a:t>
            </a:r>
            <a:r>
              <a:rPr lang="en-GB" dirty="0"/>
              <a:t>to college-level education will be free for everyone; </a:t>
            </a:r>
            <a:endParaRPr lang="en-GB" dirty="0" smtClean="0"/>
          </a:p>
          <a:p>
            <a:pPr marL="457200" lvl="1" indent="0">
              <a:buNone/>
            </a:pPr>
            <a:r>
              <a:rPr lang="en-GB" dirty="0"/>
              <a:t>	</a:t>
            </a:r>
            <a:r>
              <a:rPr lang="en-GB" dirty="0" smtClean="0"/>
              <a:t>-the </a:t>
            </a:r>
            <a:r>
              <a:rPr lang="en-GB" dirty="0"/>
              <a:t>residential college campus will become largely </a:t>
            </a:r>
            <a:r>
              <a:rPr lang="en-GB" dirty="0" smtClean="0"/>
              <a:t>obsolete</a:t>
            </a:r>
          </a:p>
          <a:p>
            <a:pPr marL="457200" lvl="1" indent="0">
              <a:buNone/>
            </a:pPr>
            <a:r>
              <a:rPr lang="en-GB" dirty="0"/>
              <a:t>	</a:t>
            </a:r>
            <a:r>
              <a:rPr lang="en-GB" dirty="0" smtClean="0"/>
              <a:t>-tens </a:t>
            </a:r>
            <a:r>
              <a:rPr lang="en-GB" dirty="0"/>
              <a:t>of thousands of professors will lose their </a:t>
            </a:r>
            <a:r>
              <a:rPr lang="en-GB" dirty="0" smtClean="0"/>
              <a:t>jobs</a:t>
            </a:r>
          </a:p>
          <a:p>
            <a:pPr marL="457200" lvl="1" indent="0">
              <a:buNone/>
            </a:pPr>
            <a:r>
              <a:rPr lang="en-GB" dirty="0"/>
              <a:t>	-</a:t>
            </a:r>
            <a:r>
              <a:rPr lang="en-GB" dirty="0" smtClean="0"/>
              <a:t>the </a:t>
            </a:r>
            <a:r>
              <a:rPr lang="en-GB" dirty="0"/>
              <a:t>bachelor’s degree will become increasingly </a:t>
            </a:r>
            <a:r>
              <a:rPr lang="en-GB" dirty="0" smtClean="0"/>
              <a:t>irrelevant</a:t>
            </a:r>
          </a:p>
          <a:p>
            <a:pPr marL="457200" lvl="1" indent="0">
              <a:buNone/>
            </a:pPr>
            <a:r>
              <a:rPr lang="en-GB" dirty="0" smtClean="0"/>
              <a:t>	-ten </a:t>
            </a:r>
            <a:r>
              <a:rPr lang="en-GB" dirty="0"/>
              <a:t>years from now Harvard will </a:t>
            </a:r>
            <a:r>
              <a:rPr lang="en-GB" dirty="0" smtClean="0"/>
              <a:t>enrol </a:t>
            </a:r>
            <a:r>
              <a:rPr lang="en-GB" dirty="0"/>
              <a:t>ten </a:t>
            </a:r>
            <a:r>
              <a:rPr lang="en-GB" dirty="0" smtClean="0"/>
              <a:t>million students.</a:t>
            </a:r>
          </a:p>
          <a:p>
            <a:pPr lvl="1"/>
            <a:r>
              <a:rPr lang="en-GB" b="1" dirty="0" smtClean="0"/>
              <a:t>MOOCs massive open online courses</a:t>
            </a:r>
          </a:p>
          <a:p>
            <a:pPr lvl="1"/>
            <a:r>
              <a:rPr lang="en-GB" dirty="0"/>
              <a:t>R</a:t>
            </a:r>
            <a:r>
              <a:rPr lang="en-GB" dirty="0" smtClean="0"/>
              <a:t>ecent </a:t>
            </a:r>
            <a:r>
              <a:rPr lang="en-GB" dirty="0"/>
              <a:t>history shows us that the internet is a great destroyer of any traditional business that relies on the sale of information. </a:t>
            </a:r>
          </a:p>
        </p:txBody>
      </p:sp>
    </p:spTree>
    <p:extLst>
      <p:ext uri="{BB962C8B-B14F-4D97-AF65-F5344CB8AC3E}">
        <p14:creationId xmlns="" xmlns:p14="http://schemas.microsoft.com/office/powerpoint/2010/main" val="236889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Online and Self Learning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Continued increase in self learning via MOOCs</a:t>
            </a:r>
          </a:p>
          <a:p>
            <a:r>
              <a:rPr lang="en-GB" dirty="0" smtClean="0">
                <a:hlinkClick r:id="rId3"/>
              </a:rPr>
              <a:t>Codecademy</a:t>
            </a:r>
            <a:r>
              <a:rPr lang="en-GB" dirty="0" smtClean="0"/>
              <a:t> – a free online programming website had 24 million learners as of Jan 2015</a:t>
            </a:r>
          </a:p>
          <a:p>
            <a:r>
              <a:rPr lang="en-GB" dirty="0" smtClean="0"/>
              <a:t>BUT…The completion rates of MOOCs is very low at present at around 10%</a:t>
            </a:r>
          </a:p>
          <a:p>
            <a:r>
              <a:rPr lang="en-GB" dirty="0" smtClean="0"/>
              <a:t>Evidence suggests that a solution lies in incorporating ‘</a:t>
            </a:r>
            <a:r>
              <a:rPr lang="en-GB" b="1" dirty="0" smtClean="0"/>
              <a:t>learning the learn</a:t>
            </a:r>
            <a:r>
              <a:rPr lang="en-GB" dirty="0" smtClean="0"/>
              <a:t>’ within the education system…the main skill of the HE graduate no less.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55576" y="6309320"/>
            <a:ext cx="8058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4"/>
              </a:rPr>
              <a:t>http://www.publications.parliament.uk/pa/ld201415/ldselect/lddigital/111/111.pdf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60427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" y="0"/>
            <a:ext cx="913180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en-GB" dirty="0" smtClean="0"/>
              <a:t>What is happening now that can change employability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61009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Critical Mass of LinkedIn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 smtClean="0"/>
              <a:t>Student reviews at Swansea University (January 2015):</a:t>
            </a:r>
          </a:p>
          <a:p>
            <a:pPr lvl="1"/>
            <a:r>
              <a:rPr lang="en-GB" dirty="0" smtClean="0"/>
              <a:t>Other </a:t>
            </a:r>
            <a:r>
              <a:rPr lang="en-GB" dirty="0"/>
              <a:t>universities offer tutorials and classes on how to use it </a:t>
            </a:r>
            <a:r>
              <a:rPr lang="en-GB" dirty="0" smtClean="0"/>
              <a:t>(LinkedIn) effectively </a:t>
            </a:r>
            <a:r>
              <a:rPr lang="en-GB" dirty="0"/>
              <a:t>– fits with ‘ambition’ and ‘keeping in touch’ with the network created at university </a:t>
            </a:r>
          </a:p>
          <a:p>
            <a:pPr lvl="1"/>
            <a:r>
              <a:rPr lang="en-GB" dirty="0"/>
              <a:t>Clearly communicate the advantages and disadvantages of using this network to show the difference to Facebook and establish the ‘purpose’ of using LinkedIn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828428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897B0D-BA2C-2244-86F3-025175B80EAC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algn="l"/>
            <a:r>
              <a:rPr lang="en-GB" dirty="0" smtClean="0"/>
              <a:t>The World’s Largest Professional Network</a:t>
            </a:r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>
                <a:solidFill>
                  <a:schemeClr val="tx2"/>
                </a:solidFill>
              </a:rPr>
              <a:t>332,000,000+ members</a:t>
            </a:r>
            <a:endParaRPr lang="en-US" dirty="0">
              <a:solidFill>
                <a:schemeClr val="tx2"/>
              </a:solidFill>
            </a:endParaRPr>
          </a:p>
        </p:txBody>
      </p:sp>
      <p:grpSp>
        <p:nvGrpSpPr>
          <p:cNvPr id="102" name="Group 101"/>
          <p:cNvGrpSpPr/>
          <p:nvPr/>
        </p:nvGrpSpPr>
        <p:grpSpPr>
          <a:xfrm>
            <a:off x="425302" y="676807"/>
            <a:ext cx="8623005" cy="5596759"/>
            <a:chOff x="8428870" y="3816996"/>
            <a:chExt cx="8456030" cy="5028897"/>
          </a:xfrm>
        </p:grpSpPr>
        <p:pic>
          <p:nvPicPr>
            <p:cNvPr id="10" name="Picture 9" descr="map.png"/>
            <p:cNvPicPr>
              <a:picLocks noChangeAspect="1"/>
            </p:cNvPicPr>
            <p:nvPr/>
          </p:nvPicPr>
          <p:blipFill>
            <a:blip r:embed="rId3" cstate="print">
              <a:alphaModFix/>
              <a:extLst>
                <a:ext uri="{BEBA8EAE-BF5A-486C-A8C5-ECC9F3942E4B}">
                  <a14:imgProps xmlns="" xmlns:a14="http://schemas.microsoft.com/office/drawing/2010/main">
                    <a14:imgLayer r:embed="rId4">
                      <a14:imgEffect>
                        <a14:brightnessContrast bright="3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28870" y="5470786"/>
              <a:ext cx="6902059" cy="3375107"/>
            </a:xfrm>
            <a:prstGeom prst="rect">
              <a:avLst/>
            </a:prstGeom>
          </p:spPr>
        </p:pic>
        <p:grpSp>
          <p:nvGrpSpPr>
            <p:cNvPr id="11" name="Group 38"/>
            <p:cNvGrpSpPr/>
            <p:nvPr/>
          </p:nvGrpSpPr>
          <p:grpSpPr>
            <a:xfrm>
              <a:off x="8966710" y="6247610"/>
              <a:ext cx="726017" cy="291988"/>
              <a:chOff x="1183215" y="3716867"/>
              <a:chExt cx="726017" cy="291988"/>
            </a:xfrm>
          </p:grpSpPr>
          <p:sp>
            <p:nvSpPr>
              <p:cNvPr id="12" name="Rounded Rectangle 11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1482472" y="3749968"/>
                <a:ext cx="402799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9M+</a:t>
                </a:r>
              </a:p>
            </p:txBody>
          </p:sp>
          <p:pic>
            <p:nvPicPr>
              <p:cNvPr id="14" name="Picture 13" descr="in_gradient_48x.pn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15" name="TextBox 14"/>
            <p:cNvSpPr txBox="1"/>
            <p:nvPr/>
          </p:nvSpPr>
          <p:spPr>
            <a:xfrm>
              <a:off x="8845532" y="6042669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Canada</a:t>
              </a:r>
            </a:p>
          </p:txBody>
        </p:sp>
        <p:grpSp>
          <p:nvGrpSpPr>
            <p:cNvPr id="16" name="Group 41"/>
            <p:cNvGrpSpPr/>
            <p:nvPr/>
          </p:nvGrpSpPr>
          <p:grpSpPr>
            <a:xfrm>
              <a:off x="9267725" y="6803526"/>
              <a:ext cx="862343" cy="291988"/>
              <a:chOff x="1183215" y="3716867"/>
              <a:chExt cx="862343" cy="291988"/>
            </a:xfrm>
          </p:grpSpPr>
          <p:sp>
            <p:nvSpPr>
              <p:cNvPr id="17" name="Rounded Rectangle 16"/>
              <p:cNvSpPr/>
              <p:nvPr/>
            </p:nvSpPr>
            <p:spPr>
              <a:xfrm>
                <a:off x="1183215" y="3716867"/>
                <a:ext cx="862343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1482472" y="3749968"/>
                <a:ext cx="563086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100M+</a:t>
                </a:r>
              </a:p>
            </p:txBody>
          </p:sp>
          <p:pic>
            <p:nvPicPr>
              <p:cNvPr id="19" name="Picture 18" descr="in_gradient_48x.pn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20" name="TextBox 19"/>
            <p:cNvSpPr txBox="1"/>
            <p:nvPr/>
          </p:nvSpPr>
          <p:spPr>
            <a:xfrm>
              <a:off x="9184579" y="6598584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USA</a:t>
              </a:r>
            </a:p>
          </p:txBody>
        </p:sp>
        <p:grpSp>
          <p:nvGrpSpPr>
            <p:cNvPr id="21" name="Group 51"/>
            <p:cNvGrpSpPr/>
            <p:nvPr/>
          </p:nvGrpSpPr>
          <p:grpSpPr>
            <a:xfrm>
              <a:off x="10130068" y="7919778"/>
              <a:ext cx="860416" cy="291988"/>
              <a:chOff x="1183215" y="3716867"/>
              <a:chExt cx="726017" cy="291988"/>
            </a:xfrm>
          </p:grpSpPr>
          <p:sp>
            <p:nvSpPr>
              <p:cNvPr id="22" name="Rounded Rectangle 21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434031" y="3749971"/>
                <a:ext cx="451241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18M+</a:t>
                </a:r>
              </a:p>
            </p:txBody>
          </p:sp>
          <p:pic>
            <p:nvPicPr>
              <p:cNvPr id="24" name="Picture 23" descr="in_gradient_48x.pn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26391" y="3764326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25" name="TextBox 24"/>
            <p:cNvSpPr txBox="1"/>
            <p:nvPr/>
          </p:nvSpPr>
          <p:spPr>
            <a:xfrm>
              <a:off x="10008890" y="7714835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Brazil</a:t>
              </a:r>
            </a:p>
          </p:txBody>
        </p:sp>
        <p:grpSp>
          <p:nvGrpSpPr>
            <p:cNvPr id="26" name="Group 66"/>
            <p:cNvGrpSpPr/>
            <p:nvPr/>
          </p:nvGrpSpPr>
          <p:grpSpPr>
            <a:xfrm>
              <a:off x="13876972" y="8027498"/>
              <a:ext cx="899352" cy="291988"/>
              <a:chOff x="1183215" y="3716867"/>
              <a:chExt cx="726017" cy="291988"/>
            </a:xfrm>
          </p:grpSpPr>
          <p:sp>
            <p:nvSpPr>
              <p:cNvPr id="27" name="Rounded Rectangle 26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1482473" y="3749968"/>
                <a:ext cx="402799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6M+</a:t>
                </a:r>
              </a:p>
            </p:txBody>
          </p:sp>
          <p:pic>
            <p:nvPicPr>
              <p:cNvPr id="29" name="Picture 28" descr="in_gradient_48x.pn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30" name="TextBox 29"/>
            <p:cNvSpPr txBox="1"/>
            <p:nvPr/>
          </p:nvSpPr>
          <p:spPr>
            <a:xfrm>
              <a:off x="13755795" y="7822558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Australia</a:t>
              </a:r>
            </a:p>
          </p:txBody>
        </p:sp>
        <p:grpSp>
          <p:nvGrpSpPr>
            <p:cNvPr id="31" name="Group 71"/>
            <p:cNvGrpSpPr/>
            <p:nvPr/>
          </p:nvGrpSpPr>
          <p:grpSpPr>
            <a:xfrm>
              <a:off x="11305016" y="6532166"/>
              <a:ext cx="802078" cy="291988"/>
              <a:chOff x="1183215" y="3716867"/>
              <a:chExt cx="802078" cy="291988"/>
            </a:xfrm>
          </p:grpSpPr>
          <p:sp>
            <p:nvSpPr>
              <p:cNvPr id="32" name="Rounded Rectangle 31"/>
              <p:cNvSpPr/>
              <p:nvPr/>
            </p:nvSpPr>
            <p:spPr>
              <a:xfrm>
                <a:off x="1183215" y="3716867"/>
                <a:ext cx="802078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1482473" y="3749968"/>
                <a:ext cx="502820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98M+</a:t>
                </a:r>
              </a:p>
            </p:txBody>
          </p:sp>
          <p:pic>
            <p:nvPicPr>
              <p:cNvPr id="34" name="Picture 33" descr="in_gradient_48x.pn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35" name="TextBox 34"/>
            <p:cNvSpPr txBox="1"/>
            <p:nvPr/>
          </p:nvSpPr>
          <p:spPr>
            <a:xfrm>
              <a:off x="11221870" y="6327225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EMEA</a:t>
              </a:r>
            </a:p>
          </p:txBody>
        </p:sp>
        <p:grpSp>
          <p:nvGrpSpPr>
            <p:cNvPr id="36" name="Group 106"/>
            <p:cNvGrpSpPr/>
            <p:nvPr/>
          </p:nvGrpSpPr>
          <p:grpSpPr>
            <a:xfrm>
              <a:off x="12776884" y="7470479"/>
              <a:ext cx="802078" cy="291988"/>
              <a:chOff x="1183215" y="3716867"/>
              <a:chExt cx="802078" cy="291988"/>
            </a:xfrm>
          </p:grpSpPr>
          <p:sp>
            <p:nvSpPr>
              <p:cNvPr id="37" name="Rounded Rectangle 36"/>
              <p:cNvSpPr/>
              <p:nvPr/>
            </p:nvSpPr>
            <p:spPr>
              <a:xfrm>
                <a:off x="1183215" y="3716867"/>
                <a:ext cx="802078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1482473" y="3749968"/>
                <a:ext cx="502820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27M+</a:t>
                </a:r>
              </a:p>
            </p:txBody>
          </p:sp>
          <p:pic>
            <p:nvPicPr>
              <p:cNvPr id="39" name="Picture 38" descr="in_gradient_48x.pn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40" name="TextBox 39"/>
            <p:cNvSpPr txBox="1"/>
            <p:nvPr/>
          </p:nvSpPr>
          <p:spPr>
            <a:xfrm>
              <a:off x="12693750" y="7265537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India</a:t>
              </a:r>
            </a:p>
          </p:txBody>
        </p:sp>
        <p:grpSp>
          <p:nvGrpSpPr>
            <p:cNvPr id="41" name="Group 91"/>
            <p:cNvGrpSpPr/>
            <p:nvPr/>
          </p:nvGrpSpPr>
          <p:grpSpPr>
            <a:xfrm>
              <a:off x="11729154" y="8261845"/>
              <a:ext cx="847196" cy="291988"/>
              <a:chOff x="1183215" y="3716867"/>
              <a:chExt cx="726017" cy="291988"/>
            </a:xfrm>
          </p:grpSpPr>
          <p:sp>
            <p:nvSpPr>
              <p:cNvPr id="42" name="Rounded Rectangle 41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3" name="TextBox 42"/>
              <p:cNvSpPr txBox="1"/>
              <p:nvPr/>
            </p:nvSpPr>
            <p:spPr>
              <a:xfrm>
                <a:off x="1482473" y="3749968"/>
                <a:ext cx="402799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3M+</a:t>
                </a:r>
              </a:p>
            </p:txBody>
          </p:sp>
          <p:pic>
            <p:nvPicPr>
              <p:cNvPr id="44" name="Picture 43" descr="in_gradient_48x.pn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14782" y="3779376"/>
                <a:ext cx="164531" cy="164531"/>
              </a:xfrm>
              <a:prstGeom prst="rect">
                <a:avLst/>
              </a:prstGeom>
            </p:spPr>
          </p:pic>
        </p:grpSp>
        <p:sp>
          <p:nvSpPr>
            <p:cNvPr id="45" name="TextBox 44"/>
            <p:cNvSpPr txBox="1"/>
            <p:nvPr/>
          </p:nvSpPr>
          <p:spPr>
            <a:xfrm>
              <a:off x="11433835" y="8056904"/>
              <a:ext cx="1205580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South Africa</a:t>
              </a:r>
            </a:p>
          </p:txBody>
        </p:sp>
        <p:pic>
          <p:nvPicPr>
            <p:cNvPr id="46" name="Picture 45" descr="europe.pn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01288" y="3816996"/>
              <a:ext cx="3483612" cy="3505625"/>
            </a:xfrm>
            <a:prstGeom prst="rect">
              <a:avLst/>
            </a:prstGeom>
          </p:spPr>
        </p:pic>
        <p:grpSp>
          <p:nvGrpSpPr>
            <p:cNvPr id="47" name="Group 76"/>
            <p:cNvGrpSpPr/>
            <p:nvPr/>
          </p:nvGrpSpPr>
          <p:grpSpPr>
            <a:xfrm>
              <a:off x="15846068" y="6203156"/>
              <a:ext cx="726017" cy="291988"/>
              <a:chOff x="1183215" y="3716867"/>
              <a:chExt cx="726017" cy="291988"/>
            </a:xfrm>
          </p:grpSpPr>
          <p:sp>
            <p:nvSpPr>
              <p:cNvPr id="48" name="Rounded Rectangle 47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1482472" y="3749968"/>
                <a:ext cx="402799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3M+</a:t>
                </a:r>
              </a:p>
            </p:txBody>
          </p:sp>
          <p:pic>
            <p:nvPicPr>
              <p:cNvPr id="50" name="Picture 49" descr="in_gradient_48x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51" name="TextBox 50"/>
            <p:cNvSpPr txBox="1"/>
            <p:nvPr/>
          </p:nvSpPr>
          <p:spPr>
            <a:xfrm>
              <a:off x="15724889" y="5998210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Arial"/>
                </a:rPr>
                <a:t>Turkey</a:t>
              </a:r>
            </a:p>
          </p:txBody>
        </p:sp>
        <p:grpSp>
          <p:nvGrpSpPr>
            <p:cNvPr id="52" name="Group 81"/>
            <p:cNvGrpSpPr/>
            <p:nvPr/>
          </p:nvGrpSpPr>
          <p:grpSpPr>
            <a:xfrm>
              <a:off x="15058170" y="6247564"/>
              <a:ext cx="726017" cy="291989"/>
              <a:chOff x="1183215" y="3716867"/>
              <a:chExt cx="726017" cy="291988"/>
            </a:xfrm>
          </p:grpSpPr>
          <p:sp>
            <p:nvSpPr>
              <p:cNvPr id="53" name="Rounded Rectangle 52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1482472" y="3749966"/>
                <a:ext cx="402799" cy="1521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7M+</a:t>
                </a:r>
              </a:p>
            </p:txBody>
          </p:sp>
          <p:pic>
            <p:nvPicPr>
              <p:cNvPr id="55" name="Picture 54" descr="in_gradient_48x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56" name="TextBox 55"/>
            <p:cNvSpPr txBox="1"/>
            <p:nvPr/>
          </p:nvSpPr>
          <p:spPr>
            <a:xfrm>
              <a:off x="14936992" y="6042613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Arial"/>
                </a:rPr>
                <a:t>Italy</a:t>
              </a:r>
            </a:p>
          </p:txBody>
        </p:sp>
        <p:grpSp>
          <p:nvGrpSpPr>
            <p:cNvPr id="57" name="Group 86"/>
            <p:cNvGrpSpPr/>
            <p:nvPr/>
          </p:nvGrpSpPr>
          <p:grpSpPr>
            <a:xfrm>
              <a:off x="14372086" y="5898103"/>
              <a:ext cx="726017" cy="291988"/>
              <a:chOff x="1183215" y="3716867"/>
              <a:chExt cx="726017" cy="291988"/>
            </a:xfrm>
          </p:grpSpPr>
          <p:sp>
            <p:nvSpPr>
              <p:cNvPr id="58" name="Rounded Rectangle 57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1482472" y="3749968"/>
                <a:ext cx="402799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8M+</a:t>
                </a:r>
              </a:p>
            </p:txBody>
          </p:sp>
          <p:pic>
            <p:nvPicPr>
              <p:cNvPr id="60" name="Picture 59" descr="in_gradient_48x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61" name="TextBox 60"/>
            <p:cNvSpPr txBox="1"/>
            <p:nvPr/>
          </p:nvSpPr>
          <p:spPr>
            <a:xfrm>
              <a:off x="14250907" y="5693162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Arial"/>
                </a:rPr>
                <a:t>France</a:t>
              </a:r>
            </a:p>
          </p:txBody>
        </p:sp>
        <p:grpSp>
          <p:nvGrpSpPr>
            <p:cNvPr id="62" name="Group 91"/>
            <p:cNvGrpSpPr/>
            <p:nvPr/>
          </p:nvGrpSpPr>
          <p:grpSpPr>
            <a:xfrm>
              <a:off x="14018701" y="6552902"/>
              <a:ext cx="726017" cy="291989"/>
              <a:chOff x="1183215" y="3716867"/>
              <a:chExt cx="726017" cy="291988"/>
            </a:xfrm>
          </p:grpSpPr>
          <p:sp>
            <p:nvSpPr>
              <p:cNvPr id="63" name="Rounded Rectangle 62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1482472" y="3749966"/>
                <a:ext cx="402799" cy="1521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6M+</a:t>
                </a:r>
              </a:p>
            </p:txBody>
          </p:sp>
          <p:pic>
            <p:nvPicPr>
              <p:cNvPr id="65" name="Picture 64" descr="in_gradient_48x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66" name="TextBox 65"/>
            <p:cNvSpPr txBox="1"/>
            <p:nvPr/>
          </p:nvSpPr>
          <p:spPr>
            <a:xfrm>
              <a:off x="13897522" y="6347952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Arial"/>
                </a:rPr>
                <a:t>Spain</a:t>
              </a:r>
            </a:p>
          </p:txBody>
        </p:sp>
        <p:grpSp>
          <p:nvGrpSpPr>
            <p:cNvPr id="67" name="Group 96"/>
            <p:cNvGrpSpPr/>
            <p:nvPr/>
          </p:nvGrpSpPr>
          <p:grpSpPr>
            <a:xfrm>
              <a:off x="14672012" y="5332512"/>
              <a:ext cx="726017" cy="291988"/>
              <a:chOff x="1110226" y="3716867"/>
              <a:chExt cx="726017" cy="291988"/>
            </a:xfrm>
          </p:grpSpPr>
          <p:sp>
            <p:nvSpPr>
              <p:cNvPr id="68" name="Rounded Rectangle 67"/>
              <p:cNvSpPr/>
              <p:nvPr/>
            </p:nvSpPr>
            <p:spPr>
              <a:xfrm>
                <a:off x="1110226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1409483" y="3749968"/>
                <a:ext cx="402799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5M+</a:t>
                </a:r>
              </a:p>
            </p:txBody>
          </p:sp>
          <p:pic>
            <p:nvPicPr>
              <p:cNvPr id="70" name="Picture 69" descr="in_gradient_48x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75980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71" name="TextBox 70"/>
            <p:cNvSpPr txBox="1"/>
            <p:nvPr/>
          </p:nvSpPr>
          <p:spPr>
            <a:xfrm>
              <a:off x="14550832" y="5127570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Arial"/>
                </a:rPr>
                <a:t>NL</a:t>
              </a:r>
            </a:p>
          </p:txBody>
        </p:sp>
        <p:grpSp>
          <p:nvGrpSpPr>
            <p:cNvPr id="72" name="Group 101"/>
            <p:cNvGrpSpPr/>
            <p:nvPr/>
          </p:nvGrpSpPr>
          <p:grpSpPr>
            <a:xfrm>
              <a:off x="13978523" y="4975431"/>
              <a:ext cx="847196" cy="291989"/>
              <a:chOff x="1183215" y="3716867"/>
              <a:chExt cx="726017" cy="291988"/>
            </a:xfrm>
          </p:grpSpPr>
          <p:sp>
            <p:nvSpPr>
              <p:cNvPr id="73" name="Rounded Rectangle 72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1482473" y="3749960"/>
                <a:ext cx="402799" cy="1521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 smtClean="0">
                    <a:solidFill>
                      <a:srgbClr val="FFFFFF"/>
                    </a:solidFill>
                    <a:cs typeface="Arial"/>
                  </a:rPr>
                  <a:t>17M</a:t>
                </a:r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+</a:t>
                </a:r>
              </a:p>
            </p:txBody>
          </p:sp>
          <p:pic>
            <p:nvPicPr>
              <p:cNvPr id="75" name="Picture 74" descr="in_gradient_48x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76" name="TextBox 75"/>
            <p:cNvSpPr txBox="1"/>
            <p:nvPr/>
          </p:nvSpPr>
          <p:spPr>
            <a:xfrm>
              <a:off x="13857344" y="4770474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Arial"/>
                </a:rPr>
                <a:t>UK</a:t>
              </a:r>
            </a:p>
          </p:txBody>
        </p:sp>
        <p:grpSp>
          <p:nvGrpSpPr>
            <p:cNvPr id="77" name="Group 71"/>
            <p:cNvGrpSpPr/>
            <p:nvPr/>
          </p:nvGrpSpPr>
          <p:grpSpPr>
            <a:xfrm>
              <a:off x="11970017" y="7139271"/>
              <a:ext cx="802078" cy="291988"/>
              <a:chOff x="1183215" y="3716867"/>
              <a:chExt cx="802078" cy="291988"/>
            </a:xfrm>
          </p:grpSpPr>
          <p:sp>
            <p:nvSpPr>
              <p:cNvPr id="78" name="Rounded Rectangle 77"/>
              <p:cNvSpPr/>
              <p:nvPr/>
            </p:nvSpPr>
            <p:spPr>
              <a:xfrm>
                <a:off x="1183215" y="3716867"/>
                <a:ext cx="802078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1482473" y="3749968"/>
                <a:ext cx="502820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1M+</a:t>
                </a:r>
              </a:p>
            </p:txBody>
          </p:sp>
          <p:pic>
            <p:nvPicPr>
              <p:cNvPr id="80" name="Picture 79" descr="in_gradient_48x.pn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81" name="TextBox 80"/>
            <p:cNvSpPr txBox="1"/>
            <p:nvPr/>
          </p:nvSpPr>
          <p:spPr>
            <a:xfrm>
              <a:off x="11886871" y="6934330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U.A.E</a:t>
              </a:r>
            </a:p>
          </p:txBody>
        </p:sp>
        <p:grpSp>
          <p:nvGrpSpPr>
            <p:cNvPr id="82" name="Group 96"/>
            <p:cNvGrpSpPr/>
            <p:nvPr/>
          </p:nvGrpSpPr>
          <p:grpSpPr>
            <a:xfrm>
              <a:off x="15100924" y="4387880"/>
              <a:ext cx="726017" cy="291988"/>
              <a:chOff x="1183215" y="3716867"/>
              <a:chExt cx="726017" cy="291988"/>
            </a:xfrm>
          </p:grpSpPr>
          <p:sp>
            <p:nvSpPr>
              <p:cNvPr id="83" name="Rounded Rectangle 82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4" name="TextBox 83"/>
              <p:cNvSpPr txBox="1"/>
              <p:nvPr/>
            </p:nvSpPr>
            <p:spPr>
              <a:xfrm>
                <a:off x="1482472" y="3749968"/>
                <a:ext cx="402799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1M+</a:t>
                </a:r>
              </a:p>
            </p:txBody>
          </p:sp>
          <p:pic>
            <p:nvPicPr>
              <p:cNvPr id="85" name="Picture 84" descr="in_gradient_48x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86" name="TextBox 85"/>
            <p:cNvSpPr txBox="1"/>
            <p:nvPr/>
          </p:nvSpPr>
          <p:spPr>
            <a:xfrm>
              <a:off x="14979745" y="4182938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GB" sz="1100" dirty="0">
                  <a:solidFill>
                    <a:srgbClr val="000000">
                      <a:lumMod val="75000"/>
                      <a:lumOff val="25000"/>
                    </a:srgbClr>
                  </a:solidFill>
                  <a:cs typeface="Arial"/>
                </a:rPr>
                <a:t>Sweden</a:t>
              </a:r>
              <a:endParaRPr lang="en-US" sz="1100" dirty="0">
                <a:solidFill>
                  <a:srgbClr val="000000">
                    <a:lumMod val="75000"/>
                    <a:lumOff val="25000"/>
                  </a:srgbClr>
                </a:solidFill>
                <a:cs typeface="Arial"/>
              </a:endParaRPr>
            </a:p>
          </p:txBody>
        </p:sp>
        <p:grpSp>
          <p:nvGrpSpPr>
            <p:cNvPr id="87" name="Group 41"/>
            <p:cNvGrpSpPr/>
            <p:nvPr/>
          </p:nvGrpSpPr>
          <p:grpSpPr>
            <a:xfrm>
              <a:off x="9547787" y="7328295"/>
              <a:ext cx="802078" cy="291988"/>
              <a:chOff x="1183215" y="3716867"/>
              <a:chExt cx="862343" cy="291988"/>
            </a:xfrm>
          </p:grpSpPr>
          <p:sp>
            <p:nvSpPr>
              <p:cNvPr id="88" name="Rounded Rectangle 87"/>
              <p:cNvSpPr/>
              <p:nvPr/>
            </p:nvSpPr>
            <p:spPr>
              <a:xfrm>
                <a:off x="1183215" y="3716867"/>
                <a:ext cx="862343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1482473" y="3749968"/>
                <a:ext cx="502819" cy="15210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6M+</a:t>
                </a:r>
              </a:p>
            </p:txBody>
          </p:sp>
          <p:pic>
            <p:nvPicPr>
              <p:cNvPr id="90" name="Picture 89" descr="in_gradient_48x.png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91" name="TextBox 90"/>
            <p:cNvSpPr txBox="1"/>
            <p:nvPr/>
          </p:nvSpPr>
          <p:spPr>
            <a:xfrm>
              <a:off x="9464641" y="7123353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Mexico</a:t>
              </a:r>
            </a:p>
          </p:txBody>
        </p:sp>
        <p:grpSp>
          <p:nvGrpSpPr>
            <p:cNvPr id="92" name="Group 91"/>
            <p:cNvGrpSpPr/>
            <p:nvPr/>
          </p:nvGrpSpPr>
          <p:grpSpPr>
            <a:xfrm>
              <a:off x="13145694" y="6836980"/>
              <a:ext cx="726017" cy="291989"/>
              <a:chOff x="1183215" y="3716867"/>
              <a:chExt cx="726017" cy="291988"/>
            </a:xfrm>
          </p:grpSpPr>
          <p:sp>
            <p:nvSpPr>
              <p:cNvPr id="93" name="Rounded Rectangle 92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1482472" y="3749966"/>
                <a:ext cx="402799" cy="1521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5M+</a:t>
                </a:r>
              </a:p>
            </p:txBody>
          </p:sp>
          <p:pic>
            <p:nvPicPr>
              <p:cNvPr id="95" name="Picture 94" descr="in_gradient_48x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96" name="TextBox 95"/>
            <p:cNvSpPr txBox="1"/>
            <p:nvPr/>
          </p:nvSpPr>
          <p:spPr>
            <a:xfrm>
              <a:off x="13024515" y="6632030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China</a:t>
              </a:r>
            </a:p>
          </p:txBody>
        </p:sp>
        <p:grpSp>
          <p:nvGrpSpPr>
            <p:cNvPr id="97" name="Group 91"/>
            <p:cNvGrpSpPr/>
            <p:nvPr/>
          </p:nvGrpSpPr>
          <p:grpSpPr>
            <a:xfrm>
              <a:off x="12729136" y="6073592"/>
              <a:ext cx="726017" cy="291989"/>
              <a:chOff x="1183215" y="3716867"/>
              <a:chExt cx="726017" cy="291988"/>
            </a:xfrm>
          </p:grpSpPr>
          <p:sp>
            <p:nvSpPr>
              <p:cNvPr id="98" name="Rounded Rectangle 97"/>
              <p:cNvSpPr/>
              <p:nvPr/>
            </p:nvSpPr>
            <p:spPr>
              <a:xfrm>
                <a:off x="1183215" y="3716867"/>
                <a:ext cx="726017" cy="291988"/>
              </a:xfrm>
              <a:prstGeom prst="roundRect">
                <a:avLst>
                  <a:gd name="adj" fmla="val 790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91978"/>
                <a:endParaRPr 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1482472" y="3749966"/>
                <a:ext cx="402799" cy="15210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defTabSz="191978"/>
                <a:r>
                  <a:rPr lang="en-US" sz="1100" b="1" dirty="0">
                    <a:solidFill>
                      <a:srgbClr val="FFFFFF"/>
                    </a:solidFill>
                    <a:cs typeface="Arial"/>
                  </a:rPr>
                  <a:t>3M+</a:t>
                </a:r>
              </a:p>
            </p:txBody>
          </p:sp>
          <p:pic>
            <p:nvPicPr>
              <p:cNvPr id="100" name="Picture 99" descr="in_gradient_48x.png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48969" y="3764324"/>
                <a:ext cx="189840" cy="189840"/>
              </a:xfrm>
              <a:prstGeom prst="rect">
                <a:avLst/>
              </a:prstGeom>
            </p:spPr>
          </p:pic>
        </p:grpSp>
        <p:sp>
          <p:nvSpPr>
            <p:cNvPr id="101" name="TextBox 100"/>
            <p:cNvSpPr txBox="1"/>
            <p:nvPr/>
          </p:nvSpPr>
          <p:spPr>
            <a:xfrm>
              <a:off x="12607957" y="5868641"/>
              <a:ext cx="968375" cy="152102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1">
              <a:spAutoFit/>
            </a:bodyPr>
            <a:lstStyle/>
            <a:p>
              <a:pPr algn="ctr" defTabSz="191978"/>
              <a:r>
                <a:rPr lang="en-US" sz="1100" b="1" dirty="0">
                  <a:solidFill>
                    <a:schemeClr val="bg1"/>
                  </a:solidFill>
                  <a:cs typeface="Arial"/>
                </a:rPr>
                <a:t>Russia</a:t>
              </a:r>
            </a:p>
          </p:txBody>
        </p:sp>
      </p:grpSp>
      <p:sp>
        <p:nvSpPr>
          <p:cNvPr id="103" name="Rounded Rectangle 102"/>
          <p:cNvSpPr/>
          <p:nvPr/>
        </p:nvSpPr>
        <p:spPr>
          <a:xfrm>
            <a:off x="7511312" y="2606374"/>
            <a:ext cx="740353" cy="324959"/>
          </a:xfrm>
          <a:prstGeom prst="roundRect">
            <a:avLst>
              <a:gd name="adj" fmla="val 7909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91978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7816478" y="2643213"/>
            <a:ext cx="410753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91978"/>
            <a:r>
              <a:rPr lang="en-US" sz="1100" b="1" dirty="0">
                <a:solidFill>
                  <a:srgbClr val="FFFFFF"/>
                </a:solidFill>
                <a:cs typeface="Arial"/>
              </a:rPr>
              <a:t>5M+</a:t>
            </a:r>
          </a:p>
        </p:txBody>
      </p:sp>
      <p:pic>
        <p:nvPicPr>
          <p:cNvPr id="105" name="Picture 104" descr="in_gradient_48x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8364" y="2659190"/>
            <a:ext cx="193589" cy="211277"/>
          </a:xfrm>
          <a:prstGeom prst="rect">
            <a:avLst/>
          </a:prstGeom>
        </p:spPr>
      </p:pic>
      <p:sp>
        <p:nvSpPr>
          <p:cNvPr id="106" name="TextBox 105"/>
          <p:cNvSpPr txBox="1"/>
          <p:nvPr/>
        </p:nvSpPr>
        <p:spPr>
          <a:xfrm>
            <a:off x="7387740" y="2378290"/>
            <a:ext cx="987497" cy="169277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spAutoFit/>
          </a:bodyPr>
          <a:lstStyle/>
          <a:p>
            <a:pPr algn="ctr" defTabSz="191978"/>
            <a:r>
              <a:rPr lang="en-US" sz="1100" dirty="0" smtClean="0">
                <a:solidFill>
                  <a:srgbClr val="000000">
                    <a:lumMod val="75000"/>
                    <a:lumOff val="25000"/>
                  </a:srgbClr>
                </a:solidFill>
                <a:cs typeface="Arial"/>
              </a:rPr>
              <a:t>DACH</a:t>
            </a:r>
            <a:endParaRPr lang="en-US" sz="1100" dirty="0">
              <a:solidFill>
                <a:srgbClr val="000000">
                  <a:lumMod val="75000"/>
                  <a:lumOff val="25000"/>
                </a:srgbClr>
              </a:solidFill>
              <a:cs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9384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1621" t="7207" r="18424"/>
          <a:stretch/>
        </p:blipFill>
        <p:spPr bwMode="auto">
          <a:xfrm>
            <a:off x="107504" y="13443"/>
            <a:ext cx="6768752" cy="6552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660232" y="908720"/>
            <a:ext cx="2088232" cy="452431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Unlike a CV these Skills and Endorsements are </a:t>
            </a:r>
            <a:r>
              <a:rPr lang="en-GB" sz="2400" b="1" dirty="0" smtClean="0"/>
              <a:t>MADE BY THE PEOPLE IN MY NETWORK.</a:t>
            </a:r>
          </a:p>
          <a:p>
            <a:endParaRPr lang="en-GB" sz="2400" dirty="0"/>
          </a:p>
          <a:p>
            <a:r>
              <a:rPr lang="en-GB" sz="2400" b="1" i="1" dirty="0" smtClean="0"/>
              <a:t>These are the skills that the people that I work with think I have.</a:t>
            </a:r>
            <a:endParaRPr lang="en-GB" sz="2400" b="1" i="1" dirty="0"/>
          </a:p>
        </p:txBody>
      </p:sp>
    </p:spTree>
    <p:extLst>
      <p:ext uri="{BB962C8B-B14F-4D97-AF65-F5344CB8AC3E}">
        <p14:creationId xmlns="" xmlns:p14="http://schemas.microsoft.com/office/powerpoint/2010/main" val="133393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6828" t="8586" r="6912"/>
          <a:stretch/>
        </p:blipFill>
        <p:spPr bwMode="auto">
          <a:xfrm>
            <a:off x="0" y="-26928"/>
            <a:ext cx="8460432" cy="6665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12301" y="2060848"/>
            <a:ext cx="3024336" cy="255454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My profile and skills determine the jobs that might be of interest to me </a:t>
            </a:r>
            <a:endParaRPr lang="en-GB" sz="3200" b="1" dirty="0"/>
          </a:p>
        </p:txBody>
      </p:sp>
    </p:spTree>
    <p:extLst>
      <p:ext uri="{BB962C8B-B14F-4D97-AF65-F5344CB8AC3E}">
        <p14:creationId xmlns="" xmlns:p14="http://schemas.microsoft.com/office/powerpoint/2010/main" val="65570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723" t="8171" r="7683" b="24"/>
          <a:stretch/>
        </p:blipFill>
        <p:spPr bwMode="auto">
          <a:xfrm>
            <a:off x="0" y="0"/>
            <a:ext cx="8244408" cy="6837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55776" y="38059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https://www.linkedin.com/edu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168950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6773" t="5123" r="6883"/>
          <a:stretch/>
        </p:blipFill>
        <p:spPr bwMode="auto">
          <a:xfrm>
            <a:off x="0" y="22142"/>
            <a:ext cx="8352928" cy="6814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1720" y="332656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https://www.linkedin.com/edu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83216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7432" t="5301" r="8153"/>
          <a:stretch/>
        </p:blipFill>
        <p:spPr bwMode="auto">
          <a:xfrm>
            <a:off x="0" y="-1"/>
            <a:ext cx="7812360" cy="6717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292080" y="3360966"/>
            <a:ext cx="2952328" cy="2677656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How many graduates of Belgrade University work for Microsoft in the US?</a:t>
            </a:r>
          </a:p>
          <a:p>
            <a:endParaRPr lang="en-GB" sz="2400" dirty="0"/>
          </a:p>
          <a:p>
            <a:r>
              <a:rPr lang="en-GB" sz="2400" dirty="0" smtClean="0"/>
              <a:t>And what do they do there?</a:t>
            </a:r>
            <a:endParaRPr lang="en-GB" sz="2400" dirty="0"/>
          </a:p>
        </p:txBody>
      </p:sp>
    </p:spTree>
    <p:extLst>
      <p:ext uri="{BB962C8B-B14F-4D97-AF65-F5344CB8AC3E}">
        <p14:creationId xmlns="" xmlns:p14="http://schemas.microsoft.com/office/powerpoint/2010/main" val="387024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9775" t="4469" r="9820"/>
          <a:stretch/>
        </p:blipFill>
        <p:spPr bwMode="auto">
          <a:xfrm>
            <a:off x="107504" y="0"/>
            <a:ext cx="698476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236296" y="404664"/>
            <a:ext cx="1656184" cy="203132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Who are the Belgrade University graduates working for Microsoft in the US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236296" y="3573016"/>
            <a:ext cx="1656184" cy="313932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/>
              <a:t>THIS DATA IS OPEN TO ANYONE</a:t>
            </a:r>
          </a:p>
          <a:p>
            <a:endParaRPr lang="en-GB" dirty="0"/>
          </a:p>
          <a:p>
            <a:r>
              <a:rPr lang="en-GB" dirty="0" smtClean="0"/>
              <a:t>How can I use it to enhance employability:</a:t>
            </a:r>
          </a:p>
          <a:p>
            <a:endParaRPr lang="en-GB" dirty="0" smtClean="0"/>
          </a:p>
          <a:p>
            <a:pPr marL="342900" indent="-342900">
              <a:buAutoNum type="arabicPeriod"/>
            </a:pPr>
            <a:r>
              <a:rPr lang="en-GB" dirty="0" smtClean="0"/>
              <a:t>Student</a:t>
            </a:r>
          </a:p>
          <a:p>
            <a:pPr marL="342900" indent="-342900">
              <a:buAutoNum type="arabicPeriod"/>
            </a:pPr>
            <a:r>
              <a:rPr lang="en-GB" dirty="0" smtClean="0"/>
              <a:t>Staff</a:t>
            </a:r>
          </a:p>
          <a:p>
            <a:pPr marL="342900" indent="-342900">
              <a:buAutoNum type="arabicPeriod"/>
            </a:pPr>
            <a:r>
              <a:rPr lang="en-GB" dirty="0" smtClean="0"/>
              <a:t>Employer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272916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" y="0"/>
            <a:ext cx="913180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GB" dirty="0" smtClean="0"/>
              <a:t>What can we do?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404775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to next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Create YOUR strategy for YOUR students.</a:t>
            </a:r>
          </a:p>
          <a:p>
            <a:pPr marL="457200" lvl="1" indent="0">
              <a:buNone/>
            </a:pPr>
            <a:r>
              <a:rPr lang="en-GB" dirty="0" smtClean="0"/>
              <a:t>– keep it simple</a:t>
            </a:r>
          </a:p>
          <a:p>
            <a:r>
              <a:rPr lang="en-GB" dirty="0" smtClean="0"/>
              <a:t>Using Online tools for individuals to help themselves:</a:t>
            </a:r>
          </a:p>
          <a:p>
            <a:pPr lvl="1"/>
            <a:r>
              <a:rPr lang="en-GB" dirty="0" smtClean="0"/>
              <a:t>Identity and self awareness</a:t>
            </a:r>
          </a:p>
          <a:p>
            <a:pPr lvl="2"/>
            <a:r>
              <a:rPr lang="en-GB" dirty="0" smtClean="0"/>
              <a:t>Values and motivation</a:t>
            </a:r>
            <a:r>
              <a:rPr lang="en-GB" dirty="0"/>
              <a:t> </a:t>
            </a:r>
            <a:r>
              <a:rPr lang="en-GB" dirty="0" smtClean="0"/>
              <a:t>(</a:t>
            </a:r>
            <a:r>
              <a:rPr lang="en-GB" dirty="0" smtClean="0">
                <a:hlinkClick r:id="rId3"/>
              </a:rPr>
              <a:t>Team Focus</a:t>
            </a:r>
            <a:r>
              <a:rPr lang="en-GB" dirty="0" smtClean="0"/>
              <a:t>; Profiling for Success)</a:t>
            </a:r>
          </a:p>
          <a:p>
            <a:pPr lvl="2"/>
            <a:r>
              <a:rPr lang="en-GB" dirty="0" smtClean="0"/>
              <a:t>CV and LinkedIn profile</a:t>
            </a:r>
          </a:p>
          <a:p>
            <a:pPr lvl="1"/>
            <a:r>
              <a:rPr lang="en-GB" dirty="0" smtClean="0"/>
              <a:t>Decision making</a:t>
            </a:r>
          </a:p>
          <a:p>
            <a:pPr lvl="2"/>
            <a:r>
              <a:rPr lang="en-GB" dirty="0" smtClean="0"/>
              <a:t>How do we make </a:t>
            </a:r>
            <a:r>
              <a:rPr lang="en-GB" dirty="0" smtClean="0">
                <a:hlinkClick r:id="rId4"/>
              </a:rPr>
              <a:t>decisions about our Career</a:t>
            </a:r>
            <a:endParaRPr lang="en-GB" dirty="0" smtClean="0"/>
          </a:p>
          <a:p>
            <a:pPr lvl="1"/>
            <a:r>
              <a:rPr lang="en-GB" dirty="0" smtClean="0"/>
              <a:t>Guidance 1-1, group and online</a:t>
            </a:r>
          </a:p>
          <a:p>
            <a:pPr lvl="2"/>
            <a:r>
              <a:rPr lang="en-GB" dirty="0" smtClean="0"/>
              <a:t>Careers professionals – embedded into curriculum</a:t>
            </a:r>
          </a:p>
          <a:p>
            <a:pPr lvl="1"/>
            <a:r>
              <a:rPr lang="en-GB" dirty="0" smtClean="0"/>
              <a:t>Labour market information</a:t>
            </a:r>
          </a:p>
          <a:p>
            <a:pPr lvl="2"/>
            <a:r>
              <a:rPr lang="en-GB" dirty="0" smtClean="0">
                <a:hlinkClick r:id="rId5"/>
              </a:rPr>
              <a:t>Prospects planner</a:t>
            </a:r>
            <a:r>
              <a:rPr lang="en-GB" dirty="0" smtClean="0"/>
              <a:t>, </a:t>
            </a:r>
            <a:r>
              <a:rPr lang="en-GB" dirty="0" smtClean="0">
                <a:hlinkClick r:id="rId6"/>
              </a:rPr>
              <a:t>ONS</a:t>
            </a:r>
            <a:endParaRPr lang="en-GB" dirty="0" smtClean="0"/>
          </a:p>
          <a:p>
            <a:pPr lvl="1"/>
            <a:r>
              <a:rPr lang="en-GB" dirty="0" smtClean="0"/>
              <a:t>Knowing where to find information</a:t>
            </a:r>
          </a:p>
          <a:p>
            <a:pPr lvl="2"/>
            <a:r>
              <a:rPr lang="en-GB" dirty="0" smtClean="0">
                <a:hlinkClick r:id="rId7"/>
              </a:rPr>
              <a:t>Careers website</a:t>
            </a:r>
            <a:r>
              <a:rPr lang="en-GB" dirty="0" smtClean="0"/>
              <a:t>, </a:t>
            </a:r>
            <a:r>
              <a:rPr lang="en-GB" dirty="0" smtClean="0">
                <a:hlinkClick r:id="rId8"/>
              </a:rPr>
              <a:t>Abintegro</a:t>
            </a:r>
            <a:r>
              <a:rPr lang="en-GB" dirty="0" smtClean="0"/>
              <a:t>, </a:t>
            </a:r>
            <a:r>
              <a:rPr lang="en-GB" dirty="0" smtClean="0">
                <a:hlinkClick r:id="rId9"/>
              </a:rPr>
              <a:t>10MinsWith</a:t>
            </a:r>
            <a:endParaRPr lang="en-GB" dirty="0" smtClean="0"/>
          </a:p>
          <a:p>
            <a:pPr lvl="1"/>
            <a:r>
              <a:rPr lang="en-GB" dirty="0" smtClean="0"/>
              <a:t>Applying for jobs</a:t>
            </a:r>
          </a:p>
          <a:p>
            <a:pPr lvl="2"/>
            <a:r>
              <a:rPr lang="en-GB" dirty="0" smtClean="0"/>
              <a:t>Keeping abreast of the ways that employers and graduates network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403458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1762</TotalTime>
  <Words>1917</Words>
  <Application>Microsoft Office PowerPoint</Application>
  <PresentationFormat>On-screen Show (4:3)</PresentationFormat>
  <Paragraphs>242</Paragraphs>
  <Slides>29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IT as an Agent of Change in Employability</vt:lpstr>
      <vt:lpstr>Information Technology</vt:lpstr>
      <vt:lpstr>A reminder of the rapid progress of Information technology</vt:lpstr>
      <vt:lpstr>Slide 4</vt:lpstr>
      <vt:lpstr>Slide 5</vt:lpstr>
      <vt:lpstr>Slide 6</vt:lpstr>
      <vt:lpstr>Slide 7</vt:lpstr>
      <vt:lpstr>How have economies embraced IT?</vt:lpstr>
      <vt:lpstr>A shift to embrace IT</vt:lpstr>
      <vt:lpstr>Slide 10</vt:lpstr>
      <vt:lpstr>Slide 11</vt:lpstr>
      <vt:lpstr>Slide 12</vt:lpstr>
      <vt:lpstr>Slide 13</vt:lpstr>
      <vt:lpstr>It for the entrepreneur</vt:lpstr>
      <vt:lpstr>IT and Entrepreneurship</vt:lpstr>
      <vt:lpstr>It in education</vt:lpstr>
      <vt:lpstr>The End of University as we know it?</vt:lpstr>
      <vt:lpstr>Online and Self Learning</vt:lpstr>
      <vt:lpstr>What is happening now that can change employability</vt:lpstr>
      <vt:lpstr>The Critical Mass of LinkedIn</vt:lpstr>
      <vt:lpstr>332,000,000+ members</vt:lpstr>
      <vt:lpstr>Slide 22</vt:lpstr>
      <vt:lpstr>Slide 23</vt:lpstr>
      <vt:lpstr>Slide 24</vt:lpstr>
      <vt:lpstr>Slide 25</vt:lpstr>
      <vt:lpstr>Slide 26</vt:lpstr>
      <vt:lpstr>Slide 27</vt:lpstr>
      <vt:lpstr>What can we do?</vt:lpstr>
      <vt:lpstr>Where to next</vt:lpstr>
    </vt:vector>
  </TitlesOfParts>
  <Company>Swansea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 as an Agent of Change</dc:title>
  <dc:creator>Cardew C.J.</dc:creator>
  <cp:lastModifiedBy>tom</cp:lastModifiedBy>
  <cp:revision>100</cp:revision>
  <cp:lastPrinted>2015-03-26T11:55:41Z</cp:lastPrinted>
  <dcterms:created xsi:type="dcterms:W3CDTF">2015-03-11T10:20:20Z</dcterms:created>
  <dcterms:modified xsi:type="dcterms:W3CDTF">2015-03-27T17:40:18Z</dcterms:modified>
</cp:coreProperties>
</file>