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429" r:id="rId3"/>
    <p:sldId id="432" r:id="rId4"/>
    <p:sldId id="412" r:id="rId5"/>
    <p:sldId id="420" r:id="rId6"/>
    <p:sldId id="413" r:id="rId7"/>
    <p:sldId id="424" r:id="rId8"/>
    <p:sldId id="425" r:id="rId9"/>
    <p:sldId id="436" r:id="rId10"/>
    <p:sldId id="426" r:id="rId11"/>
    <p:sldId id="435" r:id="rId12"/>
    <p:sldId id="439" r:id="rId13"/>
    <p:sldId id="440" r:id="rId14"/>
    <p:sldId id="441" r:id="rId15"/>
    <p:sldId id="443" r:id="rId16"/>
    <p:sldId id="444" r:id="rId17"/>
    <p:sldId id="445" r:id="rId18"/>
    <p:sldId id="446" r:id="rId19"/>
    <p:sldId id="447" r:id="rId20"/>
    <p:sldId id="448" r:id="rId21"/>
    <p:sldId id="419" r:id="rId22"/>
    <p:sldId id="431" r:id="rId23"/>
    <p:sldId id="422" r:id="rId24"/>
    <p:sldId id="457" r:id="rId25"/>
    <p:sldId id="450" r:id="rId26"/>
    <p:sldId id="451" r:id="rId27"/>
    <p:sldId id="452" r:id="rId28"/>
    <p:sldId id="453" r:id="rId29"/>
    <p:sldId id="454" r:id="rId30"/>
    <p:sldId id="455" r:id="rId31"/>
    <p:sldId id="427" r:id="rId32"/>
    <p:sldId id="329" r:id="rId33"/>
  </p:sldIdLst>
  <p:sldSz cx="9144000" cy="6858000" type="screen4x3"/>
  <p:notesSz cx="6797675" cy="987425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900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900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900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900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900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900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900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900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900"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FF0000"/>
    <a:srgbClr val="0000FF"/>
    <a:srgbClr val="CC0099"/>
    <a:srgbClr val="FF9900"/>
    <a:srgbClr val="B3071B"/>
    <a:srgbClr val="006666"/>
    <a:srgbClr val="B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564" y="6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4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4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0275" y="741363"/>
            <a:ext cx="4937125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689993"/>
            <a:ext cx="5438775" cy="4443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406"/>
            <a:ext cx="2946400" cy="494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378406"/>
            <a:ext cx="2946400" cy="494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smtClean="0">
                <a:latin typeface="Arial" pitchFamily="34" charset="0"/>
              </a:defRPr>
            </a:lvl1pPr>
          </a:lstStyle>
          <a:p>
            <a:pPr>
              <a:defRPr/>
            </a:pPr>
            <a:fld id="{4DFD1243-6B8D-482F-BAA9-CA91223A799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621708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31F6C5B1-8251-47B8-AF79-95D13EBCEEEE}" type="slidenum">
              <a:rPr lang="it-IT" altLang="it-IT"/>
              <a:pPr eaLnBrk="1" hangingPunct="1">
                <a:spcBef>
                  <a:spcPct val="0"/>
                </a:spcBef>
              </a:pPr>
              <a:t>2</a:t>
            </a:fld>
            <a:endParaRPr lang="it-IT" altLang="it-IT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31F6C5B1-8251-47B8-AF79-95D13EBCEEEE}" type="slidenum">
              <a:rPr lang="it-IT" altLang="it-IT"/>
              <a:pPr eaLnBrk="1" hangingPunct="1">
                <a:spcBef>
                  <a:spcPct val="0"/>
                </a:spcBef>
              </a:pPr>
              <a:t>3</a:t>
            </a:fld>
            <a:endParaRPr lang="it-IT" altLang="it-IT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31F6C5B1-8251-47B8-AF79-95D13EBCEEEE}" type="slidenum">
              <a:rPr lang="it-IT" altLang="it-IT"/>
              <a:pPr eaLnBrk="1" hangingPunct="1">
                <a:spcBef>
                  <a:spcPct val="0"/>
                </a:spcBef>
              </a:pPr>
              <a:t>4</a:t>
            </a:fld>
            <a:endParaRPr lang="it-IT" altLang="it-IT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31F6C5B1-8251-47B8-AF79-95D13EBCEEEE}" type="slidenum">
              <a:rPr lang="it-IT" altLang="it-IT"/>
              <a:pPr eaLnBrk="1" hangingPunct="1">
                <a:spcBef>
                  <a:spcPct val="0"/>
                </a:spcBef>
              </a:pPr>
              <a:t>5</a:t>
            </a:fld>
            <a:endParaRPr lang="it-IT" altLang="it-IT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31F6C5B1-8251-47B8-AF79-95D13EBCEEEE}" type="slidenum">
              <a:rPr lang="it-IT" altLang="it-IT"/>
              <a:pPr eaLnBrk="1" hangingPunct="1">
                <a:spcBef>
                  <a:spcPct val="0"/>
                </a:spcBef>
              </a:pPr>
              <a:t>6</a:t>
            </a:fld>
            <a:endParaRPr lang="it-IT" altLang="it-IT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 txBox="1">
            <a:spLocks noGrp="1" noChangeArrowheads="1"/>
          </p:cNvSpPr>
          <p:nvPr/>
        </p:nvSpPr>
        <p:spPr bwMode="auto">
          <a:xfrm>
            <a:off x="3849688" y="9378406"/>
            <a:ext cx="2946400" cy="494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4128AEB8-AB39-4DE0-9B5A-1928D0054CE3}" type="slidenum">
              <a:rPr lang="it-IT" altLang="it-IT" sz="1200" b="0"/>
              <a:pPr algn="r" eaLnBrk="1" hangingPunct="1"/>
              <a:t>7</a:t>
            </a:fld>
            <a:endParaRPr lang="it-IT" altLang="it-IT" sz="1200" b="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 txBox="1">
            <a:spLocks noGrp="1" noChangeArrowheads="1"/>
          </p:cNvSpPr>
          <p:nvPr/>
        </p:nvSpPr>
        <p:spPr bwMode="auto">
          <a:xfrm>
            <a:off x="3849688" y="9378406"/>
            <a:ext cx="2946400" cy="494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1D1F7A7B-C15A-4E61-9179-02B7018286B5}" type="slidenum">
              <a:rPr lang="it-IT" altLang="it-IT" sz="1200" b="0"/>
              <a:pPr algn="r" eaLnBrk="1" hangingPunct="1"/>
              <a:t>8</a:t>
            </a:fld>
            <a:endParaRPr lang="it-IT" altLang="it-IT" sz="1200" b="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31F6C5B1-8251-47B8-AF79-95D13EBCEEEE}" type="slidenum">
              <a:rPr lang="it-IT" altLang="it-IT"/>
              <a:pPr eaLnBrk="1" hangingPunct="1">
                <a:spcBef>
                  <a:spcPct val="0"/>
                </a:spcBef>
              </a:pPr>
              <a:t>9</a:t>
            </a:fld>
            <a:endParaRPr lang="it-IT" altLang="it-IT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 txBox="1">
            <a:spLocks noGrp="1" noChangeArrowheads="1"/>
          </p:cNvSpPr>
          <p:nvPr/>
        </p:nvSpPr>
        <p:spPr bwMode="auto">
          <a:xfrm>
            <a:off x="3849688" y="9378406"/>
            <a:ext cx="2946400" cy="494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90C7C7FB-B2A7-4675-92FF-6559EC4A8ABC}" type="slidenum">
              <a:rPr lang="it-IT" altLang="it-IT" sz="1200" b="0"/>
              <a:pPr algn="r" eaLnBrk="1" hangingPunct="1"/>
              <a:t>10</a:t>
            </a:fld>
            <a:endParaRPr lang="it-IT" altLang="it-IT" sz="1200" b="0"/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 txBox="1">
            <a:spLocks noGrp="1" noChangeArrowheads="1"/>
          </p:cNvSpPr>
          <p:nvPr/>
        </p:nvSpPr>
        <p:spPr bwMode="auto">
          <a:xfrm>
            <a:off x="3849689" y="9378407"/>
            <a:ext cx="2946400" cy="494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49910B9B-9EB0-45CC-B74C-33A03FF72049}" type="slidenum">
              <a:rPr lang="it-IT" altLang="it-IT" sz="1200" b="0"/>
              <a:pPr algn="r" eaLnBrk="1" hangingPunct="1"/>
              <a:t>11</a:t>
            </a:fld>
            <a:endParaRPr lang="it-IT" altLang="it-IT" sz="1200" b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 txBox="1">
            <a:spLocks noGrp="1" noChangeArrowheads="1"/>
          </p:cNvSpPr>
          <p:nvPr/>
        </p:nvSpPr>
        <p:spPr bwMode="auto">
          <a:xfrm>
            <a:off x="3849689" y="9378407"/>
            <a:ext cx="2946400" cy="494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49910B9B-9EB0-45CC-B74C-33A03FF72049}" type="slidenum">
              <a:rPr lang="it-IT" altLang="it-IT" sz="1200" b="0"/>
              <a:pPr algn="r" eaLnBrk="1" hangingPunct="1"/>
              <a:t>12</a:t>
            </a:fld>
            <a:endParaRPr lang="it-IT" altLang="it-IT" sz="1200" b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 txBox="1">
            <a:spLocks noGrp="1" noChangeArrowheads="1"/>
          </p:cNvSpPr>
          <p:nvPr/>
        </p:nvSpPr>
        <p:spPr bwMode="auto">
          <a:xfrm>
            <a:off x="3849689" y="9378407"/>
            <a:ext cx="2946400" cy="494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49910B9B-9EB0-45CC-B74C-33A03FF72049}" type="slidenum">
              <a:rPr lang="it-IT" altLang="it-IT" sz="1200" b="0"/>
              <a:pPr algn="r" eaLnBrk="1" hangingPunct="1"/>
              <a:t>13</a:t>
            </a:fld>
            <a:endParaRPr lang="it-IT" altLang="it-IT" sz="1200" b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 txBox="1">
            <a:spLocks noGrp="1" noChangeArrowheads="1"/>
          </p:cNvSpPr>
          <p:nvPr/>
        </p:nvSpPr>
        <p:spPr bwMode="auto">
          <a:xfrm>
            <a:off x="3849689" y="9378407"/>
            <a:ext cx="2946400" cy="494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49910B9B-9EB0-45CC-B74C-33A03FF72049}" type="slidenum">
              <a:rPr lang="it-IT" altLang="it-IT" sz="1200" b="0"/>
              <a:pPr algn="r" eaLnBrk="1" hangingPunct="1"/>
              <a:t>14</a:t>
            </a:fld>
            <a:endParaRPr lang="it-IT" altLang="it-IT" sz="1200" b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 txBox="1">
            <a:spLocks noGrp="1" noChangeArrowheads="1"/>
          </p:cNvSpPr>
          <p:nvPr/>
        </p:nvSpPr>
        <p:spPr bwMode="auto">
          <a:xfrm>
            <a:off x="3849689" y="9378407"/>
            <a:ext cx="2946400" cy="494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49910B9B-9EB0-45CC-B74C-33A03FF72049}" type="slidenum">
              <a:rPr lang="it-IT" altLang="it-IT" sz="1200" b="0"/>
              <a:pPr algn="r" eaLnBrk="1" hangingPunct="1"/>
              <a:t>15</a:t>
            </a:fld>
            <a:endParaRPr lang="it-IT" altLang="it-IT" sz="1200" b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 txBox="1">
            <a:spLocks noGrp="1" noChangeArrowheads="1"/>
          </p:cNvSpPr>
          <p:nvPr/>
        </p:nvSpPr>
        <p:spPr bwMode="auto">
          <a:xfrm>
            <a:off x="3849689" y="9378407"/>
            <a:ext cx="2946400" cy="494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49910B9B-9EB0-45CC-B74C-33A03FF72049}" type="slidenum">
              <a:rPr lang="it-IT" altLang="it-IT" sz="1200" b="0"/>
              <a:pPr algn="r" eaLnBrk="1" hangingPunct="1"/>
              <a:t>16</a:t>
            </a:fld>
            <a:endParaRPr lang="it-IT" altLang="it-IT" sz="1200" b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 txBox="1">
            <a:spLocks noGrp="1" noChangeArrowheads="1"/>
          </p:cNvSpPr>
          <p:nvPr/>
        </p:nvSpPr>
        <p:spPr bwMode="auto">
          <a:xfrm>
            <a:off x="3849689" y="9378407"/>
            <a:ext cx="2946400" cy="494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49910B9B-9EB0-45CC-B74C-33A03FF72049}" type="slidenum">
              <a:rPr lang="it-IT" altLang="it-IT" sz="1200" b="0"/>
              <a:pPr algn="r" eaLnBrk="1" hangingPunct="1"/>
              <a:t>17</a:t>
            </a:fld>
            <a:endParaRPr lang="it-IT" altLang="it-IT" sz="1200" b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 txBox="1">
            <a:spLocks noGrp="1" noChangeArrowheads="1"/>
          </p:cNvSpPr>
          <p:nvPr/>
        </p:nvSpPr>
        <p:spPr bwMode="auto">
          <a:xfrm>
            <a:off x="3849689" y="9378407"/>
            <a:ext cx="2946400" cy="494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49910B9B-9EB0-45CC-B74C-33A03FF72049}" type="slidenum">
              <a:rPr lang="it-IT" altLang="it-IT" sz="1200" b="0"/>
              <a:pPr algn="r" eaLnBrk="1" hangingPunct="1"/>
              <a:t>18</a:t>
            </a:fld>
            <a:endParaRPr lang="it-IT" altLang="it-IT" sz="1200" b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 txBox="1">
            <a:spLocks noGrp="1" noChangeArrowheads="1"/>
          </p:cNvSpPr>
          <p:nvPr/>
        </p:nvSpPr>
        <p:spPr bwMode="auto">
          <a:xfrm>
            <a:off x="3849689" y="9378407"/>
            <a:ext cx="2946400" cy="494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49910B9B-9EB0-45CC-B74C-33A03FF72049}" type="slidenum">
              <a:rPr lang="it-IT" altLang="it-IT" sz="1200" b="0"/>
              <a:pPr algn="r" eaLnBrk="1" hangingPunct="1"/>
              <a:t>19</a:t>
            </a:fld>
            <a:endParaRPr lang="it-IT" altLang="it-IT" sz="1200" b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 txBox="1">
            <a:spLocks noGrp="1" noChangeArrowheads="1"/>
          </p:cNvSpPr>
          <p:nvPr/>
        </p:nvSpPr>
        <p:spPr bwMode="auto">
          <a:xfrm>
            <a:off x="3849689" y="9378407"/>
            <a:ext cx="2946400" cy="494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fld id="{49910B9B-9EB0-45CC-B74C-33A03FF72049}" type="slidenum">
              <a:rPr lang="it-IT" altLang="it-IT" sz="1200" b="0"/>
              <a:pPr algn="r" eaLnBrk="1" hangingPunct="1"/>
              <a:t>20</a:t>
            </a:fld>
            <a:endParaRPr lang="it-IT" altLang="it-IT" sz="1200" b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31F6C5B1-8251-47B8-AF79-95D13EBCEEEE}" type="slidenum">
              <a:rPr lang="it-IT" altLang="it-IT"/>
              <a:pPr eaLnBrk="1" hangingPunct="1">
                <a:spcBef>
                  <a:spcPct val="0"/>
                </a:spcBef>
              </a:pPr>
              <a:t>21</a:t>
            </a:fld>
            <a:endParaRPr lang="it-IT" altLang="it-IT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849688" y="9378406"/>
            <a:ext cx="2946400" cy="494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8C26AF5-E28D-468C-943C-A1D2FABCBDC9}" type="slidenum">
              <a:rPr lang="it-IT" altLang="it-IT" b="0"/>
              <a:pPr algn="r" eaLnBrk="1" hangingPunct="1">
                <a:spcBef>
                  <a:spcPct val="0"/>
                </a:spcBef>
              </a:pPr>
              <a:t>22</a:t>
            </a:fld>
            <a:endParaRPr lang="it-IT" altLang="it-IT" b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31F6C5B1-8251-47B8-AF79-95D13EBCEEEE}" type="slidenum">
              <a:rPr lang="it-IT" altLang="it-IT"/>
              <a:pPr eaLnBrk="1" hangingPunct="1">
                <a:spcBef>
                  <a:spcPct val="0"/>
                </a:spcBef>
              </a:pPr>
              <a:t>23</a:t>
            </a:fld>
            <a:endParaRPr lang="it-IT" altLang="it-IT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2048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F53092C-C88A-44EF-9B34-8C2602267EAB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it-IT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2048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B5DB243-8B8C-4E89-94D7-BCBC8BD1E778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it-IT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2048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2D413BB-BC0D-4E40-A5E2-E08EFBEE6A5C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it-IT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smtClean="0"/>
          </a:p>
        </p:txBody>
      </p:sp>
      <p:sp>
        <p:nvSpPr>
          <p:cNvPr id="2048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75A2B23-01EE-4E5B-B91C-A613C743EF25}" type="slidenum">
              <a:rPr lang="it-IT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it-IT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31F6C5B1-8251-47B8-AF79-95D13EBCEEEE}" type="slidenum">
              <a:rPr lang="it-IT" altLang="it-IT"/>
              <a:pPr eaLnBrk="1" hangingPunct="1">
                <a:spcBef>
                  <a:spcPct val="0"/>
                </a:spcBef>
              </a:pPr>
              <a:t>31</a:t>
            </a:fld>
            <a:endParaRPr lang="it-IT" altLang="it-IT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233D3-72EF-4B85-9C69-B7962E8F5DB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32063757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92B8C5-D90F-4B14-9AE3-40AE88298D8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3030833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6179F-AAD3-45D7-B6D0-39EF8255C61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5257702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9F0831-E362-48BF-94DB-70C8103DD7C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7908887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851A7-408B-4B05-8C5E-FBCBDD46692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78266321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1CED8-415D-4485-9AC5-405723975CF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5310408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7AB8D-A9C0-4A02-BBCE-A98184892B2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49297598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987BC7-8726-419E-8ED2-A01A1026A00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6586303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743986-3F25-4F30-B91A-1AC0B7EDF94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0061650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C1E68-359A-4F67-B185-27E2695F937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6794907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6F22BB-B453-47E5-9D2D-0C86E414BD0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84472321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sto e Immagin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 bwMode="auto">
          <a:xfrm>
            <a:off x="0" y="0"/>
            <a:ext cx="9144000" cy="1557338"/>
          </a:xfrm>
          <a:prstGeom prst="rect">
            <a:avLst/>
          </a:prstGeom>
          <a:solidFill>
            <a:srgbClr val="B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pic>
        <p:nvPicPr>
          <p:cNvPr id="7" name="Picture 3" descr="SigilloLogoLAST_WhiteOK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1763" y="250825"/>
            <a:ext cx="1514475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F:\Stage\PROGETTI\TEMPUS\TEMPUS_SERBIA_2011-2014\WP9 - Dissemination\careers_full_logo.jp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388" y="327025"/>
            <a:ext cx="1033462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F:\Stage\PROGETTI\TEMPUS\TEMPUS_SERBIA_2011-2014\WP9 - Dissemination\tempuslogo.jp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5" y="192088"/>
            <a:ext cx="749300" cy="79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355976" y="274638"/>
            <a:ext cx="4536504" cy="1143000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it-IT" dirty="0"/>
          </a:p>
        </p:txBody>
      </p:sp>
      <p:sp>
        <p:nvSpPr>
          <p:cNvPr id="9" name="Segnaposto testo 8"/>
          <p:cNvSpPr>
            <a:spLocks noGrp="1"/>
          </p:cNvSpPr>
          <p:nvPr>
            <p:ph type="body" sz="quarter" idx="13"/>
          </p:nvPr>
        </p:nvSpPr>
        <p:spPr>
          <a:xfrm>
            <a:off x="251520" y="1936287"/>
            <a:ext cx="5328592" cy="4104456"/>
          </a:xfrm>
        </p:spPr>
        <p:txBody>
          <a:bodyPr/>
          <a:lstStyle>
            <a:lvl1pPr>
              <a:buNone/>
              <a:defRPr sz="1800">
                <a:latin typeface="Arial" pitchFamily="34" charset="0"/>
                <a:cs typeface="Arial" pitchFamily="34" charset="0"/>
              </a:defRPr>
            </a:lvl1pPr>
            <a:lvl2pPr>
              <a:buNone/>
              <a:defRPr sz="1600"/>
            </a:lvl2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11" name="Segnaposto immagine 10"/>
          <p:cNvSpPr>
            <a:spLocks noGrp="1"/>
          </p:cNvSpPr>
          <p:nvPr>
            <p:ph type="pic" sz="quarter" idx="14"/>
          </p:nvPr>
        </p:nvSpPr>
        <p:spPr>
          <a:xfrm>
            <a:off x="5796855" y="1916832"/>
            <a:ext cx="3095625" cy="2016125"/>
          </a:xfrm>
        </p:spPr>
        <p:txBody>
          <a:bodyPr rtlCol="0">
            <a:normAutofit/>
          </a:bodyPr>
          <a:lstStyle/>
          <a:p>
            <a:pPr lvl="0"/>
            <a:r>
              <a:rPr lang="it-IT" noProof="0" smtClean="0"/>
              <a:t>Fare clic sull'icona per inserire un'immagine</a:t>
            </a:r>
          </a:p>
        </p:txBody>
      </p:sp>
      <p:sp>
        <p:nvSpPr>
          <p:cNvPr id="12" name="Segnaposto immagine 10"/>
          <p:cNvSpPr>
            <a:spLocks noGrp="1"/>
          </p:cNvSpPr>
          <p:nvPr>
            <p:ph type="pic" sz="quarter" idx="15"/>
          </p:nvPr>
        </p:nvSpPr>
        <p:spPr>
          <a:xfrm>
            <a:off x="5796855" y="4005064"/>
            <a:ext cx="3095625" cy="2016125"/>
          </a:xfrm>
        </p:spPr>
        <p:txBody>
          <a:bodyPr rtlCol="0">
            <a:normAutofit/>
          </a:bodyPr>
          <a:lstStyle/>
          <a:p>
            <a:pPr lvl="0"/>
            <a:r>
              <a:rPr lang="it-IT" noProof="0" smtClean="0"/>
              <a:t>Fare clic sull'icona per inserire un'immagine</a:t>
            </a:r>
          </a:p>
        </p:txBody>
      </p:sp>
      <p:sp>
        <p:nvSpPr>
          <p:cNvPr id="13" name="Segnaposto data 2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>
                <a:solidFill>
                  <a:srgbClr val="B3071B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8459B20-3508-4DEC-A0B4-0D345731D1C1}" type="datetimeFigureOut">
              <a:rPr lang="it-IT"/>
              <a:pPr>
                <a:defRPr/>
              </a:pPr>
              <a:t>31/03/2015</a:t>
            </a:fld>
            <a:endParaRPr lang="it-IT"/>
          </a:p>
        </p:txBody>
      </p:sp>
      <p:sp>
        <p:nvSpPr>
          <p:cNvPr id="14" name="Segnaposto piè di pagina 3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>
                <a:solidFill>
                  <a:srgbClr val="B3071B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5" name="Segnaposto numero diapositiva 4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>
                <a:solidFill>
                  <a:srgbClr val="B3071B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2072556-F824-40F0-B1DD-4259761CEAD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32274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o e tabell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 bwMode="auto">
          <a:xfrm>
            <a:off x="0" y="0"/>
            <a:ext cx="9144000" cy="1557338"/>
          </a:xfrm>
          <a:prstGeom prst="rect">
            <a:avLst/>
          </a:prstGeom>
          <a:solidFill>
            <a:srgbClr val="B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pic>
        <p:nvPicPr>
          <p:cNvPr id="5" name="Picture 3" descr="SigilloLogoLAST_WhiteOK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1763" y="250825"/>
            <a:ext cx="1514475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F:\Stage\PROGETTI\TEMPUS\TEMPUS_SERBIA_2011-2014\WP9 - Dissemination\careers_full_logo.jp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388" y="327025"/>
            <a:ext cx="1033462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F:\Stage\PROGETTI\TEMPUS\TEMPUS_SERBIA_2011-2014\WP9 - Dissemination\tempuslogo.jp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5" y="192088"/>
            <a:ext cx="749300" cy="79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283968" y="274638"/>
            <a:ext cx="4608512" cy="1143000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it-IT" dirty="0"/>
          </a:p>
        </p:txBody>
      </p:sp>
      <p:sp>
        <p:nvSpPr>
          <p:cNvPr id="11" name="Segnaposto tabella 10"/>
          <p:cNvSpPr>
            <a:spLocks noGrp="1"/>
          </p:cNvSpPr>
          <p:nvPr>
            <p:ph type="tbl" sz="quarter" idx="13"/>
          </p:nvPr>
        </p:nvSpPr>
        <p:spPr>
          <a:xfrm>
            <a:off x="394841" y="1916113"/>
            <a:ext cx="8281615" cy="4033167"/>
          </a:xfrm>
        </p:spPr>
        <p:txBody>
          <a:bodyPr rtlCol="0">
            <a:normAutofit/>
          </a:bodyPr>
          <a:lstStyle/>
          <a:p>
            <a:pPr lvl="0"/>
            <a:r>
              <a:rPr lang="it-IT" noProof="0" smtClean="0"/>
              <a:t>Fare clic sull'icona per inserire una tabella</a:t>
            </a:r>
          </a:p>
        </p:txBody>
      </p:sp>
      <p:sp>
        <p:nvSpPr>
          <p:cNvPr id="8" name="Segnaposto data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rgbClr val="B3071B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7576296-8B7F-45C5-AD08-22C1DE34B283}" type="datetimeFigureOut">
              <a:rPr lang="it-IT"/>
              <a:pPr>
                <a:defRPr/>
              </a:pPr>
              <a:t>31/03/2015</a:t>
            </a:fld>
            <a:endParaRPr lang="it-IT"/>
          </a:p>
        </p:txBody>
      </p:sp>
      <p:sp>
        <p:nvSpPr>
          <p:cNvPr id="9" name="Segnaposto piè di pagina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rgbClr val="B3071B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" name="Segnaposto numero diapositiva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rgbClr val="B3071B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90666CF-BF23-4B44-B8B7-486E37385C3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1189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smtClean="0">
                <a:latin typeface="Arial" pitchFamily="34" charset="0"/>
              </a:defRPr>
            </a:lvl1pPr>
          </a:lstStyle>
          <a:p>
            <a:pPr>
              <a:defRPr/>
            </a:pPr>
            <a:fld id="{27BD15CB-D222-46DF-A9A8-042DD38CF2A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iversitaperta.com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hyperlink" Target="http://ingegneria.universitaperta.com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ipd.it/stage" TargetMode="External"/><Relationship Id="rId2" Type="http://schemas.openxmlformats.org/officeDocument/2006/relationships/hyperlink" Target="http://www.careerservicepd.com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hyperlink" Target="http://www.unipd.it/placemen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07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3933056"/>
            <a:ext cx="6400800" cy="2016225"/>
          </a:xfrm>
        </p:spPr>
        <p:txBody>
          <a:bodyPr/>
          <a:lstStyle/>
          <a:p>
            <a:pPr eaLnBrk="1" hangingPunct="1"/>
            <a:endParaRPr lang="it-IT" altLang="it-IT" sz="2000" b="1" dirty="0" smtClean="0">
              <a:solidFill>
                <a:schemeClr val="bg1"/>
              </a:solidFill>
              <a:ea typeface="ＭＳ Ｐゴシック" pitchFamily="34" charset="-128"/>
            </a:endParaRPr>
          </a:p>
          <a:p>
            <a:pPr eaLnBrk="1" hangingPunct="1"/>
            <a:r>
              <a:rPr lang="it-IT" altLang="it-IT" sz="2800" b="1" dirty="0" smtClean="0">
                <a:solidFill>
                  <a:schemeClr val="bg1"/>
                </a:solidFill>
                <a:ea typeface="ＭＳ Ｐゴシック" pitchFamily="34" charset="-128"/>
              </a:rPr>
              <a:t>The Future Career Service: </a:t>
            </a:r>
          </a:p>
          <a:p>
            <a:pPr eaLnBrk="1" hangingPunct="1"/>
            <a:r>
              <a:rPr lang="it-IT" altLang="it-IT" sz="2000" b="1" dirty="0" err="1" smtClean="0">
                <a:solidFill>
                  <a:schemeClr val="bg1"/>
                </a:solidFill>
                <a:ea typeface="ＭＳ Ｐゴシック" pitchFamily="34" charset="-128"/>
              </a:rPr>
              <a:t>quality</a:t>
            </a:r>
            <a:r>
              <a:rPr lang="it-IT" altLang="it-IT" sz="2000" b="1" dirty="0" smtClean="0">
                <a:solidFill>
                  <a:schemeClr val="bg1"/>
                </a:solidFill>
                <a:ea typeface="ＭＳ Ｐゴシック" pitchFamily="34" charset="-128"/>
              </a:rPr>
              <a:t> management and </a:t>
            </a:r>
            <a:r>
              <a:rPr lang="it-IT" altLang="it-IT" sz="2000" b="1" dirty="0" err="1" smtClean="0">
                <a:solidFill>
                  <a:schemeClr val="bg1"/>
                </a:solidFill>
                <a:ea typeface="ＭＳ Ｐゴシック" pitchFamily="34" charset="-128"/>
              </a:rPr>
              <a:t>funding</a:t>
            </a:r>
            <a:r>
              <a:rPr lang="it-IT" altLang="it-IT" sz="2000" b="1" dirty="0" smtClean="0">
                <a:solidFill>
                  <a:schemeClr val="bg1"/>
                </a:solidFill>
                <a:ea typeface="ＭＳ Ｐゴシック" pitchFamily="34" charset="-128"/>
              </a:rPr>
              <a:t> </a:t>
            </a:r>
            <a:r>
              <a:rPr lang="it-IT" altLang="it-IT" sz="2000" b="1" dirty="0" err="1" smtClean="0">
                <a:solidFill>
                  <a:schemeClr val="bg1"/>
                </a:solidFill>
                <a:ea typeface="ＭＳ Ｐゴシック" pitchFamily="34" charset="-128"/>
              </a:rPr>
              <a:t>opportunities</a:t>
            </a:r>
            <a:endParaRPr lang="it-IT" altLang="it-IT" sz="2000" b="1" dirty="0" smtClean="0">
              <a:solidFill>
                <a:schemeClr val="bg1"/>
              </a:solidFill>
              <a:ea typeface="ＭＳ Ｐゴシック" pitchFamily="34" charset="-128"/>
            </a:endParaRPr>
          </a:p>
          <a:p>
            <a:pPr eaLnBrk="1" hangingPunct="1"/>
            <a:endParaRPr lang="it-IT" altLang="it-IT" sz="2000" b="1" dirty="0" smtClean="0">
              <a:solidFill>
                <a:schemeClr val="bg1"/>
              </a:solidFill>
              <a:ea typeface="ＭＳ Ｐゴシック" pitchFamily="34" charset="-128"/>
            </a:endParaRPr>
          </a:p>
          <a:p>
            <a:pPr eaLnBrk="1" hangingPunct="1"/>
            <a:r>
              <a:rPr lang="it-IT" altLang="it-IT" sz="2000" b="1" dirty="0" smtClean="0">
                <a:solidFill>
                  <a:schemeClr val="bg1"/>
                </a:solidFill>
                <a:ea typeface="ＭＳ Ｐゴシック" pitchFamily="34" charset="-128"/>
              </a:rPr>
              <a:t>Gilda Rota</a:t>
            </a:r>
          </a:p>
        </p:txBody>
      </p:sp>
      <p:pic>
        <p:nvPicPr>
          <p:cNvPr id="2051" name="Picture 4" descr="SigilloLogoLAST_WhiteO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473" y="1052514"/>
            <a:ext cx="5694847" cy="2448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36000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None/>
            </a:pPr>
            <a:r>
              <a:rPr lang="en-GB" sz="2000" dirty="0" smtClean="0">
                <a:solidFill>
                  <a:schemeClr val="bg1"/>
                </a:solidFill>
              </a:rPr>
              <a:t>OUR WORLD HAS CHANGED</a:t>
            </a:r>
            <a:endParaRPr lang="it-IT" altLang="it-IT" sz="2000" b="0" dirty="0" smtClean="0">
              <a:solidFill>
                <a:schemeClr val="bg1"/>
              </a:solidFill>
            </a:endParaRPr>
          </a:p>
        </p:txBody>
      </p:sp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8831263" y="252413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it-IT" altLang="it-IT" sz="1400" b="0">
              <a:solidFill>
                <a:schemeClr val="bg1"/>
              </a:solidFill>
            </a:endParaRPr>
          </a:p>
        </p:txBody>
      </p:sp>
      <p:sp>
        <p:nvSpPr>
          <p:cNvPr id="9220" name="Rectangle 22"/>
          <p:cNvSpPr>
            <a:spLocks noChangeArrowheads="1"/>
          </p:cNvSpPr>
          <p:nvPr/>
        </p:nvSpPr>
        <p:spPr bwMode="auto">
          <a:xfrm>
            <a:off x="250825" y="1700213"/>
            <a:ext cx="8424863" cy="618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/>
          </a:p>
          <a:p>
            <a:pPr algn="just"/>
            <a:r>
              <a:rPr lang="en-GB" sz="1800" dirty="0" smtClean="0"/>
              <a:t>The “</a:t>
            </a:r>
            <a:r>
              <a:rPr lang="en-GB" sz="1800" dirty="0" err="1" smtClean="0"/>
              <a:t>dejobbing</a:t>
            </a:r>
            <a:r>
              <a:rPr lang="en-GB" sz="1800" dirty="0" smtClean="0"/>
              <a:t>” wrought by the global economy has produced the “</a:t>
            </a:r>
            <a:r>
              <a:rPr lang="en-GB" sz="1800" dirty="0" err="1" smtClean="0"/>
              <a:t>insicure</a:t>
            </a:r>
            <a:r>
              <a:rPr lang="en-GB" sz="1800" dirty="0" smtClean="0"/>
              <a:t> worker”, including employees who are called temporary contingent, casual contract, freelance part time, external, atypical, consultant and self –employed</a:t>
            </a:r>
          </a:p>
          <a:p>
            <a:endParaRPr lang="en-GB" sz="1800" dirty="0"/>
          </a:p>
          <a:p>
            <a:pPr algn="just"/>
            <a:r>
              <a:rPr lang="en-GB" sz="1800" dirty="0" smtClean="0"/>
              <a:t>The transformation of the labour force from core workers with permanent </a:t>
            </a:r>
          </a:p>
          <a:p>
            <a:pPr algn="just">
              <a:buNone/>
            </a:pPr>
            <a:r>
              <a:rPr lang="en-GB" sz="1800" dirty="0" smtClean="0"/>
              <a:t>Jobs to peripheral workers with temporary assignments has already affected nearly half of workers in Europe</a:t>
            </a:r>
          </a:p>
          <a:p>
            <a:endParaRPr lang="en-GB" sz="1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0" dirty="0" smtClean="0"/>
              <a:t>.</a:t>
            </a:r>
            <a:endParaRPr lang="it-IT" altLang="it-IT" sz="2400" dirty="0"/>
          </a:p>
        </p:txBody>
      </p:sp>
      <p:pic>
        <p:nvPicPr>
          <p:cNvPr id="9221" name="Picture 7" descr="F:\Stage\PROGETTI\TEMPUS\TEMPUS_SERBIA_2011-2014\WP9 - Dissemination\headedpp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5888"/>
            <a:ext cx="454183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65094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36000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None/>
            </a:pPr>
            <a:r>
              <a:rPr lang="en-GB" sz="1800" dirty="0" smtClean="0">
                <a:solidFill>
                  <a:schemeClr val="bg1"/>
                </a:solidFill>
              </a:rPr>
              <a:t>CAREER SERVICE DEVELOPMENT</a:t>
            </a:r>
            <a:endParaRPr lang="it-IT" altLang="it-IT" sz="1800" b="0" dirty="0" smtClean="0">
              <a:solidFill>
                <a:schemeClr val="bg1"/>
              </a:solidFill>
            </a:endParaRPr>
          </a:p>
        </p:txBody>
      </p:sp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8831263" y="252413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it-IT" altLang="it-IT" sz="1400" b="0">
              <a:solidFill>
                <a:schemeClr val="bg1"/>
              </a:solidFill>
            </a:endParaRPr>
          </a:p>
        </p:txBody>
      </p:sp>
      <p:sp>
        <p:nvSpPr>
          <p:cNvPr id="9220" name="Rectangle 22"/>
          <p:cNvSpPr>
            <a:spLocks noChangeArrowheads="1"/>
          </p:cNvSpPr>
          <p:nvPr/>
        </p:nvSpPr>
        <p:spPr bwMode="auto">
          <a:xfrm>
            <a:off x="250825" y="1700213"/>
            <a:ext cx="8424863" cy="4450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it-IT" altLang="it-IT" sz="2400" dirty="0" smtClean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sz="2400" dirty="0" smtClean="0"/>
              <a:t>THE STUDENTS OF 2020</a:t>
            </a:r>
            <a:endParaRPr lang="it-IT" altLang="it-IT" sz="2400" b="0" dirty="0"/>
          </a:p>
          <a:p>
            <a:pPr>
              <a:buNone/>
            </a:pPr>
            <a:endParaRPr lang="en-GB" sz="2400" dirty="0" smtClean="0"/>
          </a:p>
          <a:p>
            <a:pPr algn="ctr">
              <a:buNone/>
            </a:pPr>
            <a:endParaRPr lang="en-GB" sz="2400" dirty="0" smtClean="0"/>
          </a:p>
          <a:p>
            <a:pPr algn="ctr">
              <a:buNone/>
            </a:pPr>
            <a:r>
              <a:rPr lang="en-GB" sz="2400" dirty="0" smtClean="0"/>
              <a:t>To serve the students of 2020 </a:t>
            </a:r>
            <a:endParaRPr lang="en-GB" sz="2400" dirty="0" smtClean="0"/>
          </a:p>
          <a:p>
            <a:pPr algn="ctr">
              <a:buNone/>
            </a:pPr>
            <a:r>
              <a:rPr lang="en-GB" sz="2400" dirty="0" smtClean="0"/>
              <a:t>Universities </a:t>
            </a:r>
            <a:r>
              <a:rPr lang="en-GB" sz="2400" dirty="0" smtClean="0"/>
              <a:t>need to be thinking about what value they are adding to a student’s learning</a:t>
            </a:r>
            <a:endParaRPr lang="en-GB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0" dirty="0" smtClean="0"/>
              <a:t>.</a:t>
            </a:r>
            <a:endParaRPr lang="it-IT" altLang="it-IT" sz="2400" dirty="0"/>
          </a:p>
        </p:txBody>
      </p:sp>
      <p:pic>
        <p:nvPicPr>
          <p:cNvPr id="9221" name="Picture 7" descr="F:\Stage\PROGETTI\TEMPUS\TEMPUS_SERBIA_2011-2014\WP9 - Dissemination\headedpp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5888"/>
            <a:ext cx="454183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60478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36000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None/>
            </a:pPr>
            <a:r>
              <a:rPr lang="en-GB" sz="2000" dirty="0" smtClean="0">
                <a:solidFill>
                  <a:schemeClr val="bg1"/>
                </a:solidFill>
              </a:rPr>
              <a:t>CAREER SERVICE DEVELOPMENT</a:t>
            </a:r>
            <a:endParaRPr lang="it-IT" altLang="it-IT" sz="2000" b="0" dirty="0" smtClean="0">
              <a:solidFill>
                <a:schemeClr val="bg1"/>
              </a:solidFill>
            </a:endParaRPr>
          </a:p>
        </p:txBody>
      </p:sp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8831263" y="252413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it-IT" altLang="it-IT" sz="1400" b="0">
              <a:solidFill>
                <a:schemeClr val="bg1"/>
              </a:solidFill>
            </a:endParaRPr>
          </a:p>
        </p:txBody>
      </p:sp>
      <p:sp>
        <p:nvSpPr>
          <p:cNvPr id="9220" name="Rectangle 22"/>
          <p:cNvSpPr>
            <a:spLocks noChangeArrowheads="1"/>
          </p:cNvSpPr>
          <p:nvPr/>
        </p:nvSpPr>
        <p:spPr bwMode="auto">
          <a:xfrm>
            <a:off x="250825" y="1700213"/>
            <a:ext cx="8424863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buNone/>
            </a:pPr>
            <a:endParaRPr lang="en-GB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0" dirty="0" smtClean="0"/>
              <a:t>How </a:t>
            </a:r>
            <a:r>
              <a:rPr lang="it-IT" altLang="it-IT" sz="2400" b="0" dirty="0" err="1" smtClean="0"/>
              <a:t>does</a:t>
            </a:r>
            <a:r>
              <a:rPr lang="it-IT" altLang="it-IT" sz="2400" b="0" dirty="0" smtClean="0"/>
              <a:t> </a:t>
            </a:r>
            <a:r>
              <a:rPr lang="it-IT" altLang="it-IT" sz="2400" b="0" dirty="0" err="1" smtClean="0"/>
              <a:t>effectively</a:t>
            </a:r>
            <a:r>
              <a:rPr lang="it-IT" altLang="it-IT" sz="2400" b="0" dirty="0" smtClean="0"/>
              <a:t> </a:t>
            </a:r>
            <a:r>
              <a:rPr lang="it-IT" altLang="it-IT" sz="2400" b="0" dirty="0" err="1" smtClean="0"/>
              <a:t>my</a:t>
            </a:r>
            <a:r>
              <a:rPr lang="it-IT" altLang="it-IT" sz="2400" b="0" dirty="0" smtClean="0"/>
              <a:t> office </a:t>
            </a:r>
            <a:r>
              <a:rPr lang="it-IT" altLang="it-IT" sz="2400" b="0" dirty="0" err="1" smtClean="0"/>
              <a:t>currently</a:t>
            </a:r>
            <a:r>
              <a:rPr lang="it-IT" altLang="it-IT" sz="2400" b="0" dirty="0" smtClean="0"/>
              <a:t> serve the </a:t>
            </a:r>
            <a:r>
              <a:rPr lang="it-IT" altLang="it-IT" sz="2400" b="0" dirty="0" err="1" smtClean="0"/>
              <a:t>students’needs</a:t>
            </a:r>
            <a:r>
              <a:rPr lang="it-IT" altLang="it-IT" sz="2400" b="0" dirty="0" smtClean="0"/>
              <a:t> 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0" dirty="0" err="1" smtClean="0"/>
              <a:t>What</a:t>
            </a:r>
            <a:r>
              <a:rPr lang="it-IT" altLang="it-IT" sz="2400" b="0" dirty="0" smtClean="0"/>
              <a:t> do </a:t>
            </a:r>
            <a:r>
              <a:rPr lang="it-IT" altLang="it-IT" sz="2400" b="0" dirty="0" err="1" smtClean="0"/>
              <a:t>we</a:t>
            </a:r>
            <a:r>
              <a:rPr lang="it-IT" altLang="it-IT" sz="2400" b="0" dirty="0" smtClean="0"/>
              <a:t> </a:t>
            </a:r>
            <a:r>
              <a:rPr lang="it-IT" altLang="it-IT" sz="2400" b="0" dirty="0" err="1" smtClean="0"/>
              <a:t>need</a:t>
            </a:r>
            <a:r>
              <a:rPr lang="it-IT" altLang="it-IT" sz="2400" b="0" dirty="0" smtClean="0"/>
              <a:t> to do to </a:t>
            </a:r>
            <a:r>
              <a:rPr lang="it-IT" altLang="it-IT" sz="2400" b="0" dirty="0" err="1" smtClean="0"/>
              <a:t>adapt</a:t>
            </a:r>
            <a:r>
              <a:rPr lang="it-IT" altLang="it-IT" sz="2400" b="0" dirty="0" smtClean="0"/>
              <a:t> </a:t>
            </a:r>
            <a:r>
              <a:rPr lang="it-IT" altLang="it-IT" sz="2400" b="0" dirty="0" err="1" smtClean="0"/>
              <a:t>our</a:t>
            </a:r>
            <a:r>
              <a:rPr lang="it-IT" altLang="it-IT" sz="2400" b="0" dirty="0" smtClean="0"/>
              <a:t> career </a:t>
            </a:r>
            <a:r>
              <a:rPr lang="it-IT" altLang="it-IT" sz="2400" b="0" dirty="0" err="1" smtClean="0"/>
              <a:t>offices</a:t>
            </a:r>
            <a:r>
              <a:rPr lang="it-IT" altLang="it-IT" sz="2400" b="0" dirty="0" smtClean="0"/>
              <a:t> to the new </a:t>
            </a:r>
            <a:r>
              <a:rPr lang="it-IT" altLang="it-IT" sz="2400" b="0" dirty="0" err="1" smtClean="0"/>
              <a:t>requirements</a:t>
            </a:r>
            <a:r>
              <a:rPr lang="it-IT" altLang="it-IT" sz="2400" b="0" dirty="0" smtClean="0"/>
              <a:t>?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0" dirty="0" err="1" smtClean="0"/>
              <a:t>Does</a:t>
            </a:r>
            <a:r>
              <a:rPr lang="it-IT" altLang="it-IT" sz="2400" b="0" dirty="0" smtClean="0"/>
              <a:t> </a:t>
            </a:r>
            <a:r>
              <a:rPr lang="it-IT" altLang="it-IT" sz="2400" b="0" dirty="0" err="1" smtClean="0"/>
              <a:t>exist</a:t>
            </a:r>
            <a:r>
              <a:rPr lang="it-IT" altLang="it-IT" sz="2400" b="0" dirty="0" smtClean="0"/>
              <a:t>  a model of a future career service?</a:t>
            </a:r>
            <a:endParaRPr lang="it-IT" altLang="it-IT" sz="2400" b="0" dirty="0"/>
          </a:p>
        </p:txBody>
      </p:sp>
      <p:pic>
        <p:nvPicPr>
          <p:cNvPr id="9221" name="Picture 7" descr="F:\Stage\PROGETTI\TEMPUS\TEMPUS_SERBIA_2011-2014\WP9 - Dissemination\headedpp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5888"/>
            <a:ext cx="4428331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36000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None/>
            </a:pPr>
            <a:r>
              <a:rPr lang="en-GB" sz="2400" dirty="0" smtClean="0">
                <a:solidFill>
                  <a:schemeClr val="bg1"/>
                </a:solidFill>
              </a:rPr>
              <a:t>FUTURE CAREER </a:t>
            </a:r>
            <a:r>
              <a:rPr lang="en-GB" sz="2400" dirty="0" smtClean="0">
                <a:solidFill>
                  <a:schemeClr val="bg1"/>
                </a:solidFill>
              </a:rPr>
              <a:t>SERVICE</a:t>
            </a:r>
          </a:p>
          <a:p>
            <a:pPr algn="r" eaLnBrk="1" hangingPunct="1">
              <a:spcBef>
                <a:spcPct val="0"/>
              </a:spcBef>
              <a:buNone/>
            </a:pPr>
            <a:r>
              <a:rPr lang="en-GB" altLang="it-IT" sz="2400" b="0" dirty="0" smtClean="0">
                <a:solidFill>
                  <a:schemeClr val="bg1"/>
                </a:solidFill>
              </a:rPr>
              <a:t>Main Topics</a:t>
            </a:r>
            <a:endParaRPr lang="it-IT" altLang="it-IT" sz="2400" b="0" dirty="0" smtClean="0">
              <a:solidFill>
                <a:schemeClr val="bg1"/>
              </a:solidFill>
            </a:endParaRPr>
          </a:p>
        </p:txBody>
      </p:sp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8831263" y="252413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it-IT" altLang="it-IT" sz="1400" b="0">
              <a:solidFill>
                <a:schemeClr val="bg1"/>
              </a:solidFill>
            </a:endParaRPr>
          </a:p>
        </p:txBody>
      </p:sp>
      <p:sp>
        <p:nvSpPr>
          <p:cNvPr id="9220" name="Rectangle 22"/>
          <p:cNvSpPr>
            <a:spLocks noChangeArrowheads="1"/>
          </p:cNvSpPr>
          <p:nvPr/>
        </p:nvSpPr>
        <p:spPr bwMode="auto">
          <a:xfrm>
            <a:off x="250825" y="1700213"/>
            <a:ext cx="8424863" cy="518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/>
          </a:p>
          <a:p>
            <a:r>
              <a:rPr lang="en-GB" sz="1800" dirty="0" smtClean="0"/>
              <a:t> Mission Statement and quality management: What is the purpose of  Career Service today, what is their aim? </a:t>
            </a:r>
            <a:endParaRPr lang="en-GB" sz="1800" dirty="0" smtClean="0"/>
          </a:p>
          <a:p>
            <a:endParaRPr lang="en-GB" sz="1800" dirty="0" smtClean="0"/>
          </a:p>
          <a:p>
            <a:r>
              <a:rPr lang="en-GB" sz="1800" dirty="0" smtClean="0"/>
              <a:t>What kind of services do our students really need?</a:t>
            </a:r>
            <a:endParaRPr lang="en-GB" sz="1800" dirty="0" smtClean="0"/>
          </a:p>
          <a:p>
            <a:endParaRPr lang="en-GB" sz="1800" dirty="0" smtClean="0"/>
          </a:p>
          <a:p>
            <a:r>
              <a:rPr lang="en-GB" sz="1800" dirty="0" smtClean="0"/>
              <a:t>How effectively does our offices serve all types of employers and career opportunity providers who wish to connect with our students? </a:t>
            </a:r>
          </a:p>
          <a:p>
            <a:pPr>
              <a:buNone/>
            </a:pPr>
            <a:endParaRPr lang="en-GB" sz="1800" dirty="0" smtClean="0"/>
          </a:p>
          <a:p>
            <a:r>
              <a:rPr lang="en-GB" sz="1800" dirty="0" smtClean="0"/>
              <a:t>How could a career service be financed? </a:t>
            </a:r>
            <a:endParaRPr lang="it-IT" altLang="it-IT" sz="2400" b="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2400" b="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0" dirty="0" smtClean="0"/>
              <a:t>.</a:t>
            </a:r>
            <a:endParaRPr lang="it-IT" altLang="it-IT" sz="2400" dirty="0"/>
          </a:p>
        </p:txBody>
      </p:sp>
      <p:pic>
        <p:nvPicPr>
          <p:cNvPr id="9221" name="Picture 7" descr="F:\Stage\PROGETTI\TEMPUS\TEMPUS_SERBIA_2011-2014\WP9 - Dissemination\headedpp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5888"/>
            <a:ext cx="454183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36350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36000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None/>
            </a:pPr>
            <a:r>
              <a:rPr lang="en-GB" sz="2400" dirty="0">
                <a:solidFill>
                  <a:schemeClr val="bg1"/>
                </a:solidFill>
              </a:rPr>
              <a:t>FUTURE CAREER </a:t>
            </a:r>
            <a:r>
              <a:rPr lang="en-GB" sz="2400" dirty="0" smtClean="0">
                <a:solidFill>
                  <a:schemeClr val="bg1"/>
                </a:solidFill>
              </a:rPr>
              <a:t>SERVICE</a:t>
            </a:r>
            <a:endParaRPr lang="it-IT" altLang="it-IT" sz="2400" b="0" dirty="0">
              <a:solidFill>
                <a:schemeClr val="bg1"/>
              </a:solidFill>
            </a:endParaRPr>
          </a:p>
        </p:txBody>
      </p:sp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8831263" y="252413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it-IT" altLang="it-IT" sz="1400" b="0">
              <a:solidFill>
                <a:schemeClr val="bg1"/>
              </a:solidFill>
            </a:endParaRPr>
          </a:p>
        </p:txBody>
      </p:sp>
      <p:sp>
        <p:nvSpPr>
          <p:cNvPr id="9220" name="Rectangle 22"/>
          <p:cNvSpPr>
            <a:spLocks noChangeArrowheads="1"/>
          </p:cNvSpPr>
          <p:nvPr/>
        </p:nvSpPr>
        <p:spPr bwMode="auto">
          <a:xfrm>
            <a:off x="250825" y="1700213"/>
            <a:ext cx="8424863" cy="4635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buFontTx/>
              <a:buNone/>
            </a:pPr>
            <a:r>
              <a:rPr lang="en-GB" sz="2400" dirty="0" smtClean="0"/>
              <a:t>MISSION STATEMENT AND QUALITY MANAGEMENT: </a:t>
            </a:r>
          </a:p>
          <a:p>
            <a:pPr algn="ctr" eaLnBrk="1" hangingPunct="1">
              <a:buFontTx/>
              <a:buNone/>
            </a:pPr>
            <a:endParaRPr lang="en-GB" sz="1800" dirty="0" smtClean="0"/>
          </a:p>
          <a:p>
            <a:pPr algn="ctr" eaLnBrk="1" hangingPunct="1">
              <a:buFontTx/>
              <a:buNone/>
            </a:pPr>
            <a:r>
              <a:rPr lang="en-GB" sz="1800" dirty="0" smtClean="0"/>
              <a:t>WHAT </a:t>
            </a:r>
            <a:r>
              <a:rPr lang="en-GB" sz="1800" dirty="0" smtClean="0"/>
              <a:t>IS THE PURPOSE OF CAREER SERVICES TODAY </a:t>
            </a:r>
            <a:r>
              <a:rPr lang="en-GB" sz="1800" dirty="0" smtClean="0"/>
              <a:t>,</a:t>
            </a:r>
          </a:p>
          <a:p>
            <a:pPr algn="ctr" eaLnBrk="1" hangingPunct="1">
              <a:buFontTx/>
              <a:buNone/>
            </a:pPr>
            <a:r>
              <a:rPr lang="en-GB" sz="1800" dirty="0" smtClean="0"/>
              <a:t> </a:t>
            </a:r>
            <a:r>
              <a:rPr lang="en-GB" sz="1800" dirty="0" smtClean="0"/>
              <a:t>WHAT IS OUR </a:t>
            </a:r>
            <a:r>
              <a:rPr lang="en-GB" sz="1800" dirty="0" smtClean="0"/>
              <a:t>AIM? </a:t>
            </a:r>
          </a:p>
          <a:p>
            <a:pPr algn="ctr" eaLnBrk="1" hangingPunct="1">
              <a:buFontTx/>
              <a:buNone/>
            </a:pPr>
            <a:endParaRPr lang="en-GB" altLang="it-IT" sz="1800" b="0" dirty="0"/>
          </a:p>
          <a:p>
            <a:pPr algn="ctr" eaLnBrk="1" hangingPunct="1">
              <a:buFontTx/>
              <a:buNone/>
            </a:pPr>
            <a:endParaRPr lang="it-IT" altLang="it-IT" sz="2400" b="0" dirty="0" smtClean="0"/>
          </a:p>
          <a:p>
            <a:pPr marL="342900" indent="-342900" algn="just" eaLnBrk="1" hangingPunct="1">
              <a:spcBef>
                <a:spcPct val="0"/>
              </a:spcBef>
              <a:buFontTx/>
              <a:buAutoNum type="arabicParenR"/>
            </a:pPr>
            <a:r>
              <a:rPr lang="it-IT" altLang="it-IT" sz="1800" b="0" dirty="0" err="1" smtClean="0"/>
              <a:t>Student-oriented</a:t>
            </a:r>
            <a:r>
              <a:rPr lang="it-IT" altLang="it-IT" sz="1800" b="0" dirty="0" smtClean="0"/>
              <a:t> </a:t>
            </a:r>
            <a:r>
              <a:rPr lang="it-IT" altLang="it-IT" sz="1800" b="0" dirty="0" err="1" smtClean="0"/>
              <a:t>services</a:t>
            </a:r>
            <a:endParaRPr lang="it-IT" altLang="it-IT" sz="1800" b="0" dirty="0" smtClean="0"/>
          </a:p>
          <a:p>
            <a:pPr algn="just" eaLnBrk="1" hangingPunct="1">
              <a:spcBef>
                <a:spcPct val="0"/>
              </a:spcBef>
              <a:buNone/>
            </a:pPr>
            <a:endParaRPr lang="it-IT" altLang="it-IT" sz="1800" b="0" dirty="0" smtClean="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1800" b="0" dirty="0" smtClean="0"/>
              <a:t>2) Networking </a:t>
            </a:r>
            <a:r>
              <a:rPr lang="it-IT" altLang="it-IT" sz="1800" b="0" dirty="0" err="1" smtClean="0"/>
              <a:t>activities</a:t>
            </a:r>
            <a:endParaRPr lang="it-IT" altLang="it-IT" sz="1800" b="0" dirty="0" smtClean="0"/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it-IT" altLang="it-IT" sz="1800" b="0" dirty="0" smtClean="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1800" b="0" dirty="0" smtClean="0"/>
              <a:t>3) </a:t>
            </a:r>
            <a:r>
              <a:rPr lang="it-IT" altLang="it-IT" sz="1800" b="0" dirty="0" err="1" smtClean="0"/>
              <a:t>Quality</a:t>
            </a:r>
            <a:r>
              <a:rPr lang="it-IT" altLang="it-IT" sz="1800" b="0" dirty="0" smtClean="0"/>
              <a:t> </a:t>
            </a:r>
            <a:r>
              <a:rPr lang="it-IT" altLang="it-IT" sz="1800" b="0" dirty="0" err="1" smtClean="0"/>
              <a:t>criteria</a:t>
            </a:r>
            <a:endParaRPr lang="it-IT" altLang="it-IT" sz="1800" b="0" dirty="0" smtClean="0"/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it-IT" altLang="it-IT" sz="1800" b="0" dirty="0"/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it-IT" altLang="it-IT" sz="2400" b="0" dirty="0" smtClean="0"/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it-IT" altLang="it-IT" sz="2400" b="0" dirty="0"/>
          </a:p>
        </p:txBody>
      </p:sp>
      <p:pic>
        <p:nvPicPr>
          <p:cNvPr id="9221" name="Picture 7" descr="F:\Stage\PROGETTI\TEMPUS\TEMPUS_SERBIA_2011-2014\WP9 - Dissemination\headedpp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5888"/>
            <a:ext cx="454183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30164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360000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endParaRPr lang="it-IT" altLang="it-IT" sz="2400">
              <a:solidFill>
                <a:schemeClr val="bg1"/>
              </a:solidFill>
            </a:endParaRPr>
          </a:p>
        </p:txBody>
      </p:sp>
      <p:pic>
        <p:nvPicPr>
          <p:cNvPr id="33795" name="Picture 3" descr="SigilloLogoLAST_White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96838"/>
            <a:ext cx="2300288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6" name="Text Box 8"/>
          <p:cNvSpPr txBox="1">
            <a:spLocks noChangeArrowheads="1"/>
          </p:cNvSpPr>
          <p:nvPr/>
        </p:nvSpPr>
        <p:spPr bwMode="auto">
          <a:xfrm>
            <a:off x="6312430" y="252413"/>
            <a:ext cx="270298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it-IT" altLang="it-IT" sz="2800" dirty="0">
                <a:solidFill>
                  <a:schemeClr val="bg1"/>
                </a:solidFill>
              </a:rPr>
              <a:t>Career Service</a:t>
            </a:r>
          </a:p>
          <a:p>
            <a:pPr algn="r" eaLnBrk="1" hangingPunct="1"/>
            <a:r>
              <a:rPr lang="it-IT" altLang="it-IT" sz="2000" dirty="0">
                <a:solidFill>
                  <a:schemeClr val="bg1"/>
                </a:solidFill>
              </a:rPr>
              <a:t>Students</a:t>
            </a:r>
            <a:r>
              <a:rPr lang="ja-JP" altLang="it-IT" sz="2000" dirty="0" smtClean="0">
                <a:solidFill>
                  <a:schemeClr val="bg1"/>
                </a:solidFill>
              </a:rPr>
              <a:t>’</a:t>
            </a:r>
            <a:r>
              <a:rPr lang="it-IT" altLang="ja-JP" sz="2000" dirty="0" err="1" smtClean="0">
                <a:solidFill>
                  <a:schemeClr val="bg1"/>
                </a:solidFill>
              </a:rPr>
              <a:t>services</a:t>
            </a:r>
            <a:endParaRPr lang="it-IT" altLang="it-IT" sz="1400" b="0" dirty="0">
              <a:solidFill>
                <a:schemeClr val="bg1"/>
              </a:solidFill>
            </a:endParaRPr>
          </a:p>
        </p:txBody>
      </p:sp>
      <p:grpSp>
        <p:nvGrpSpPr>
          <p:cNvPr id="33797" name="Group 12"/>
          <p:cNvGrpSpPr>
            <a:grpSpLocks/>
          </p:cNvGrpSpPr>
          <p:nvPr/>
        </p:nvGrpSpPr>
        <p:grpSpPr bwMode="auto">
          <a:xfrm>
            <a:off x="1763713" y="1412875"/>
            <a:ext cx="5473700" cy="4967288"/>
            <a:chOff x="594" y="2498"/>
            <a:chExt cx="7380" cy="7020"/>
          </a:xfrm>
        </p:grpSpPr>
        <p:sp>
          <p:nvSpPr>
            <p:cNvPr id="33798" name="_s1026"/>
            <p:cNvSpPr>
              <a:spLocks noChangeShapeType="1"/>
            </p:cNvSpPr>
            <p:nvPr/>
          </p:nvSpPr>
          <p:spPr bwMode="auto">
            <a:xfrm flipH="1" flipV="1">
              <a:off x="2811" y="5005"/>
              <a:ext cx="739" cy="57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3799" name="_s1027"/>
            <p:cNvSpPr>
              <a:spLocks noChangeArrowheads="1"/>
            </p:cNvSpPr>
            <p:nvPr/>
          </p:nvSpPr>
          <p:spPr bwMode="auto">
            <a:xfrm>
              <a:off x="1140" y="3527"/>
              <a:ext cx="1879" cy="1823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666699"/>
              </a:solidFill>
              <a:round/>
              <a:headEnd/>
              <a:tailEnd/>
            </a:ln>
          </p:spPr>
          <p:txBody>
            <a:bodyPr lIns="36000" tIns="54864" rIns="36000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600">
                  <a:latin typeface="Times New Roman" pitchFamily="18" charset="0"/>
                </a:rPr>
                <a:t>workshop</a:t>
              </a:r>
            </a:p>
          </p:txBody>
        </p:sp>
        <p:sp>
          <p:nvSpPr>
            <p:cNvPr id="33800" name="_s1028"/>
            <p:cNvSpPr>
              <a:spLocks noChangeShapeType="1"/>
            </p:cNvSpPr>
            <p:nvPr/>
          </p:nvSpPr>
          <p:spPr bwMode="auto">
            <a:xfrm flipH="1">
              <a:off x="2448" y="6347"/>
              <a:ext cx="923" cy="20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3801" name="_s1029"/>
            <p:cNvSpPr>
              <a:spLocks noChangeArrowheads="1"/>
            </p:cNvSpPr>
            <p:nvPr/>
          </p:nvSpPr>
          <p:spPr bwMode="auto">
            <a:xfrm>
              <a:off x="594" y="5841"/>
              <a:ext cx="1881" cy="1821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194349"/>
              </a:solidFill>
              <a:round/>
              <a:headEnd/>
              <a:tailEnd/>
            </a:ln>
          </p:spPr>
          <p:txBody>
            <a:bodyPr lIns="109728" tIns="54864" rIns="109728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200"/>
                <a:t>Support in setting junior business</a:t>
              </a:r>
            </a:p>
          </p:txBody>
        </p:sp>
        <p:sp>
          <p:nvSpPr>
            <p:cNvPr id="33802" name="_s1030"/>
            <p:cNvSpPr>
              <a:spLocks noChangeShapeType="1"/>
            </p:cNvSpPr>
            <p:nvPr/>
          </p:nvSpPr>
          <p:spPr bwMode="auto">
            <a:xfrm flipH="1">
              <a:off x="3469" y="6962"/>
              <a:ext cx="409" cy="82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3803" name="_s1031"/>
            <p:cNvSpPr>
              <a:spLocks noChangeArrowheads="1"/>
            </p:cNvSpPr>
            <p:nvPr/>
          </p:nvSpPr>
          <p:spPr bwMode="auto">
            <a:xfrm>
              <a:off x="2120" y="7696"/>
              <a:ext cx="1881" cy="1822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00B6B2"/>
              </a:solidFill>
              <a:round/>
              <a:headEnd/>
              <a:tailEnd/>
            </a:ln>
          </p:spPr>
          <p:txBody>
            <a:bodyPr lIns="109728" tIns="54864" rIns="109728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/>
                <a:t>Internship/work experience</a:t>
              </a:r>
            </a:p>
          </p:txBody>
        </p:sp>
        <p:sp>
          <p:nvSpPr>
            <p:cNvPr id="33804" name="_s1032"/>
            <p:cNvSpPr>
              <a:spLocks noChangeShapeType="1"/>
            </p:cNvSpPr>
            <p:nvPr/>
          </p:nvSpPr>
          <p:spPr bwMode="auto">
            <a:xfrm>
              <a:off x="4690" y="6962"/>
              <a:ext cx="412" cy="82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3805" name="_s1033"/>
            <p:cNvSpPr>
              <a:spLocks noChangeArrowheads="1"/>
            </p:cNvSpPr>
            <p:nvPr/>
          </p:nvSpPr>
          <p:spPr bwMode="auto">
            <a:xfrm>
              <a:off x="4569" y="7696"/>
              <a:ext cx="1879" cy="1822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669900"/>
              </a:solidFill>
              <a:round/>
              <a:headEnd/>
              <a:tailEnd/>
            </a:ln>
          </p:spPr>
          <p:txBody>
            <a:bodyPr lIns="36000" tIns="54864" rIns="36000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600">
                  <a:latin typeface="Times New Roman" pitchFamily="18" charset="0"/>
                </a:rPr>
                <a:t>Effective career choice</a:t>
              </a:r>
            </a:p>
          </p:txBody>
        </p:sp>
        <p:sp>
          <p:nvSpPr>
            <p:cNvPr id="33806" name="_s1034"/>
            <p:cNvSpPr>
              <a:spLocks noChangeShapeType="1"/>
            </p:cNvSpPr>
            <p:nvPr/>
          </p:nvSpPr>
          <p:spPr bwMode="auto">
            <a:xfrm>
              <a:off x="5197" y="6345"/>
              <a:ext cx="922" cy="20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3807" name="_s1035"/>
            <p:cNvSpPr>
              <a:spLocks noChangeArrowheads="1"/>
            </p:cNvSpPr>
            <p:nvPr/>
          </p:nvSpPr>
          <p:spPr bwMode="auto">
            <a:xfrm>
              <a:off x="6095" y="5841"/>
              <a:ext cx="1879" cy="1821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000000"/>
              </a:solidFill>
              <a:round/>
              <a:headEnd/>
              <a:tailEnd/>
            </a:ln>
          </p:spPr>
          <p:txBody>
            <a:bodyPr lIns="36000" tIns="54864" rIns="36000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/>
                <a:t>Skills assessment</a:t>
              </a:r>
            </a:p>
          </p:txBody>
        </p:sp>
        <p:sp>
          <p:nvSpPr>
            <p:cNvPr id="33808" name="_s1036"/>
            <p:cNvSpPr>
              <a:spLocks noChangeShapeType="1"/>
            </p:cNvSpPr>
            <p:nvPr/>
          </p:nvSpPr>
          <p:spPr bwMode="auto">
            <a:xfrm flipV="1">
              <a:off x="5016" y="5005"/>
              <a:ext cx="740" cy="57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3809" name="_s1037"/>
            <p:cNvSpPr>
              <a:spLocks noChangeArrowheads="1"/>
            </p:cNvSpPr>
            <p:nvPr/>
          </p:nvSpPr>
          <p:spPr bwMode="auto">
            <a:xfrm>
              <a:off x="5549" y="3527"/>
              <a:ext cx="1879" cy="1823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666699"/>
              </a:solidFill>
              <a:round/>
              <a:headEnd/>
              <a:tailEnd/>
            </a:ln>
          </p:spPr>
          <p:txBody>
            <a:bodyPr lIns="36000" tIns="54864" rIns="36000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/>
                <a:t>CVs and application form/job interview</a:t>
              </a:r>
              <a:endParaRPr lang="it-IT" altLang="it-IT" sz="1400" b="0">
                <a:latin typeface="Calibri" pitchFamily="34" charset="0"/>
              </a:endParaRPr>
            </a:p>
          </p:txBody>
        </p:sp>
        <p:sp>
          <p:nvSpPr>
            <p:cNvPr id="33810" name="_s1038"/>
            <p:cNvSpPr>
              <a:spLocks noChangeShapeType="1"/>
            </p:cNvSpPr>
            <p:nvPr/>
          </p:nvSpPr>
          <p:spPr bwMode="auto">
            <a:xfrm flipV="1">
              <a:off x="4284" y="4318"/>
              <a:ext cx="0" cy="91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3811" name="_s1039"/>
            <p:cNvSpPr>
              <a:spLocks noChangeArrowheads="1"/>
            </p:cNvSpPr>
            <p:nvPr/>
          </p:nvSpPr>
          <p:spPr bwMode="auto">
            <a:xfrm>
              <a:off x="3344" y="2498"/>
              <a:ext cx="1880" cy="1823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194349"/>
              </a:solidFill>
              <a:round/>
              <a:headEnd/>
              <a:tailEnd/>
            </a:ln>
          </p:spPr>
          <p:txBody>
            <a:bodyPr lIns="36000" tIns="54864" rIns="36000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/>
                <a:t>Orientation Interview</a:t>
              </a:r>
            </a:p>
          </p:txBody>
        </p:sp>
        <p:sp>
          <p:nvSpPr>
            <p:cNvPr id="33812" name="_s1040"/>
            <p:cNvSpPr>
              <a:spLocks noChangeArrowheads="1"/>
            </p:cNvSpPr>
            <p:nvPr/>
          </p:nvSpPr>
          <p:spPr bwMode="auto">
            <a:xfrm>
              <a:off x="3344" y="5234"/>
              <a:ext cx="1880" cy="1822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99CC00"/>
              </a:solidFill>
              <a:round/>
              <a:headEnd/>
              <a:tailEnd/>
            </a:ln>
          </p:spPr>
          <p:txBody>
            <a:bodyPr lIns="109728" tIns="54864" rIns="109728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300">
                  <a:latin typeface="Calibri" pitchFamily="34" charset="0"/>
                </a:rPr>
                <a:t>To develop students</a:t>
              </a:r>
              <a:r>
                <a:rPr lang="ja-JP" altLang="it-IT" sz="1300">
                  <a:latin typeface="Calibri" pitchFamily="34" charset="0"/>
                </a:rPr>
                <a:t>’</a:t>
              </a:r>
              <a:r>
                <a:rPr lang="it-IT" altLang="ja-JP" sz="1300">
                  <a:latin typeface="Calibri" pitchFamily="34" charset="0"/>
                </a:rPr>
                <a:t> employability</a:t>
              </a:r>
              <a:endParaRPr lang="it-IT" altLang="it-IT"/>
            </a:p>
          </p:txBody>
        </p:sp>
      </p:grpSp>
    </p:spTree>
    <p:extLst>
      <p:ext uri="{BB962C8B-B14F-4D97-AF65-F5344CB8AC3E}">
        <p14:creationId xmlns:p14="http://schemas.microsoft.com/office/powerpoint/2010/main" val="20725199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360000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endParaRPr lang="it-IT" altLang="it-IT" sz="2400">
              <a:solidFill>
                <a:schemeClr val="bg1"/>
              </a:solidFill>
            </a:endParaRPr>
          </a:p>
        </p:txBody>
      </p:sp>
      <p:pic>
        <p:nvPicPr>
          <p:cNvPr id="34819" name="Picture 3" descr="SigilloLogoLAST_White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96838"/>
            <a:ext cx="2300288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Text Box 8"/>
          <p:cNvSpPr txBox="1">
            <a:spLocks noChangeArrowheads="1"/>
          </p:cNvSpPr>
          <p:nvPr/>
        </p:nvSpPr>
        <p:spPr bwMode="auto">
          <a:xfrm>
            <a:off x="6337300" y="252413"/>
            <a:ext cx="2678113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it-IT" altLang="it-IT" sz="2800">
                <a:solidFill>
                  <a:schemeClr val="bg1"/>
                </a:solidFill>
              </a:rPr>
              <a:t>Career Service</a:t>
            </a:r>
          </a:p>
          <a:p>
            <a:pPr algn="r" eaLnBrk="1" hangingPunct="1"/>
            <a:r>
              <a:rPr lang="it-IT" altLang="it-IT" sz="2000">
                <a:solidFill>
                  <a:schemeClr val="bg1"/>
                </a:solidFill>
              </a:rPr>
              <a:t>Students</a:t>
            </a:r>
            <a:r>
              <a:rPr lang="ja-JP" altLang="it-IT" sz="2000">
                <a:solidFill>
                  <a:schemeClr val="bg1"/>
                </a:solidFill>
              </a:rPr>
              <a:t>’</a:t>
            </a:r>
            <a:r>
              <a:rPr lang="it-IT" altLang="ja-JP" sz="2000">
                <a:solidFill>
                  <a:schemeClr val="bg1"/>
                </a:solidFill>
              </a:rPr>
              <a:t>guidance</a:t>
            </a:r>
            <a:endParaRPr lang="it-IT" altLang="it-IT" sz="2000">
              <a:solidFill>
                <a:schemeClr val="bg1"/>
              </a:solidFill>
            </a:endParaRPr>
          </a:p>
        </p:txBody>
      </p:sp>
      <p:grpSp>
        <p:nvGrpSpPr>
          <p:cNvPr id="34821" name="Group 2"/>
          <p:cNvGrpSpPr>
            <a:grpSpLocks/>
          </p:cNvGrpSpPr>
          <p:nvPr/>
        </p:nvGrpSpPr>
        <p:grpSpPr bwMode="auto">
          <a:xfrm>
            <a:off x="1708150" y="1484313"/>
            <a:ext cx="5472113" cy="4968875"/>
            <a:chOff x="594" y="2498"/>
            <a:chExt cx="7380" cy="7020"/>
          </a:xfrm>
        </p:grpSpPr>
        <p:sp>
          <p:nvSpPr>
            <p:cNvPr id="34822" name="_s1026"/>
            <p:cNvSpPr>
              <a:spLocks noChangeShapeType="1"/>
            </p:cNvSpPr>
            <p:nvPr/>
          </p:nvSpPr>
          <p:spPr bwMode="auto">
            <a:xfrm flipH="1" flipV="1">
              <a:off x="2811" y="5005"/>
              <a:ext cx="739" cy="57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4823" name="_s1027"/>
            <p:cNvSpPr>
              <a:spLocks noChangeArrowheads="1"/>
            </p:cNvSpPr>
            <p:nvPr/>
          </p:nvSpPr>
          <p:spPr bwMode="auto">
            <a:xfrm>
              <a:off x="1140" y="3527"/>
              <a:ext cx="1879" cy="1823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666699"/>
              </a:solidFill>
              <a:round/>
              <a:headEnd/>
              <a:tailEnd/>
            </a:ln>
          </p:spPr>
          <p:txBody>
            <a:bodyPr lIns="36000" tIns="54864" rIns="36000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>
                  <a:latin typeface="Calibri" pitchFamily="34" charset="0"/>
                </a:rPr>
                <a:t>Skills training</a:t>
              </a:r>
            </a:p>
          </p:txBody>
        </p:sp>
        <p:sp>
          <p:nvSpPr>
            <p:cNvPr id="34824" name="_s1028"/>
            <p:cNvSpPr>
              <a:spLocks noChangeShapeType="1"/>
            </p:cNvSpPr>
            <p:nvPr/>
          </p:nvSpPr>
          <p:spPr bwMode="auto">
            <a:xfrm flipH="1">
              <a:off x="2448" y="6347"/>
              <a:ext cx="923" cy="20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4825" name="_s1029"/>
            <p:cNvSpPr>
              <a:spLocks noChangeArrowheads="1"/>
            </p:cNvSpPr>
            <p:nvPr/>
          </p:nvSpPr>
          <p:spPr bwMode="auto">
            <a:xfrm>
              <a:off x="594" y="5841"/>
              <a:ext cx="1881" cy="1821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194349"/>
              </a:solidFill>
              <a:round/>
              <a:headEnd/>
              <a:tailEnd/>
            </a:ln>
          </p:spPr>
          <p:txBody>
            <a:bodyPr lIns="109728" tIns="54864" rIns="109728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>
                  <a:latin typeface="Calibri" pitchFamily="34" charset="0"/>
                </a:rPr>
                <a:t>E-guidance</a:t>
              </a:r>
              <a:endParaRPr lang="it-IT" altLang="it-IT" sz="1400"/>
            </a:p>
          </p:txBody>
        </p:sp>
        <p:sp>
          <p:nvSpPr>
            <p:cNvPr id="34826" name="_s1030"/>
            <p:cNvSpPr>
              <a:spLocks noChangeShapeType="1"/>
            </p:cNvSpPr>
            <p:nvPr/>
          </p:nvSpPr>
          <p:spPr bwMode="auto">
            <a:xfrm flipH="1">
              <a:off x="3469" y="6962"/>
              <a:ext cx="409" cy="82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4827" name="_s1031"/>
            <p:cNvSpPr>
              <a:spLocks noChangeArrowheads="1"/>
            </p:cNvSpPr>
            <p:nvPr/>
          </p:nvSpPr>
          <p:spPr bwMode="auto">
            <a:xfrm>
              <a:off x="2120" y="7696"/>
              <a:ext cx="1881" cy="1822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00B6B2"/>
              </a:solidFill>
              <a:round/>
              <a:headEnd/>
              <a:tailEnd/>
            </a:ln>
          </p:spPr>
          <p:txBody>
            <a:bodyPr lIns="109728" tIns="54864" rIns="109728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endParaRPr lang="it-IT" altLang="it-IT" sz="900" b="0">
                <a:latin typeface="Times New Roman" pitchFamily="18" charset="0"/>
              </a:endParaRPr>
            </a:p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>
                  <a:latin typeface="Calibri" pitchFamily="34" charset="0"/>
                </a:rPr>
                <a:t>Computer – aided guidance</a:t>
              </a:r>
            </a:p>
          </p:txBody>
        </p:sp>
        <p:sp>
          <p:nvSpPr>
            <p:cNvPr id="34828" name="_s1032"/>
            <p:cNvSpPr>
              <a:spLocks noChangeShapeType="1"/>
            </p:cNvSpPr>
            <p:nvPr/>
          </p:nvSpPr>
          <p:spPr bwMode="auto">
            <a:xfrm>
              <a:off x="4690" y="6962"/>
              <a:ext cx="412" cy="82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4829" name="_s1033"/>
            <p:cNvSpPr>
              <a:spLocks noChangeArrowheads="1"/>
            </p:cNvSpPr>
            <p:nvPr/>
          </p:nvSpPr>
          <p:spPr bwMode="auto">
            <a:xfrm>
              <a:off x="4569" y="7696"/>
              <a:ext cx="1879" cy="1822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669900"/>
              </a:solidFill>
              <a:round/>
              <a:headEnd/>
              <a:tailEnd/>
            </a:ln>
          </p:spPr>
          <p:txBody>
            <a:bodyPr lIns="36000" tIns="54864" rIns="36000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>
                  <a:latin typeface="Calibri" pitchFamily="34" charset="0"/>
                </a:rPr>
                <a:t>Career advising</a:t>
              </a:r>
            </a:p>
          </p:txBody>
        </p:sp>
        <p:sp>
          <p:nvSpPr>
            <p:cNvPr id="34830" name="_s1034"/>
            <p:cNvSpPr>
              <a:spLocks noChangeShapeType="1"/>
            </p:cNvSpPr>
            <p:nvPr/>
          </p:nvSpPr>
          <p:spPr bwMode="auto">
            <a:xfrm>
              <a:off x="5197" y="6345"/>
              <a:ext cx="922" cy="20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4831" name="_s1035"/>
            <p:cNvSpPr>
              <a:spLocks noChangeArrowheads="1"/>
            </p:cNvSpPr>
            <p:nvPr/>
          </p:nvSpPr>
          <p:spPr bwMode="auto">
            <a:xfrm>
              <a:off x="6095" y="5841"/>
              <a:ext cx="1879" cy="1821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000000"/>
              </a:solidFill>
              <a:round/>
              <a:headEnd/>
              <a:tailEnd/>
            </a:ln>
          </p:spPr>
          <p:txBody>
            <a:bodyPr lIns="36000" tIns="54864" rIns="36000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>
                  <a:latin typeface="Calibri" pitchFamily="34" charset="0"/>
                </a:rPr>
                <a:t>Group Workshops</a:t>
              </a:r>
              <a:endParaRPr lang="it-IT" altLang="it-IT" sz="1400"/>
            </a:p>
          </p:txBody>
        </p:sp>
        <p:sp>
          <p:nvSpPr>
            <p:cNvPr id="34832" name="_s1036"/>
            <p:cNvSpPr>
              <a:spLocks noChangeShapeType="1"/>
            </p:cNvSpPr>
            <p:nvPr/>
          </p:nvSpPr>
          <p:spPr bwMode="auto">
            <a:xfrm flipV="1">
              <a:off x="5016" y="5005"/>
              <a:ext cx="740" cy="57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4833" name="_s1037"/>
            <p:cNvSpPr>
              <a:spLocks noChangeArrowheads="1"/>
            </p:cNvSpPr>
            <p:nvPr/>
          </p:nvSpPr>
          <p:spPr bwMode="auto">
            <a:xfrm>
              <a:off x="5549" y="3527"/>
              <a:ext cx="1879" cy="1823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666699"/>
              </a:solidFill>
              <a:round/>
              <a:headEnd/>
              <a:tailEnd/>
            </a:ln>
          </p:spPr>
          <p:txBody>
            <a:bodyPr lIns="36000" tIns="54864" rIns="36000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>
                  <a:latin typeface="Calibri" pitchFamily="34" charset="0"/>
                </a:rPr>
                <a:t>Longer individual counseling</a:t>
              </a:r>
              <a:endParaRPr lang="it-IT" altLang="it-IT" sz="1400"/>
            </a:p>
          </p:txBody>
        </p:sp>
        <p:sp>
          <p:nvSpPr>
            <p:cNvPr id="34834" name="_s1038"/>
            <p:cNvSpPr>
              <a:spLocks noChangeShapeType="1"/>
            </p:cNvSpPr>
            <p:nvPr/>
          </p:nvSpPr>
          <p:spPr bwMode="auto">
            <a:xfrm flipV="1">
              <a:off x="4284" y="4318"/>
              <a:ext cx="0" cy="91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4835" name="_s1039"/>
            <p:cNvSpPr>
              <a:spLocks noChangeArrowheads="1"/>
            </p:cNvSpPr>
            <p:nvPr/>
          </p:nvSpPr>
          <p:spPr bwMode="auto">
            <a:xfrm>
              <a:off x="3344" y="2498"/>
              <a:ext cx="1880" cy="1823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194349"/>
              </a:solidFill>
              <a:round/>
              <a:headEnd/>
              <a:tailEnd/>
            </a:ln>
          </p:spPr>
          <p:txBody>
            <a:bodyPr lIns="36000" tIns="54864" rIns="36000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>
                  <a:latin typeface="Calibri" pitchFamily="34" charset="0"/>
                </a:rPr>
                <a:t>Short individual counseling</a:t>
              </a:r>
              <a:endParaRPr lang="it-IT" altLang="it-IT" sz="1400"/>
            </a:p>
          </p:txBody>
        </p:sp>
        <p:sp>
          <p:nvSpPr>
            <p:cNvPr id="34836" name="_s1040"/>
            <p:cNvSpPr>
              <a:spLocks noChangeArrowheads="1"/>
            </p:cNvSpPr>
            <p:nvPr/>
          </p:nvSpPr>
          <p:spPr bwMode="auto">
            <a:xfrm>
              <a:off x="3344" y="5234"/>
              <a:ext cx="1880" cy="1822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99CC00"/>
              </a:solidFill>
              <a:round/>
              <a:headEnd/>
              <a:tailEnd/>
            </a:ln>
          </p:spPr>
          <p:txBody>
            <a:bodyPr lIns="109728" tIns="54864" rIns="109728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300">
                  <a:latin typeface="Calibri" pitchFamily="34" charset="0"/>
                </a:rPr>
                <a:t>To offer students guidance</a:t>
              </a:r>
              <a:endParaRPr lang="it-IT" altLang="it-IT"/>
            </a:p>
          </p:txBody>
        </p:sp>
      </p:grpSp>
    </p:spTree>
    <p:extLst>
      <p:ext uri="{BB962C8B-B14F-4D97-AF65-F5344CB8AC3E}">
        <p14:creationId xmlns:p14="http://schemas.microsoft.com/office/powerpoint/2010/main" val="26868179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36000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None/>
            </a:pPr>
            <a:r>
              <a:rPr lang="en-GB" sz="2400" dirty="0">
                <a:solidFill>
                  <a:schemeClr val="bg1"/>
                </a:solidFill>
              </a:rPr>
              <a:t>FUTURE CAREER </a:t>
            </a:r>
            <a:r>
              <a:rPr lang="en-GB" sz="2400" dirty="0" smtClean="0">
                <a:solidFill>
                  <a:schemeClr val="bg1"/>
                </a:solidFill>
              </a:rPr>
              <a:t>SERVICE</a:t>
            </a:r>
            <a:endParaRPr lang="it-IT" altLang="it-IT" sz="2400" b="0" dirty="0">
              <a:solidFill>
                <a:schemeClr val="bg1"/>
              </a:solidFill>
            </a:endParaRPr>
          </a:p>
        </p:txBody>
      </p:sp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8831263" y="252413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it-IT" altLang="it-IT" sz="1400" b="0">
              <a:solidFill>
                <a:schemeClr val="bg1"/>
              </a:solidFill>
            </a:endParaRPr>
          </a:p>
        </p:txBody>
      </p:sp>
      <p:sp>
        <p:nvSpPr>
          <p:cNvPr id="9220" name="Rectangle 22"/>
          <p:cNvSpPr>
            <a:spLocks noChangeArrowheads="1"/>
          </p:cNvSpPr>
          <p:nvPr/>
        </p:nvSpPr>
        <p:spPr bwMode="auto">
          <a:xfrm>
            <a:off x="250825" y="1700213"/>
            <a:ext cx="8424863" cy="4598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endParaRPr lang="en-GB" sz="2400" dirty="0" smtClean="0"/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sz="2400" dirty="0" smtClean="0"/>
              <a:t>SERVICES </a:t>
            </a:r>
            <a:r>
              <a:rPr lang="en-GB" sz="2400" dirty="0" smtClean="0"/>
              <a:t>FOR </a:t>
            </a:r>
            <a:r>
              <a:rPr lang="en-GB" sz="2400" dirty="0" smtClean="0"/>
              <a:t>COMPANIES</a:t>
            </a:r>
          </a:p>
          <a:p>
            <a:pPr algn="ctr" eaLnBrk="1" hangingPunct="1">
              <a:spcBef>
                <a:spcPct val="0"/>
              </a:spcBef>
              <a:buNone/>
            </a:pPr>
            <a:endParaRPr lang="en-GB" sz="2400" dirty="0" smtClean="0"/>
          </a:p>
          <a:p>
            <a:r>
              <a:rPr lang="en-GB" sz="2400" dirty="0"/>
              <a:t>How effectively does our offices serve all types of employers and career opportunity providers who wish to connect with our students? </a:t>
            </a:r>
          </a:p>
          <a:p>
            <a:pPr algn="ctr" eaLnBrk="1" hangingPunct="1">
              <a:spcBef>
                <a:spcPct val="0"/>
              </a:spcBef>
              <a:buNone/>
            </a:pPr>
            <a:endParaRPr lang="en-GB" sz="2400" dirty="0" smtClean="0"/>
          </a:p>
          <a:p>
            <a:pPr algn="just" eaLnBrk="1" hangingPunct="1">
              <a:spcBef>
                <a:spcPct val="0"/>
              </a:spcBef>
              <a:buNone/>
            </a:pPr>
            <a:endParaRPr lang="en-GB" sz="1800" dirty="0" smtClean="0"/>
          </a:p>
          <a:p>
            <a:pPr marL="342900" indent="-342900" algn="just" eaLnBrk="1" hangingPunct="1">
              <a:spcBef>
                <a:spcPct val="0"/>
              </a:spcBef>
              <a:buAutoNum type="arabicParenR"/>
            </a:pPr>
            <a:r>
              <a:rPr lang="en-GB" sz="1800" dirty="0" smtClean="0"/>
              <a:t>Major aim establish long-term cooperation</a:t>
            </a:r>
          </a:p>
          <a:p>
            <a:pPr marL="342900" indent="-342900" algn="just" eaLnBrk="1" hangingPunct="1">
              <a:spcBef>
                <a:spcPct val="0"/>
              </a:spcBef>
              <a:buAutoNum type="arabicParenR"/>
            </a:pPr>
            <a:endParaRPr lang="en-GB" sz="1800" dirty="0" smtClean="0"/>
          </a:p>
          <a:p>
            <a:pPr algn="just" eaLnBrk="1" hangingPunct="1">
              <a:spcBef>
                <a:spcPct val="0"/>
              </a:spcBef>
              <a:buNone/>
            </a:pPr>
            <a:endParaRPr lang="en-GB" sz="1800" dirty="0" smtClean="0"/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it-IT" altLang="it-IT" sz="2400" b="0" dirty="0" smtClean="0"/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it-IT" altLang="it-IT" sz="2400" b="0" dirty="0"/>
          </a:p>
        </p:txBody>
      </p:sp>
      <p:pic>
        <p:nvPicPr>
          <p:cNvPr id="9221" name="Picture 7" descr="F:\Stage\PROGETTI\TEMPUS\TEMPUS_SERBIA_2011-2014\WP9 - Dissemination\headedpp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5888"/>
            <a:ext cx="454183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05107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360000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endParaRPr lang="it-IT" altLang="it-IT" sz="2400">
              <a:solidFill>
                <a:schemeClr val="bg1"/>
              </a:solidFill>
            </a:endParaRPr>
          </a:p>
        </p:txBody>
      </p:sp>
      <p:pic>
        <p:nvPicPr>
          <p:cNvPr id="35843" name="Picture 3" descr="SigilloLogoLAST_White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96838"/>
            <a:ext cx="2300288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Text Box 8"/>
          <p:cNvSpPr txBox="1">
            <a:spLocks noChangeArrowheads="1"/>
          </p:cNvSpPr>
          <p:nvPr/>
        </p:nvSpPr>
        <p:spPr bwMode="auto">
          <a:xfrm>
            <a:off x="6337300" y="252413"/>
            <a:ext cx="2678113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it-IT" altLang="it-IT" sz="2800" dirty="0">
                <a:solidFill>
                  <a:schemeClr val="bg1"/>
                </a:solidFill>
              </a:rPr>
              <a:t>Career Service</a:t>
            </a:r>
          </a:p>
          <a:p>
            <a:pPr algn="r" eaLnBrk="1" hangingPunct="1"/>
            <a:r>
              <a:rPr lang="it-IT" altLang="it-IT" sz="2000" dirty="0" err="1">
                <a:solidFill>
                  <a:schemeClr val="bg1"/>
                </a:solidFill>
              </a:rPr>
              <a:t>Employers</a:t>
            </a:r>
            <a:r>
              <a:rPr lang="ja-JP" altLang="it-IT" sz="2000" dirty="0">
                <a:solidFill>
                  <a:schemeClr val="bg1"/>
                </a:solidFill>
              </a:rPr>
              <a:t>’</a:t>
            </a:r>
            <a:r>
              <a:rPr lang="it-IT" altLang="ja-JP" sz="2000" dirty="0" err="1">
                <a:solidFill>
                  <a:schemeClr val="bg1"/>
                </a:solidFill>
              </a:rPr>
              <a:t>services</a:t>
            </a:r>
            <a:endParaRPr lang="it-IT" altLang="it-IT" sz="2000" dirty="0">
              <a:solidFill>
                <a:schemeClr val="bg1"/>
              </a:solidFill>
            </a:endParaRPr>
          </a:p>
        </p:txBody>
      </p:sp>
      <p:grpSp>
        <p:nvGrpSpPr>
          <p:cNvPr id="35845" name="Group 2"/>
          <p:cNvGrpSpPr>
            <a:grpSpLocks/>
          </p:cNvGrpSpPr>
          <p:nvPr/>
        </p:nvGrpSpPr>
        <p:grpSpPr bwMode="auto">
          <a:xfrm>
            <a:off x="1835150" y="1557338"/>
            <a:ext cx="5472113" cy="4968875"/>
            <a:chOff x="594" y="2498"/>
            <a:chExt cx="7380" cy="7020"/>
          </a:xfrm>
        </p:grpSpPr>
        <p:sp>
          <p:nvSpPr>
            <p:cNvPr id="35846" name="_s1026"/>
            <p:cNvSpPr>
              <a:spLocks noChangeShapeType="1"/>
            </p:cNvSpPr>
            <p:nvPr/>
          </p:nvSpPr>
          <p:spPr bwMode="auto">
            <a:xfrm flipH="1" flipV="1">
              <a:off x="2811" y="5005"/>
              <a:ext cx="739" cy="57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5847" name="_s1027"/>
            <p:cNvSpPr>
              <a:spLocks noChangeArrowheads="1"/>
            </p:cNvSpPr>
            <p:nvPr/>
          </p:nvSpPr>
          <p:spPr bwMode="auto">
            <a:xfrm>
              <a:off x="1140" y="3527"/>
              <a:ext cx="1879" cy="1823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666699"/>
              </a:solidFill>
              <a:round/>
              <a:headEnd/>
              <a:tailEnd/>
            </a:ln>
          </p:spPr>
          <p:txBody>
            <a:bodyPr lIns="36000" tIns="54864" rIns="36000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200">
                  <a:latin typeface="Calibri" pitchFamily="34" charset="0"/>
                </a:rPr>
                <a:t>Distribution of companies informative material</a:t>
              </a:r>
            </a:p>
          </p:txBody>
        </p:sp>
        <p:sp>
          <p:nvSpPr>
            <p:cNvPr id="35848" name="_s1028"/>
            <p:cNvSpPr>
              <a:spLocks noChangeShapeType="1"/>
            </p:cNvSpPr>
            <p:nvPr/>
          </p:nvSpPr>
          <p:spPr bwMode="auto">
            <a:xfrm flipH="1">
              <a:off x="2448" y="6347"/>
              <a:ext cx="923" cy="20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5849" name="_s1029"/>
            <p:cNvSpPr>
              <a:spLocks noChangeArrowheads="1"/>
            </p:cNvSpPr>
            <p:nvPr/>
          </p:nvSpPr>
          <p:spPr bwMode="auto">
            <a:xfrm>
              <a:off x="594" y="5841"/>
              <a:ext cx="1881" cy="1821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194349"/>
              </a:solidFill>
              <a:round/>
              <a:headEnd/>
              <a:tailEnd/>
            </a:ln>
          </p:spPr>
          <p:txBody>
            <a:bodyPr lIns="109728" tIns="54864" rIns="109728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>
                  <a:latin typeface="Calibri" pitchFamily="34" charset="0"/>
                </a:rPr>
                <a:t>Long term partnership</a:t>
              </a:r>
            </a:p>
          </p:txBody>
        </p:sp>
        <p:sp>
          <p:nvSpPr>
            <p:cNvPr id="35850" name="_s1030"/>
            <p:cNvSpPr>
              <a:spLocks noChangeShapeType="1"/>
            </p:cNvSpPr>
            <p:nvPr/>
          </p:nvSpPr>
          <p:spPr bwMode="auto">
            <a:xfrm flipH="1">
              <a:off x="3469" y="6962"/>
              <a:ext cx="409" cy="82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5851" name="_s1031"/>
            <p:cNvSpPr>
              <a:spLocks noChangeArrowheads="1"/>
            </p:cNvSpPr>
            <p:nvPr/>
          </p:nvSpPr>
          <p:spPr bwMode="auto">
            <a:xfrm>
              <a:off x="2120" y="7696"/>
              <a:ext cx="1881" cy="1822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00B6B2"/>
              </a:solidFill>
              <a:round/>
              <a:headEnd/>
              <a:tailEnd/>
            </a:ln>
          </p:spPr>
          <p:txBody>
            <a:bodyPr lIns="109728" tIns="54864" rIns="109728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>
                  <a:latin typeface="Calibri" pitchFamily="34" charset="0"/>
                </a:rPr>
                <a:t>Employer visit</a:t>
              </a:r>
            </a:p>
          </p:txBody>
        </p:sp>
        <p:sp>
          <p:nvSpPr>
            <p:cNvPr id="35852" name="_s1032"/>
            <p:cNvSpPr>
              <a:spLocks noChangeShapeType="1"/>
            </p:cNvSpPr>
            <p:nvPr/>
          </p:nvSpPr>
          <p:spPr bwMode="auto">
            <a:xfrm>
              <a:off x="4690" y="6962"/>
              <a:ext cx="412" cy="82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5853" name="_s1033"/>
            <p:cNvSpPr>
              <a:spLocks noChangeArrowheads="1"/>
            </p:cNvSpPr>
            <p:nvPr/>
          </p:nvSpPr>
          <p:spPr bwMode="auto">
            <a:xfrm>
              <a:off x="4569" y="7696"/>
              <a:ext cx="1879" cy="1822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669900"/>
              </a:solidFill>
              <a:round/>
              <a:headEnd/>
              <a:tailEnd/>
            </a:ln>
          </p:spPr>
          <p:txBody>
            <a:bodyPr lIns="36000" tIns="54864" rIns="36000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>
                  <a:latin typeface="Calibri" pitchFamily="34" charset="0"/>
                </a:rPr>
                <a:t>Internship and job vacancies</a:t>
              </a:r>
            </a:p>
          </p:txBody>
        </p:sp>
        <p:sp>
          <p:nvSpPr>
            <p:cNvPr id="35854" name="_s1034"/>
            <p:cNvSpPr>
              <a:spLocks noChangeShapeType="1"/>
            </p:cNvSpPr>
            <p:nvPr/>
          </p:nvSpPr>
          <p:spPr bwMode="auto">
            <a:xfrm>
              <a:off x="5197" y="6345"/>
              <a:ext cx="922" cy="20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5855" name="_s1035"/>
            <p:cNvSpPr>
              <a:spLocks noChangeArrowheads="1"/>
            </p:cNvSpPr>
            <p:nvPr/>
          </p:nvSpPr>
          <p:spPr bwMode="auto">
            <a:xfrm>
              <a:off x="6095" y="5841"/>
              <a:ext cx="1879" cy="1821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000000"/>
              </a:solidFill>
              <a:round/>
              <a:headEnd/>
              <a:tailEnd/>
            </a:ln>
          </p:spPr>
          <p:txBody>
            <a:bodyPr lIns="36000" tIns="54864" rIns="36000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600"/>
                <a:t>Skills sessions</a:t>
              </a:r>
            </a:p>
          </p:txBody>
        </p:sp>
        <p:sp>
          <p:nvSpPr>
            <p:cNvPr id="35856" name="_s1036"/>
            <p:cNvSpPr>
              <a:spLocks noChangeShapeType="1"/>
            </p:cNvSpPr>
            <p:nvPr/>
          </p:nvSpPr>
          <p:spPr bwMode="auto">
            <a:xfrm flipV="1">
              <a:off x="5016" y="5005"/>
              <a:ext cx="740" cy="57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5857" name="_s1037"/>
            <p:cNvSpPr>
              <a:spLocks noChangeArrowheads="1"/>
            </p:cNvSpPr>
            <p:nvPr/>
          </p:nvSpPr>
          <p:spPr bwMode="auto">
            <a:xfrm>
              <a:off x="5549" y="3527"/>
              <a:ext cx="1879" cy="1823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666699"/>
              </a:solidFill>
              <a:round/>
              <a:headEnd/>
              <a:tailEnd/>
            </a:ln>
          </p:spPr>
          <p:txBody>
            <a:bodyPr lIns="36000" tIns="54864" rIns="36000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/>
                <a:t>Employer talks and presentations</a:t>
              </a:r>
            </a:p>
          </p:txBody>
        </p:sp>
        <p:sp>
          <p:nvSpPr>
            <p:cNvPr id="35858" name="_s1038"/>
            <p:cNvSpPr>
              <a:spLocks noChangeShapeType="1"/>
            </p:cNvSpPr>
            <p:nvPr/>
          </p:nvSpPr>
          <p:spPr bwMode="auto">
            <a:xfrm flipV="1">
              <a:off x="4284" y="4318"/>
              <a:ext cx="0" cy="91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it-IT"/>
            </a:p>
          </p:txBody>
        </p:sp>
        <p:sp>
          <p:nvSpPr>
            <p:cNvPr id="35859" name="_s1039"/>
            <p:cNvSpPr>
              <a:spLocks noChangeArrowheads="1"/>
            </p:cNvSpPr>
            <p:nvPr/>
          </p:nvSpPr>
          <p:spPr bwMode="auto">
            <a:xfrm>
              <a:off x="3344" y="2498"/>
              <a:ext cx="1880" cy="1823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194349"/>
              </a:solidFill>
              <a:round/>
              <a:headEnd/>
              <a:tailEnd/>
            </a:ln>
          </p:spPr>
          <p:txBody>
            <a:bodyPr lIns="36000" tIns="54864" rIns="36000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600"/>
                <a:t>Job fairs</a:t>
              </a:r>
            </a:p>
          </p:txBody>
        </p:sp>
        <p:sp>
          <p:nvSpPr>
            <p:cNvPr id="35860" name="_s1040"/>
            <p:cNvSpPr>
              <a:spLocks noChangeArrowheads="1"/>
            </p:cNvSpPr>
            <p:nvPr/>
          </p:nvSpPr>
          <p:spPr bwMode="auto">
            <a:xfrm>
              <a:off x="3314" y="5244"/>
              <a:ext cx="2009" cy="1822"/>
            </a:xfrm>
            <a:prstGeom prst="ellipse">
              <a:avLst/>
            </a:prstGeom>
            <a:solidFill>
              <a:srgbClr val="FFFFFF"/>
            </a:solidFill>
            <a:ln w="76200" cmpd="dbl">
              <a:solidFill>
                <a:srgbClr val="99CC00"/>
              </a:solidFill>
              <a:round/>
              <a:headEnd/>
              <a:tailEnd/>
            </a:ln>
          </p:spPr>
          <p:txBody>
            <a:bodyPr lIns="109728" tIns="54864" rIns="109728" bIns="54864" anchor="ctr"/>
            <a:lstStyle>
              <a:lvl1pPr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 eaLnBrk="0" hangingPunct="0"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 algn="ctr" eaLnBrk="1" hangingPunct="1">
                <a:spcAft>
                  <a:spcPts val="1000"/>
                </a:spcAft>
              </a:pPr>
              <a:r>
                <a:rPr lang="it-IT" altLang="it-IT" sz="1400">
                  <a:latin typeface="Calibri" pitchFamily="34" charset="0"/>
                </a:rPr>
                <a:t>To help employers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82373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/>
        </p:spPr>
        <p:txBody>
          <a:bodyPr wrap="none" rIns="360000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endParaRPr lang="it-IT" altLang="it-IT" sz="2400">
              <a:solidFill>
                <a:schemeClr val="bg1"/>
              </a:solidFill>
            </a:endParaRPr>
          </a:p>
        </p:txBody>
      </p:sp>
      <p:pic>
        <p:nvPicPr>
          <p:cNvPr id="14339" name="Picture 3" descr="SigilloLogoLAST_White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983" y="251254"/>
            <a:ext cx="1514827" cy="67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10864" y="1772816"/>
            <a:ext cx="4477160" cy="317009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457200" indent="-457200" eaLnBrk="1" hangingPunct="1">
              <a:buFontTx/>
              <a:buChar char="-"/>
            </a:pPr>
            <a:endParaRPr lang="en-US" altLang="it-IT" sz="2000" b="0" dirty="0"/>
          </a:p>
          <a:p>
            <a:pPr eaLnBrk="1" hangingPunct="1"/>
            <a:r>
              <a:rPr lang="en-US" altLang="it-IT" sz="2000" b="0" dirty="0" smtClean="0"/>
              <a:t>Evaluation moments:</a:t>
            </a:r>
          </a:p>
          <a:p>
            <a:pPr marL="342900" indent="-342900" eaLnBrk="1" hangingPunct="1">
              <a:buFontTx/>
              <a:buChar char="-"/>
            </a:pPr>
            <a:r>
              <a:rPr lang="en-US" altLang="it-IT" sz="2000" b="0" dirty="0" smtClean="0"/>
              <a:t>At the front office (once a year)</a:t>
            </a:r>
          </a:p>
          <a:p>
            <a:pPr marL="342900" indent="-342900" eaLnBrk="1" hangingPunct="1">
              <a:buFontTx/>
              <a:buChar char="-"/>
            </a:pPr>
            <a:r>
              <a:rPr lang="en-US" altLang="it-IT" sz="2000" b="0" dirty="0" smtClean="0"/>
              <a:t>After individual job-orientation interviews</a:t>
            </a:r>
          </a:p>
          <a:p>
            <a:pPr marL="342900" indent="-342900" eaLnBrk="1" hangingPunct="1">
              <a:buFontTx/>
              <a:buChar char="-"/>
            </a:pPr>
            <a:r>
              <a:rPr lang="en-US" altLang="it-IT" sz="2000" b="0" dirty="0" smtClean="0"/>
              <a:t>After job-orientation seminars (every two months)</a:t>
            </a:r>
          </a:p>
          <a:p>
            <a:pPr marL="342900" indent="-342900" eaLnBrk="1" hangingPunct="1">
              <a:buFontTx/>
              <a:buChar char="-"/>
            </a:pPr>
            <a:r>
              <a:rPr lang="en-US" altLang="it-IT" sz="2000" b="0" dirty="0" smtClean="0"/>
              <a:t>After </a:t>
            </a:r>
            <a:r>
              <a:rPr lang="en-US" altLang="it-IT" sz="2000" b="0" dirty="0"/>
              <a:t>c</a:t>
            </a:r>
            <a:r>
              <a:rPr lang="en-US" altLang="it-IT" sz="2000" b="0" dirty="0" smtClean="0"/>
              <a:t>areer days participation (two times a year)</a:t>
            </a:r>
          </a:p>
          <a:p>
            <a:pPr marL="342900" indent="-342900" eaLnBrk="1" hangingPunct="1">
              <a:buFontTx/>
              <a:buChar char="-"/>
            </a:pPr>
            <a:r>
              <a:rPr lang="en-US" altLang="it-IT" sz="2000" b="0" dirty="0" smtClean="0"/>
              <a:t>After internships</a:t>
            </a:r>
          </a:p>
        </p:txBody>
      </p:sp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5191930" y="313492"/>
            <a:ext cx="382348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it-IT" altLang="it-IT" sz="2800" b="0" dirty="0" smtClean="0">
                <a:solidFill>
                  <a:schemeClr val="bg1"/>
                </a:solidFill>
              </a:rPr>
              <a:t>Future Career Service:</a:t>
            </a:r>
          </a:p>
          <a:p>
            <a:pPr algn="r" eaLnBrk="1" hangingPunct="1"/>
            <a:r>
              <a:rPr lang="it-IT" altLang="it-IT" sz="1600" b="0" dirty="0" err="1" smtClean="0">
                <a:solidFill>
                  <a:schemeClr val="bg1"/>
                </a:solidFill>
              </a:rPr>
              <a:t>Quality</a:t>
            </a:r>
            <a:r>
              <a:rPr lang="it-IT" altLang="it-IT" sz="1600" b="0" dirty="0" smtClean="0">
                <a:solidFill>
                  <a:schemeClr val="bg1"/>
                </a:solidFill>
              </a:rPr>
              <a:t> Management</a:t>
            </a:r>
            <a:endParaRPr lang="it-IT" altLang="it-IT" sz="1600" b="0" dirty="0">
              <a:solidFill>
                <a:schemeClr val="bg1"/>
              </a:solidFill>
            </a:endParaRPr>
          </a:p>
        </p:txBody>
      </p:sp>
      <p:pic>
        <p:nvPicPr>
          <p:cNvPr id="14344" name="Picture 8" descr="F:\Stage\PROGETTI\TEMPUS\TEMPUS_SERBIA_2011-2014\WP9 - Dissemination\careers_full_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733" y="326844"/>
            <a:ext cx="1033383" cy="51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 descr="F:\Stage\PROGETTI\TEMPUS\TEMPUS_SERBIA_2011-2014\WP9 - Dissemination\tempuslog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81" y="192667"/>
            <a:ext cx="749895" cy="79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596" y="2287885"/>
            <a:ext cx="4533900" cy="258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8798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/>
        </p:spPr>
        <p:txBody>
          <a:bodyPr wrap="none" rIns="360000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endParaRPr lang="it-IT" altLang="it-IT" sz="2400">
              <a:solidFill>
                <a:schemeClr val="bg1"/>
              </a:solidFill>
            </a:endParaRPr>
          </a:p>
        </p:txBody>
      </p:sp>
      <p:pic>
        <p:nvPicPr>
          <p:cNvPr id="14339" name="Picture 3" descr="SigilloLogoLAST_White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983" y="251254"/>
            <a:ext cx="1514827" cy="67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10864" y="1988840"/>
            <a:ext cx="4266692" cy="353943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it-IT" sz="1600" dirty="0" smtClean="0"/>
              <a:t>Aim: </a:t>
            </a:r>
            <a:r>
              <a:rPr lang="en-US" altLang="it-IT" sz="1600" b="0" dirty="0" smtClean="0"/>
              <a:t>improve and enhance the services to users</a:t>
            </a:r>
          </a:p>
          <a:p>
            <a:pPr eaLnBrk="1" hangingPunct="1"/>
            <a:endParaRPr lang="en-US" altLang="it-IT" sz="1600" b="0" dirty="0" smtClean="0"/>
          </a:p>
          <a:p>
            <a:pPr eaLnBrk="1" hangingPunct="1"/>
            <a:r>
              <a:rPr lang="en-US" altLang="it-IT" sz="1600" dirty="0" smtClean="0"/>
              <a:t>Evaluation tool</a:t>
            </a:r>
            <a:r>
              <a:rPr lang="en-US" altLang="it-IT" sz="1600" b="0" dirty="0" smtClean="0"/>
              <a:t>: paper questionnaire</a:t>
            </a:r>
          </a:p>
          <a:p>
            <a:pPr eaLnBrk="1" hangingPunct="1"/>
            <a:endParaRPr lang="en-US" altLang="it-IT" sz="1600" b="0" dirty="0"/>
          </a:p>
          <a:p>
            <a:pPr eaLnBrk="1" hangingPunct="1"/>
            <a:r>
              <a:rPr lang="en-US" altLang="it-IT" sz="1600" dirty="0" smtClean="0"/>
              <a:t>Who submits the evaluation? </a:t>
            </a:r>
            <a:r>
              <a:rPr lang="en-US" altLang="it-IT" sz="1600" b="0" dirty="0" smtClean="0"/>
              <a:t>University of Padua the Service for transparency and prevention of corruption</a:t>
            </a:r>
          </a:p>
          <a:p>
            <a:pPr eaLnBrk="1" hangingPunct="1"/>
            <a:endParaRPr lang="en-US" altLang="it-IT" sz="1600" b="0" dirty="0"/>
          </a:p>
          <a:p>
            <a:pPr eaLnBrk="1" hangingPunct="1"/>
            <a:r>
              <a:rPr lang="en-US" altLang="it-IT" sz="1600" dirty="0" smtClean="0"/>
              <a:t>Who answers? </a:t>
            </a:r>
            <a:r>
              <a:rPr lang="en-US" altLang="it-IT" sz="1600" b="0" dirty="0" smtClean="0"/>
              <a:t>Casual sample of users (students and graduates)</a:t>
            </a:r>
          </a:p>
          <a:p>
            <a:pPr eaLnBrk="1" hangingPunct="1"/>
            <a:endParaRPr lang="en-US" altLang="it-IT" sz="1600" b="0" dirty="0" smtClean="0"/>
          </a:p>
          <a:p>
            <a:pPr eaLnBrk="1" hangingPunct="1"/>
            <a:r>
              <a:rPr lang="en-US" altLang="it-IT" sz="1600" dirty="0" smtClean="0"/>
              <a:t>Final report: </a:t>
            </a:r>
            <a:r>
              <a:rPr lang="en-US" altLang="it-IT" sz="1600" b="0" dirty="0" smtClean="0"/>
              <a:t>forwarded to general management office and career service</a:t>
            </a:r>
          </a:p>
        </p:txBody>
      </p:sp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6129045" y="313492"/>
            <a:ext cx="288636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it-IT" altLang="it-IT" sz="1800" b="0" dirty="0" smtClean="0">
                <a:solidFill>
                  <a:schemeClr val="bg1"/>
                </a:solidFill>
              </a:rPr>
              <a:t>QUALITY MANAGEMENT</a:t>
            </a:r>
            <a:endParaRPr lang="it-IT" altLang="it-IT" sz="1800" b="0" dirty="0">
              <a:solidFill>
                <a:schemeClr val="bg1"/>
              </a:solidFill>
            </a:endParaRPr>
          </a:p>
        </p:txBody>
      </p:sp>
      <p:pic>
        <p:nvPicPr>
          <p:cNvPr id="14344" name="Picture 8" descr="F:\Stage\PROGETTI\TEMPUS\TEMPUS_SERBIA_2011-2014\WP9 - Dissemination\careers_full_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733" y="326844"/>
            <a:ext cx="1033383" cy="51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 descr="F:\Stage\PROGETTI\TEMPUS\TEMPUS_SERBIA_2011-2014\WP9 - Dissemination\tempuslog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81" y="192667"/>
            <a:ext cx="749895" cy="79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2432140" y="1412776"/>
            <a:ext cx="43949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400" b="1" dirty="0">
                <a:solidFill>
                  <a:prstClr val="black"/>
                </a:solidFill>
              </a:rPr>
              <a:t>The evaluation at the front office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015208"/>
            <a:ext cx="3429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3014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/>
        </p:spPr>
        <p:txBody>
          <a:bodyPr wrap="none" rIns="360000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endParaRPr lang="it-IT" altLang="it-IT" sz="2400">
              <a:solidFill>
                <a:schemeClr val="bg1"/>
              </a:solidFill>
            </a:endParaRPr>
          </a:p>
        </p:txBody>
      </p:sp>
      <p:pic>
        <p:nvPicPr>
          <p:cNvPr id="14339" name="Picture 3" descr="SigilloLogoLAST_White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983" y="251254"/>
            <a:ext cx="1514827" cy="67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5826528" y="313492"/>
            <a:ext cx="31888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it-IT" altLang="it-IT" sz="2000" b="0" dirty="0" smtClean="0">
                <a:solidFill>
                  <a:schemeClr val="bg1"/>
                </a:solidFill>
              </a:rPr>
              <a:t>QUALITY MANAGEMENT</a:t>
            </a:r>
            <a:endParaRPr lang="it-IT" altLang="it-IT" sz="2000" b="0" dirty="0">
              <a:solidFill>
                <a:schemeClr val="bg1"/>
              </a:solidFill>
            </a:endParaRPr>
          </a:p>
        </p:txBody>
      </p:sp>
      <p:pic>
        <p:nvPicPr>
          <p:cNvPr id="14344" name="Picture 8" descr="F:\Stage\PROGETTI\TEMPUS\TEMPUS_SERBIA_2011-2014\WP9 - Dissemination\careers_full_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733" y="326844"/>
            <a:ext cx="1033383" cy="51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 descr="F:\Stage\PROGETTI\TEMPUS\TEMPUS_SERBIA_2011-2014\WP9 - Dissemination\tempuslog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81" y="192667"/>
            <a:ext cx="749895" cy="79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9738293"/>
              </p:ext>
            </p:extLst>
          </p:nvPr>
        </p:nvGraphicFramePr>
        <p:xfrm>
          <a:off x="329083" y="1412776"/>
          <a:ext cx="8496945" cy="4656584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6797552"/>
                <a:gridCol w="340358"/>
                <a:gridCol w="339559"/>
                <a:gridCol w="339559"/>
                <a:gridCol w="339559"/>
                <a:gridCol w="340358"/>
              </a:tblGrid>
              <a:tr h="17469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00">
                          <a:effectLst/>
                        </a:rPr>
                        <a:t>1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00">
                          <a:effectLst/>
                        </a:rPr>
                        <a:t>2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00">
                          <a:effectLst/>
                        </a:rPr>
                        <a:t>3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00">
                          <a:effectLst/>
                        </a:rPr>
                        <a:t>4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000">
                          <a:effectLst/>
                        </a:rPr>
                        <a:t>5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3447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US" sz="1600" dirty="0">
                          <a:effectLst/>
                        </a:rPr>
                        <a:t>1.Are you acknowledged with the services offered by the Career Service?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3447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US" sz="1600" dirty="0">
                          <a:effectLst/>
                        </a:rPr>
                        <a:t>2.Before coming to the office did you have the occasion to use the online web page of the service? 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3447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it-IT" sz="1600" dirty="0">
                          <a:effectLst/>
                        </a:rPr>
                        <a:t>3.The information </a:t>
                      </a:r>
                      <a:r>
                        <a:rPr lang="it-IT" sz="1600" dirty="0" err="1">
                          <a:effectLst/>
                        </a:rPr>
                        <a:t>you</a:t>
                      </a:r>
                      <a:r>
                        <a:rPr lang="it-IT" sz="1600" dirty="0">
                          <a:effectLst/>
                        </a:rPr>
                        <a:t> </a:t>
                      </a:r>
                      <a:r>
                        <a:rPr lang="it-IT" sz="1600" dirty="0" err="1">
                          <a:effectLst/>
                        </a:rPr>
                        <a:t>have</a:t>
                      </a:r>
                      <a:r>
                        <a:rPr lang="it-IT" sz="1600" dirty="0">
                          <a:effectLst/>
                        </a:rPr>
                        <a:t> </a:t>
                      </a:r>
                      <a:r>
                        <a:rPr lang="it-IT" sz="1600" dirty="0" err="1">
                          <a:effectLst/>
                        </a:rPr>
                        <a:t>received</a:t>
                      </a:r>
                      <a:r>
                        <a:rPr lang="it-IT" sz="1600" dirty="0">
                          <a:effectLst/>
                        </a:rPr>
                        <a:t> </a:t>
                      </a:r>
                      <a:r>
                        <a:rPr lang="it-IT" sz="1600" dirty="0" err="1">
                          <a:effectLst/>
                        </a:rPr>
                        <a:t>was</a:t>
                      </a:r>
                      <a:r>
                        <a:rPr lang="it-IT" sz="1600" dirty="0">
                          <a:effectLst/>
                        </a:rPr>
                        <a:t> </a:t>
                      </a:r>
                      <a:r>
                        <a:rPr lang="it-IT" sz="1600" dirty="0" err="1">
                          <a:effectLst/>
                        </a:rPr>
                        <a:t>useful</a:t>
                      </a:r>
                      <a:r>
                        <a:rPr lang="it-IT" sz="1600" dirty="0">
                          <a:effectLst/>
                        </a:rPr>
                        <a:t> for </a:t>
                      </a:r>
                      <a:r>
                        <a:rPr lang="it-IT" sz="1600" dirty="0" err="1">
                          <a:effectLst/>
                        </a:rPr>
                        <a:t>you</a:t>
                      </a:r>
                      <a:r>
                        <a:rPr lang="it-IT" sz="1600" dirty="0">
                          <a:effectLst/>
                        </a:rPr>
                        <a:t> to take </a:t>
                      </a:r>
                      <a:r>
                        <a:rPr lang="it-IT" sz="1600" dirty="0" err="1">
                          <a:effectLst/>
                        </a:rPr>
                        <a:t>advantage</a:t>
                      </a:r>
                      <a:r>
                        <a:rPr lang="it-IT" sz="1600" dirty="0">
                          <a:effectLst/>
                        </a:rPr>
                        <a:t> of the service </a:t>
                      </a:r>
                      <a:r>
                        <a:rPr lang="it-IT" sz="1600" dirty="0" err="1">
                          <a:effectLst/>
                        </a:rPr>
                        <a:t>offered</a:t>
                      </a:r>
                      <a:r>
                        <a:rPr lang="it-IT" sz="1600" dirty="0">
                          <a:effectLst/>
                        </a:rPr>
                        <a:t>? 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3447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US" sz="1600" dirty="0">
                          <a:effectLst/>
                        </a:rPr>
                        <a:t>4.Do you get the documentation on line or by different sources of communication? 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556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US" sz="1600" dirty="0">
                          <a:effectLst/>
                        </a:rPr>
                        <a:t>5.The on line documents are comprehensible enough? 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3447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US" sz="1600" dirty="0">
                          <a:effectLst/>
                        </a:rPr>
                        <a:t>6.Do you think that the complimentary information documents (flyers, posters, </a:t>
                      </a:r>
                      <a:r>
                        <a:rPr lang="en-US" sz="1600" dirty="0" err="1">
                          <a:effectLst/>
                        </a:rPr>
                        <a:t>faqs</a:t>
                      </a:r>
                      <a:r>
                        <a:rPr lang="en-US" sz="1600" dirty="0">
                          <a:effectLst/>
                        </a:rPr>
                        <a:t>) are clear and  useful? 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3447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US" sz="1600" dirty="0">
                          <a:effectLst/>
                        </a:rPr>
                        <a:t>7.In your opinion, do you think that you are receiving an adequate response to your requests?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556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it-IT" sz="1600" dirty="0">
                          <a:effectLst/>
                        </a:rPr>
                        <a:t>8.The time </a:t>
                      </a:r>
                      <a:r>
                        <a:rPr lang="it-IT" sz="1600" dirty="0" err="1">
                          <a:effectLst/>
                        </a:rPr>
                        <a:t>engaged</a:t>
                      </a:r>
                      <a:r>
                        <a:rPr lang="it-IT" sz="1600" dirty="0">
                          <a:effectLst/>
                        </a:rPr>
                        <a:t> for </a:t>
                      </a:r>
                      <a:r>
                        <a:rPr lang="it-IT" sz="1600" dirty="0" err="1">
                          <a:effectLst/>
                        </a:rPr>
                        <a:t>your</a:t>
                      </a:r>
                      <a:r>
                        <a:rPr lang="it-IT" sz="1600" dirty="0">
                          <a:effectLst/>
                        </a:rPr>
                        <a:t> </a:t>
                      </a:r>
                      <a:r>
                        <a:rPr lang="it-IT" sz="1600" dirty="0" err="1">
                          <a:effectLst/>
                        </a:rPr>
                        <a:t>requests</a:t>
                      </a:r>
                      <a:r>
                        <a:rPr lang="it-IT" sz="1600" dirty="0">
                          <a:effectLst/>
                        </a:rPr>
                        <a:t> </a:t>
                      </a:r>
                      <a:r>
                        <a:rPr lang="it-IT" sz="1600" dirty="0" err="1">
                          <a:effectLst/>
                        </a:rPr>
                        <a:t>is</a:t>
                      </a:r>
                      <a:r>
                        <a:rPr lang="it-IT" sz="1600" dirty="0">
                          <a:effectLst/>
                        </a:rPr>
                        <a:t> </a:t>
                      </a:r>
                      <a:r>
                        <a:rPr lang="it-IT" sz="1600" dirty="0" err="1">
                          <a:effectLst/>
                        </a:rPr>
                        <a:t>sufficient</a:t>
                      </a:r>
                      <a:r>
                        <a:rPr lang="it-IT" sz="1600" dirty="0">
                          <a:effectLst/>
                        </a:rPr>
                        <a:t>?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3447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it-IT" sz="1600" dirty="0">
                          <a:effectLst/>
                        </a:rPr>
                        <a:t>9.In </a:t>
                      </a:r>
                      <a:r>
                        <a:rPr lang="it-IT" sz="1600" dirty="0" err="1">
                          <a:effectLst/>
                        </a:rPr>
                        <a:t>your</a:t>
                      </a:r>
                      <a:r>
                        <a:rPr lang="it-IT" sz="1600" dirty="0">
                          <a:effectLst/>
                        </a:rPr>
                        <a:t> opinion, do </a:t>
                      </a:r>
                      <a:r>
                        <a:rPr lang="it-IT" sz="1600" dirty="0" err="1">
                          <a:effectLst/>
                        </a:rPr>
                        <a:t>you</a:t>
                      </a:r>
                      <a:r>
                        <a:rPr lang="it-IT" sz="1600" dirty="0">
                          <a:effectLst/>
                        </a:rPr>
                        <a:t> </a:t>
                      </a:r>
                      <a:r>
                        <a:rPr lang="it-IT" sz="1600" dirty="0" err="1">
                          <a:effectLst/>
                        </a:rPr>
                        <a:t>think</a:t>
                      </a:r>
                      <a:r>
                        <a:rPr lang="it-IT" sz="1600" dirty="0">
                          <a:effectLst/>
                        </a:rPr>
                        <a:t> </a:t>
                      </a:r>
                      <a:r>
                        <a:rPr lang="it-IT" sz="1600" dirty="0" err="1">
                          <a:effectLst/>
                        </a:rPr>
                        <a:t>that</a:t>
                      </a:r>
                      <a:r>
                        <a:rPr lang="it-IT" sz="1600" dirty="0">
                          <a:effectLst/>
                        </a:rPr>
                        <a:t> the </a:t>
                      </a:r>
                      <a:r>
                        <a:rPr lang="it-IT" sz="1600" dirty="0" err="1">
                          <a:effectLst/>
                        </a:rPr>
                        <a:t>answers</a:t>
                      </a:r>
                      <a:r>
                        <a:rPr lang="it-IT" sz="1600" dirty="0">
                          <a:effectLst/>
                        </a:rPr>
                        <a:t> </a:t>
                      </a:r>
                      <a:r>
                        <a:rPr lang="it-IT" sz="1600" dirty="0" err="1">
                          <a:effectLst/>
                        </a:rPr>
                        <a:t>you</a:t>
                      </a:r>
                      <a:r>
                        <a:rPr lang="it-IT" sz="1600" dirty="0">
                          <a:effectLst/>
                        </a:rPr>
                        <a:t> </a:t>
                      </a:r>
                      <a:r>
                        <a:rPr lang="it-IT" sz="1600" dirty="0" err="1">
                          <a:effectLst/>
                        </a:rPr>
                        <a:t>receive</a:t>
                      </a:r>
                      <a:r>
                        <a:rPr lang="it-IT" sz="1600" dirty="0">
                          <a:effectLst/>
                        </a:rPr>
                        <a:t> are </a:t>
                      </a:r>
                      <a:r>
                        <a:rPr lang="it-IT" sz="1600" dirty="0" err="1">
                          <a:effectLst/>
                        </a:rPr>
                        <a:t>useful</a:t>
                      </a:r>
                      <a:r>
                        <a:rPr lang="it-IT" sz="1600" dirty="0">
                          <a:effectLst/>
                        </a:rPr>
                        <a:t>?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3447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it-IT" sz="1600" dirty="0">
                          <a:effectLst/>
                        </a:rPr>
                        <a:t>10.Did </a:t>
                      </a:r>
                      <a:r>
                        <a:rPr lang="it-IT" sz="1600" dirty="0" err="1">
                          <a:effectLst/>
                        </a:rPr>
                        <a:t>you</a:t>
                      </a:r>
                      <a:r>
                        <a:rPr lang="it-IT" sz="1600" dirty="0">
                          <a:effectLst/>
                        </a:rPr>
                        <a:t> </a:t>
                      </a:r>
                      <a:r>
                        <a:rPr lang="it-IT" sz="1600" dirty="0" err="1">
                          <a:effectLst/>
                        </a:rPr>
                        <a:t>receive</a:t>
                      </a:r>
                      <a:r>
                        <a:rPr lang="it-IT" sz="1600" dirty="0">
                          <a:effectLst/>
                        </a:rPr>
                        <a:t> and </a:t>
                      </a:r>
                      <a:r>
                        <a:rPr lang="it-IT" sz="1600" dirty="0" err="1">
                          <a:effectLst/>
                        </a:rPr>
                        <a:t>adequate</a:t>
                      </a:r>
                      <a:r>
                        <a:rPr lang="it-IT" sz="1600" dirty="0">
                          <a:effectLst/>
                        </a:rPr>
                        <a:t> </a:t>
                      </a:r>
                      <a:r>
                        <a:rPr lang="it-IT" sz="1600" dirty="0" err="1">
                          <a:effectLst/>
                        </a:rPr>
                        <a:t>support</a:t>
                      </a:r>
                      <a:r>
                        <a:rPr lang="it-IT" sz="1600" dirty="0">
                          <a:effectLst/>
                        </a:rPr>
                        <a:t> in case of </a:t>
                      </a:r>
                      <a:r>
                        <a:rPr lang="it-IT" sz="1600" dirty="0" err="1">
                          <a:effectLst/>
                        </a:rPr>
                        <a:t>specific</a:t>
                      </a:r>
                      <a:r>
                        <a:rPr lang="it-IT" sz="1600" dirty="0">
                          <a:effectLst/>
                        </a:rPr>
                        <a:t> </a:t>
                      </a:r>
                      <a:r>
                        <a:rPr lang="it-IT" sz="1600" dirty="0" err="1">
                          <a:effectLst/>
                        </a:rPr>
                        <a:t>problem</a:t>
                      </a:r>
                      <a:r>
                        <a:rPr lang="it-IT" sz="1600" dirty="0">
                          <a:effectLst/>
                        </a:rPr>
                        <a:t>?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42609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/>
        </p:spPr>
        <p:txBody>
          <a:bodyPr wrap="none" rIns="360000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endParaRPr lang="it-IT" altLang="it-IT" sz="2400">
              <a:solidFill>
                <a:schemeClr val="bg1"/>
              </a:solidFill>
            </a:endParaRPr>
          </a:p>
        </p:txBody>
      </p:sp>
      <p:pic>
        <p:nvPicPr>
          <p:cNvPr id="14339" name="Picture 3" descr="SigilloLogoLAST_White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983" y="251254"/>
            <a:ext cx="1514827" cy="67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5826528" y="313492"/>
            <a:ext cx="31888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it-IT" altLang="it-IT" sz="2000" b="0" dirty="0">
                <a:solidFill>
                  <a:schemeClr val="bg1"/>
                </a:solidFill>
              </a:rPr>
              <a:t>QUALITY </a:t>
            </a:r>
            <a:r>
              <a:rPr lang="it-IT" altLang="it-IT" sz="2000" b="0" dirty="0" smtClean="0">
                <a:solidFill>
                  <a:schemeClr val="bg1"/>
                </a:solidFill>
              </a:rPr>
              <a:t>MANAGEMENT</a:t>
            </a:r>
            <a:endParaRPr lang="it-IT" altLang="it-IT" sz="2000" b="0" dirty="0">
              <a:solidFill>
                <a:schemeClr val="bg1"/>
              </a:solidFill>
            </a:endParaRPr>
          </a:p>
        </p:txBody>
      </p:sp>
      <p:pic>
        <p:nvPicPr>
          <p:cNvPr id="14344" name="Picture 8" descr="F:\Stage\PROGETTI\TEMPUS\TEMPUS_SERBIA_2011-2014\WP9 - Dissemination\careers_full_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733" y="326844"/>
            <a:ext cx="1033383" cy="51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 descr="F:\Stage\PROGETTI\TEMPUS\TEMPUS_SERBIA_2011-2014\WP9 - Dissemination\tempuslog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81" y="192667"/>
            <a:ext cx="749895" cy="79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940304"/>
              </p:ext>
            </p:extLst>
          </p:nvPr>
        </p:nvGraphicFramePr>
        <p:xfrm>
          <a:off x="293080" y="1916832"/>
          <a:ext cx="8568951" cy="4145280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6855161"/>
                <a:gridCol w="343241"/>
                <a:gridCol w="342436"/>
                <a:gridCol w="342436"/>
                <a:gridCol w="342436"/>
                <a:gridCol w="343241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1600" dirty="0">
                          <a:effectLst/>
                        </a:rPr>
                        <a:t>11.Do you think that the desk teller replied to your requests in an appropriate and polite way? 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1600" dirty="0">
                          <a:effectLst/>
                        </a:rPr>
                        <a:t>12.Do you think that the location of the office is adequate? </a:t>
                      </a:r>
                      <a:r>
                        <a:rPr lang="it-IT" sz="1600" dirty="0">
                          <a:effectLst/>
                        </a:rPr>
                        <a:t>Reputa adeguati i locali di attesa?  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1600" dirty="0">
                          <a:effectLst/>
                        </a:rPr>
                        <a:t>13.Do you think that the location of the office is neat and clean?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09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1600" dirty="0">
                          <a:effectLst/>
                        </a:rPr>
                        <a:t>14.Do you think that the opening times are appropriate? 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09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1600" dirty="0">
                          <a:effectLst/>
                        </a:rPr>
                        <a:t>15.All in all, I think that the service I have received is satisfactory.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0980"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it-IT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</a:tr>
              <a:tr h="2209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1600" dirty="0">
                          <a:effectLst/>
                        </a:rPr>
                        <a:t>16.Easiness to access to the service (e.g. opening times, location address, etc.)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09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1600" dirty="0">
                          <a:effectLst/>
                        </a:rPr>
                        <a:t>17.Attention paid to your requests. </a:t>
                      </a:r>
                      <a:r>
                        <a:rPr lang="it-IT" sz="1600" dirty="0">
                          <a:effectLst/>
                        </a:rPr>
                        <a:t>Attenzione riposta alla sue richieste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09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1600" dirty="0">
                          <a:effectLst/>
                        </a:rPr>
                        <a:t>18.Usefulness of the answers you receive.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09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1600" dirty="0">
                          <a:effectLst/>
                        </a:rPr>
                        <a:t>19.Comprehensive documents and information on line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09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20.Availability and </a:t>
                      </a:r>
                      <a:r>
                        <a:rPr lang="it-IT" sz="1600" dirty="0" err="1">
                          <a:effectLst/>
                        </a:rPr>
                        <a:t>politeness</a:t>
                      </a:r>
                      <a:r>
                        <a:rPr lang="it-IT" sz="1600" dirty="0">
                          <a:effectLst/>
                        </a:rPr>
                        <a:t> of the desk </a:t>
                      </a:r>
                      <a:r>
                        <a:rPr lang="it-IT" sz="1600" dirty="0" err="1">
                          <a:effectLst/>
                        </a:rPr>
                        <a:t>tellers</a:t>
                      </a:r>
                      <a:r>
                        <a:rPr lang="it-IT" sz="1600" dirty="0">
                          <a:effectLst/>
                        </a:rPr>
                        <a:t>. 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09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1600" dirty="0">
                          <a:effectLst/>
                        </a:rPr>
                        <a:t>21.Efficiency, </a:t>
                      </a:r>
                      <a:r>
                        <a:rPr lang="en-US" sz="1600" dirty="0" err="1">
                          <a:effectLst/>
                        </a:rPr>
                        <a:t>calrity</a:t>
                      </a:r>
                      <a:r>
                        <a:rPr lang="en-US" sz="1600" dirty="0">
                          <a:effectLst/>
                        </a:rPr>
                        <a:t> and accessibility of the on line tools. 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>
                          <a:effectLst/>
                        </a:rPr>
                        <a:t>□</a:t>
                      </a:r>
                      <a:endParaRPr lang="it-IT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209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1600" dirty="0">
                          <a:effectLst/>
                        </a:rPr>
                        <a:t>22.Aspect and welcome in the location of the service.</a:t>
                      </a:r>
                      <a:endParaRPr lang="it-IT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it-IT" sz="1600" dirty="0">
                          <a:effectLst/>
                        </a:rPr>
                        <a:t>□</a:t>
                      </a:r>
                      <a:endParaRPr lang="it-IT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46163" y="6021288"/>
            <a:ext cx="422583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it-IT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Space for: </a:t>
            </a:r>
            <a:r>
              <a:rPr kumimoji="0" lang="it-IT" altLang="it-IT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□</a:t>
            </a:r>
            <a:r>
              <a:rPr kumimoji="0" lang="it-IT" altLang="it-IT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it-IT" alt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Observations</a:t>
            </a:r>
            <a:r>
              <a:rPr kumimoji="0" lang="it-IT" altLang="it-IT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/</a:t>
            </a:r>
            <a:r>
              <a:rPr kumimoji="0" lang="it-IT" altLang="it-IT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uggestions</a:t>
            </a:r>
            <a:r>
              <a:rPr kumimoji="0" lang="it-IT" altLang="it-IT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</a:t>
            </a:r>
            <a:endParaRPr kumimoji="0" lang="it-IT" altLang="it-IT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610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/>
        </p:spPr>
        <p:txBody>
          <a:bodyPr wrap="none" rIns="360000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endParaRPr lang="it-IT" altLang="it-IT" sz="2400">
              <a:solidFill>
                <a:schemeClr val="bg1"/>
              </a:solidFill>
            </a:endParaRPr>
          </a:p>
        </p:txBody>
      </p:sp>
      <p:pic>
        <p:nvPicPr>
          <p:cNvPr id="14339" name="Picture 3" descr="SigilloLogoLAST_White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983" y="251254"/>
            <a:ext cx="1514827" cy="67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5826528" y="313492"/>
            <a:ext cx="31888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it-IT" altLang="it-IT" sz="2000" b="0" dirty="0">
                <a:solidFill>
                  <a:schemeClr val="bg1"/>
                </a:solidFill>
              </a:rPr>
              <a:t>QUALITY </a:t>
            </a:r>
            <a:r>
              <a:rPr lang="it-IT" altLang="it-IT" sz="2000" b="0" dirty="0" smtClean="0">
                <a:solidFill>
                  <a:schemeClr val="bg1"/>
                </a:solidFill>
              </a:rPr>
              <a:t>MANAGEMENT</a:t>
            </a:r>
            <a:endParaRPr lang="it-IT" altLang="it-IT" sz="2000" b="0" dirty="0">
              <a:solidFill>
                <a:schemeClr val="bg1"/>
              </a:solidFill>
            </a:endParaRPr>
          </a:p>
        </p:txBody>
      </p:sp>
      <p:pic>
        <p:nvPicPr>
          <p:cNvPr id="14344" name="Picture 8" descr="F:\Stage\PROGETTI\TEMPUS\TEMPUS_SERBIA_2011-2014\WP9 - Dissemination\careers_full_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733" y="326844"/>
            <a:ext cx="1033383" cy="51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 descr="F:\Stage\PROGETTI\TEMPUS\TEMPUS_SERBIA_2011-2014\WP9 - Dissemination\tempuslog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81" y="192667"/>
            <a:ext cx="749895" cy="79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1864283" y="1412776"/>
            <a:ext cx="55307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400" b="1" dirty="0" smtClean="0">
                <a:solidFill>
                  <a:prstClr val="black"/>
                </a:solidFill>
              </a:rPr>
              <a:t>Monitoring the job-orientation interviews</a:t>
            </a:r>
            <a:endParaRPr lang="en-US" sz="2400" b="1" dirty="0">
              <a:solidFill>
                <a:prstClr val="black"/>
              </a:solidFill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975703"/>
            <a:ext cx="3210850" cy="1605425"/>
          </a:xfrm>
          <a:prstGeom prst="rect">
            <a:avLst/>
          </a:prstGeom>
        </p:spPr>
      </p:pic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310864" y="2060848"/>
            <a:ext cx="4266692" cy="409342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it-IT" sz="2000" dirty="0"/>
              <a:t>Aim: </a:t>
            </a:r>
            <a:r>
              <a:rPr lang="en-US" altLang="it-IT" sz="2000" b="0" dirty="0"/>
              <a:t>improve </a:t>
            </a:r>
            <a:r>
              <a:rPr lang="en-US" altLang="it-IT" sz="2000" b="0" dirty="0" smtClean="0"/>
              <a:t>the communication and </a:t>
            </a:r>
            <a:r>
              <a:rPr lang="en-US" altLang="it-IT" sz="2000" b="0" dirty="0"/>
              <a:t>enhance the </a:t>
            </a:r>
            <a:r>
              <a:rPr lang="en-US" altLang="it-IT" sz="2000" b="0" dirty="0" smtClean="0"/>
              <a:t>service</a:t>
            </a:r>
            <a:endParaRPr lang="en-US" altLang="it-IT" sz="2000" b="0" dirty="0"/>
          </a:p>
          <a:p>
            <a:pPr eaLnBrk="1" hangingPunct="1"/>
            <a:endParaRPr lang="en-US" altLang="it-IT" sz="2000" dirty="0" smtClean="0"/>
          </a:p>
          <a:p>
            <a:pPr eaLnBrk="1" hangingPunct="1"/>
            <a:r>
              <a:rPr lang="en-US" altLang="it-IT" sz="2000" dirty="0" smtClean="0"/>
              <a:t>Evaluation tool</a:t>
            </a:r>
            <a:r>
              <a:rPr lang="en-US" altLang="it-IT" sz="2000" b="0" dirty="0" smtClean="0"/>
              <a:t>: paper questionnaire</a:t>
            </a:r>
          </a:p>
          <a:p>
            <a:pPr eaLnBrk="1" hangingPunct="1"/>
            <a:endParaRPr lang="en-US" altLang="it-IT" sz="2000" b="0" dirty="0"/>
          </a:p>
          <a:p>
            <a:pPr eaLnBrk="1" hangingPunct="1"/>
            <a:r>
              <a:rPr lang="en-US" altLang="it-IT" sz="2000" dirty="0" smtClean="0"/>
              <a:t>Who submits the evaluation? </a:t>
            </a:r>
            <a:r>
              <a:rPr lang="en-US" altLang="it-IT" sz="2000" b="0" dirty="0" smtClean="0"/>
              <a:t>University of Padua Career Service</a:t>
            </a:r>
          </a:p>
          <a:p>
            <a:pPr eaLnBrk="1" hangingPunct="1"/>
            <a:endParaRPr lang="en-US" altLang="it-IT" sz="2000" b="0" dirty="0"/>
          </a:p>
          <a:p>
            <a:pPr eaLnBrk="1" hangingPunct="1"/>
            <a:r>
              <a:rPr lang="en-US" altLang="it-IT" sz="2000" dirty="0" smtClean="0"/>
              <a:t>Who answers? </a:t>
            </a:r>
            <a:r>
              <a:rPr lang="en-US" altLang="it-IT" sz="2000" b="0" dirty="0" smtClean="0"/>
              <a:t>All users (students and graduates)</a:t>
            </a:r>
          </a:p>
          <a:p>
            <a:pPr eaLnBrk="1" hangingPunct="1"/>
            <a:endParaRPr lang="en-US" altLang="it-IT" sz="2000" b="0" dirty="0" smtClean="0"/>
          </a:p>
          <a:p>
            <a:pPr eaLnBrk="1" hangingPunct="1"/>
            <a:r>
              <a:rPr lang="en-US" altLang="it-IT" sz="2000" dirty="0"/>
              <a:t>Final report: </a:t>
            </a:r>
            <a:r>
              <a:rPr lang="en-US" altLang="it-IT" sz="2000" b="0" dirty="0"/>
              <a:t>C</a:t>
            </a:r>
            <a:r>
              <a:rPr lang="en-US" altLang="it-IT" sz="2000" b="0" dirty="0" smtClean="0"/>
              <a:t>areer </a:t>
            </a:r>
            <a:r>
              <a:rPr lang="en-US" altLang="it-IT" sz="2000" b="0" dirty="0"/>
              <a:t>S</a:t>
            </a:r>
            <a:r>
              <a:rPr lang="en-US" altLang="it-IT" sz="2000" b="0" dirty="0" smtClean="0"/>
              <a:t>ervice</a:t>
            </a:r>
          </a:p>
        </p:txBody>
      </p:sp>
    </p:spTree>
    <p:extLst>
      <p:ext uri="{BB962C8B-B14F-4D97-AF65-F5344CB8AC3E}">
        <p14:creationId xmlns:p14="http://schemas.microsoft.com/office/powerpoint/2010/main" val="32622948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/>
        </p:spPr>
        <p:txBody>
          <a:bodyPr wrap="none" rIns="360000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endParaRPr lang="it-IT" altLang="it-IT" sz="2400">
              <a:solidFill>
                <a:schemeClr val="bg1"/>
              </a:solidFill>
            </a:endParaRPr>
          </a:p>
        </p:txBody>
      </p:sp>
      <p:pic>
        <p:nvPicPr>
          <p:cNvPr id="14339" name="Picture 3" descr="SigilloLogoLAST_White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983" y="251254"/>
            <a:ext cx="1514827" cy="67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5826528" y="313492"/>
            <a:ext cx="31888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it-IT" altLang="it-IT" sz="2000" b="0" dirty="0">
                <a:solidFill>
                  <a:schemeClr val="bg1"/>
                </a:solidFill>
              </a:rPr>
              <a:t>QUALITY </a:t>
            </a:r>
            <a:r>
              <a:rPr lang="it-IT" altLang="it-IT" sz="2000" b="0" dirty="0" smtClean="0">
                <a:solidFill>
                  <a:schemeClr val="bg1"/>
                </a:solidFill>
              </a:rPr>
              <a:t>MANAGEMENT</a:t>
            </a:r>
            <a:endParaRPr lang="it-IT" altLang="it-IT" sz="2000" b="0" dirty="0">
              <a:solidFill>
                <a:schemeClr val="bg1"/>
              </a:solidFill>
            </a:endParaRPr>
          </a:p>
        </p:txBody>
      </p:sp>
      <p:pic>
        <p:nvPicPr>
          <p:cNvPr id="14344" name="Picture 8" descr="F:\Stage\PROGETTI\TEMPUS\TEMPUS_SERBIA_2011-2014\WP9 - Dissemination\careers_full_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733" y="326844"/>
            <a:ext cx="1033383" cy="51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 descr="F:\Stage\PROGETTI\TEMPUS\TEMPUS_SERBIA_2011-2014\WP9 - Dissemination\tempuslog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81" y="192667"/>
            <a:ext cx="749895" cy="79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2089059" y="1484784"/>
            <a:ext cx="50811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400" b="1" dirty="0" smtClean="0">
                <a:solidFill>
                  <a:prstClr val="black"/>
                </a:solidFill>
              </a:rPr>
              <a:t>Evaluation of job-orientation seminars</a:t>
            </a:r>
            <a:endParaRPr lang="en-US" sz="2400" b="1" dirty="0">
              <a:solidFill>
                <a:prstClr val="black"/>
              </a:solidFill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595676"/>
            <a:ext cx="3524250" cy="3086100"/>
          </a:xfrm>
          <a:prstGeom prst="rect">
            <a:avLst/>
          </a:prstGeom>
        </p:spPr>
      </p:pic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310864" y="2204864"/>
            <a:ext cx="4266692" cy="409342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it-IT" sz="2000" dirty="0"/>
              <a:t>Aim: </a:t>
            </a:r>
            <a:r>
              <a:rPr lang="en-US" altLang="it-IT" sz="2000" b="0" dirty="0"/>
              <a:t>improve the communication and enhance the </a:t>
            </a:r>
            <a:r>
              <a:rPr lang="en-US" altLang="it-IT" sz="2000" b="0" dirty="0" smtClean="0"/>
              <a:t>service</a:t>
            </a:r>
          </a:p>
          <a:p>
            <a:pPr eaLnBrk="1" hangingPunct="1"/>
            <a:endParaRPr lang="en-US" altLang="it-IT" sz="2000" b="0" dirty="0"/>
          </a:p>
          <a:p>
            <a:pPr eaLnBrk="1" hangingPunct="1"/>
            <a:r>
              <a:rPr lang="en-US" altLang="it-IT" sz="2000" dirty="0" smtClean="0"/>
              <a:t>Evaluation tool</a:t>
            </a:r>
            <a:r>
              <a:rPr lang="en-US" altLang="it-IT" sz="2000" b="0" dirty="0" smtClean="0"/>
              <a:t>: paper questionnaire</a:t>
            </a:r>
          </a:p>
          <a:p>
            <a:pPr eaLnBrk="1" hangingPunct="1"/>
            <a:endParaRPr lang="en-US" altLang="it-IT" sz="2000" b="0" dirty="0"/>
          </a:p>
          <a:p>
            <a:pPr eaLnBrk="1" hangingPunct="1"/>
            <a:r>
              <a:rPr lang="en-US" altLang="it-IT" sz="2000" dirty="0" smtClean="0"/>
              <a:t>Who submits the evaluation? </a:t>
            </a:r>
            <a:r>
              <a:rPr lang="en-US" altLang="it-IT" sz="2000" b="0" dirty="0" smtClean="0"/>
              <a:t>University of Padua Career Service</a:t>
            </a:r>
          </a:p>
          <a:p>
            <a:pPr eaLnBrk="1" hangingPunct="1"/>
            <a:endParaRPr lang="en-US" altLang="it-IT" sz="2000" b="0" dirty="0"/>
          </a:p>
          <a:p>
            <a:pPr eaLnBrk="1" hangingPunct="1"/>
            <a:r>
              <a:rPr lang="en-US" altLang="it-IT" sz="2000" dirty="0" smtClean="0"/>
              <a:t>Who answers? </a:t>
            </a:r>
            <a:r>
              <a:rPr lang="en-US" altLang="it-IT" sz="2000" b="0" dirty="0" smtClean="0"/>
              <a:t>All participants (students and graduates)</a:t>
            </a:r>
          </a:p>
          <a:p>
            <a:pPr eaLnBrk="1" hangingPunct="1"/>
            <a:endParaRPr lang="en-US" altLang="it-IT" sz="2000" b="0" dirty="0"/>
          </a:p>
          <a:p>
            <a:pPr eaLnBrk="1" hangingPunct="1"/>
            <a:r>
              <a:rPr lang="en-US" altLang="it-IT" sz="2000" dirty="0"/>
              <a:t>Final report: </a:t>
            </a:r>
            <a:r>
              <a:rPr lang="en-US" altLang="it-IT" sz="2000" b="0" dirty="0"/>
              <a:t>Career </a:t>
            </a:r>
            <a:r>
              <a:rPr lang="en-US" altLang="it-IT" sz="2000" b="0" dirty="0" smtClean="0"/>
              <a:t>Service</a:t>
            </a:r>
            <a:endParaRPr lang="en-US" alt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30901727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/>
        </p:spPr>
        <p:txBody>
          <a:bodyPr wrap="none" rIns="360000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endParaRPr lang="it-IT" altLang="it-IT" sz="2400">
              <a:solidFill>
                <a:schemeClr val="bg1"/>
              </a:solidFill>
            </a:endParaRPr>
          </a:p>
        </p:txBody>
      </p:sp>
      <p:pic>
        <p:nvPicPr>
          <p:cNvPr id="14339" name="Picture 3" descr="SigilloLogoLAST_White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983" y="251254"/>
            <a:ext cx="1514827" cy="67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5826528" y="313492"/>
            <a:ext cx="31888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it-IT" altLang="it-IT" sz="2000" b="0" dirty="0">
                <a:solidFill>
                  <a:schemeClr val="bg1"/>
                </a:solidFill>
              </a:rPr>
              <a:t>QUALITY </a:t>
            </a:r>
            <a:r>
              <a:rPr lang="it-IT" altLang="it-IT" sz="2000" b="0" dirty="0" smtClean="0">
                <a:solidFill>
                  <a:schemeClr val="bg1"/>
                </a:solidFill>
              </a:rPr>
              <a:t>MANAGEMENT</a:t>
            </a:r>
            <a:endParaRPr lang="it-IT" altLang="it-IT" sz="2000" b="0" dirty="0">
              <a:solidFill>
                <a:schemeClr val="bg1"/>
              </a:solidFill>
            </a:endParaRPr>
          </a:p>
        </p:txBody>
      </p:sp>
      <p:pic>
        <p:nvPicPr>
          <p:cNvPr id="14344" name="Picture 8" descr="F:\Stage\PROGETTI\TEMPUS\TEMPUS_SERBIA_2011-2014\WP9 - Dissemination\careers_full_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733" y="326844"/>
            <a:ext cx="1033383" cy="51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 descr="F:\Stage\PROGETTI\TEMPUS\TEMPUS_SERBIA_2011-2014\WP9 - Dissemination\tempuslog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81" y="192667"/>
            <a:ext cx="749895" cy="79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1735270" y="1484784"/>
            <a:ext cx="57887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solidFill>
                  <a:prstClr val="black"/>
                </a:solidFill>
              </a:rPr>
              <a:t>Evaluation of job-orientation </a:t>
            </a:r>
            <a:r>
              <a:rPr lang="en-US" sz="2400" dirty="0" smtClean="0">
                <a:solidFill>
                  <a:prstClr val="black"/>
                </a:solidFill>
              </a:rPr>
              <a:t>seminars</a:t>
            </a:r>
            <a:endParaRPr lang="en-US" sz="2400" dirty="0">
              <a:solidFill>
                <a:prstClr val="black"/>
              </a:solidFill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595676"/>
            <a:ext cx="3524250" cy="3086100"/>
          </a:xfrm>
          <a:prstGeom prst="rect">
            <a:avLst/>
          </a:prstGeom>
        </p:spPr>
      </p:pic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310864" y="2595676"/>
            <a:ext cx="4266692" cy="255454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it-IT" sz="2000" b="0" dirty="0" smtClean="0"/>
              <a:t>Evaluation from 1 to 10 for each session on:</a:t>
            </a:r>
          </a:p>
          <a:p>
            <a:pPr eaLnBrk="1" hangingPunct="1"/>
            <a:endParaRPr lang="en-US" altLang="it-IT" sz="2000" b="0" dirty="0" smtClean="0"/>
          </a:p>
          <a:p>
            <a:pPr marL="342900" indent="-342900" eaLnBrk="1" hangingPunct="1">
              <a:buFontTx/>
              <a:buChar char="-"/>
            </a:pPr>
            <a:r>
              <a:rPr lang="en-US" altLang="it-IT" sz="2000" b="0" dirty="0" smtClean="0"/>
              <a:t>Clarity of the speaker</a:t>
            </a:r>
          </a:p>
          <a:p>
            <a:pPr eaLnBrk="1" hangingPunct="1"/>
            <a:endParaRPr lang="en-US" altLang="it-IT" sz="2000" b="0" dirty="0" smtClean="0"/>
          </a:p>
          <a:p>
            <a:pPr marL="342900" indent="-342900" eaLnBrk="1" hangingPunct="1">
              <a:buFontTx/>
              <a:buChar char="-"/>
            </a:pPr>
            <a:r>
              <a:rPr lang="en-US" altLang="it-IT" sz="2000" b="0" dirty="0" err="1" smtClean="0"/>
              <a:t>Usefullness</a:t>
            </a:r>
            <a:r>
              <a:rPr lang="en-US" altLang="it-IT" sz="2000" b="0" dirty="0" smtClean="0"/>
              <a:t> of the subject</a:t>
            </a:r>
          </a:p>
          <a:p>
            <a:pPr marL="342900" indent="-342900" eaLnBrk="1" hangingPunct="1">
              <a:buFontTx/>
              <a:buChar char="-"/>
            </a:pPr>
            <a:endParaRPr lang="en-US" altLang="it-IT" sz="2000" b="0" dirty="0"/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it-IT" sz="2000" b="0" dirty="0" smtClean="0"/>
              <a:t>Overall evaluation</a:t>
            </a:r>
          </a:p>
        </p:txBody>
      </p:sp>
    </p:spTree>
    <p:extLst>
      <p:ext uri="{BB962C8B-B14F-4D97-AF65-F5344CB8AC3E}">
        <p14:creationId xmlns:p14="http://schemas.microsoft.com/office/powerpoint/2010/main" val="6332567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/>
        </p:spPr>
        <p:txBody>
          <a:bodyPr wrap="none" rIns="360000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endParaRPr lang="it-IT" altLang="it-IT" sz="2400">
              <a:solidFill>
                <a:schemeClr val="bg1"/>
              </a:solidFill>
            </a:endParaRPr>
          </a:p>
        </p:txBody>
      </p:sp>
      <p:pic>
        <p:nvPicPr>
          <p:cNvPr id="14339" name="Picture 3" descr="SigilloLogoLAST_White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983" y="251254"/>
            <a:ext cx="1514827" cy="67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5826528" y="313492"/>
            <a:ext cx="31888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it-IT" altLang="it-IT" sz="2000" b="0" dirty="0">
                <a:solidFill>
                  <a:schemeClr val="bg1"/>
                </a:solidFill>
              </a:rPr>
              <a:t>QUALITY </a:t>
            </a:r>
            <a:r>
              <a:rPr lang="it-IT" altLang="it-IT" sz="2000" b="0" dirty="0" smtClean="0">
                <a:solidFill>
                  <a:schemeClr val="bg1"/>
                </a:solidFill>
              </a:rPr>
              <a:t>MANAGEMENT</a:t>
            </a:r>
            <a:endParaRPr lang="it-IT" altLang="it-IT" sz="2000" b="0" dirty="0">
              <a:solidFill>
                <a:schemeClr val="bg1"/>
              </a:solidFill>
            </a:endParaRPr>
          </a:p>
        </p:txBody>
      </p:sp>
      <p:pic>
        <p:nvPicPr>
          <p:cNvPr id="14344" name="Picture 8" descr="F:\Stage\PROGETTI\TEMPUS\TEMPUS_SERBIA_2011-2014\WP9 - Dissemination\careers_full_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733" y="326844"/>
            <a:ext cx="1033383" cy="51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 descr="F:\Stage\PROGETTI\TEMPUS\TEMPUS_SERBIA_2011-2014\WP9 - Dissemination\tempuslog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81" y="192667"/>
            <a:ext cx="749895" cy="79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3082889" y="1484784"/>
            <a:ext cx="3093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400" b="1" dirty="0" smtClean="0">
                <a:solidFill>
                  <a:prstClr val="black"/>
                </a:solidFill>
              </a:rPr>
              <a:t>Career days evaluation</a:t>
            </a:r>
            <a:endParaRPr lang="en-US" sz="2400" b="1" dirty="0">
              <a:solidFill>
                <a:prstClr val="black"/>
              </a:solidFill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493235"/>
            <a:ext cx="4427984" cy="2951989"/>
          </a:xfrm>
          <a:prstGeom prst="rect">
            <a:avLst/>
          </a:prstGeom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179512" y="2204864"/>
            <a:ext cx="4266692" cy="409342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it-IT" sz="2000" dirty="0"/>
              <a:t>Aim: </a:t>
            </a:r>
            <a:r>
              <a:rPr lang="en-US" altLang="it-IT" sz="2000" b="0" dirty="0"/>
              <a:t>improve the communication and enhance the </a:t>
            </a:r>
            <a:r>
              <a:rPr lang="en-US" altLang="it-IT" sz="2000" b="0" dirty="0" smtClean="0"/>
              <a:t>service</a:t>
            </a:r>
          </a:p>
          <a:p>
            <a:pPr eaLnBrk="1" hangingPunct="1"/>
            <a:endParaRPr lang="en-US" altLang="it-IT" sz="2000" b="0" dirty="0"/>
          </a:p>
          <a:p>
            <a:pPr eaLnBrk="1" hangingPunct="1"/>
            <a:r>
              <a:rPr lang="en-US" altLang="it-IT" sz="2000" dirty="0" smtClean="0"/>
              <a:t>Evaluation tool</a:t>
            </a:r>
            <a:r>
              <a:rPr lang="en-US" altLang="it-IT" sz="2000" b="0" dirty="0" smtClean="0"/>
              <a:t>: electronic questionnaire</a:t>
            </a:r>
          </a:p>
          <a:p>
            <a:pPr eaLnBrk="1" hangingPunct="1"/>
            <a:endParaRPr lang="en-US" altLang="it-IT" sz="2000" b="0" dirty="0"/>
          </a:p>
          <a:p>
            <a:pPr eaLnBrk="1" hangingPunct="1"/>
            <a:r>
              <a:rPr lang="en-US" altLang="it-IT" sz="2000" dirty="0" smtClean="0"/>
              <a:t>Who submits the evaluation? </a:t>
            </a:r>
            <a:r>
              <a:rPr lang="en-US" altLang="it-IT" sz="2000" b="0" dirty="0" smtClean="0"/>
              <a:t>University of Padua Career Service</a:t>
            </a:r>
          </a:p>
          <a:p>
            <a:pPr eaLnBrk="1" hangingPunct="1"/>
            <a:endParaRPr lang="en-US" altLang="it-IT" sz="2000" b="0" dirty="0"/>
          </a:p>
          <a:p>
            <a:pPr eaLnBrk="1" hangingPunct="1"/>
            <a:r>
              <a:rPr lang="en-US" altLang="it-IT" sz="2000" dirty="0" smtClean="0"/>
              <a:t>Who answers? </a:t>
            </a:r>
            <a:r>
              <a:rPr lang="en-US" altLang="it-IT" sz="2000" b="0" dirty="0" smtClean="0"/>
              <a:t>All participants (only companies)</a:t>
            </a:r>
          </a:p>
          <a:p>
            <a:pPr eaLnBrk="1" hangingPunct="1"/>
            <a:endParaRPr lang="en-US" altLang="it-IT" sz="2000" b="0" dirty="0"/>
          </a:p>
          <a:p>
            <a:pPr eaLnBrk="1" hangingPunct="1"/>
            <a:r>
              <a:rPr lang="en-US" altLang="it-IT" sz="2000" dirty="0"/>
              <a:t>Final report: </a:t>
            </a:r>
            <a:r>
              <a:rPr lang="en-US" altLang="it-IT" sz="2000" b="0" dirty="0"/>
              <a:t>Career </a:t>
            </a:r>
            <a:r>
              <a:rPr lang="en-US" altLang="it-IT" sz="2000" b="0" dirty="0" smtClean="0"/>
              <a:t>Service</a:t>
            </a:r>
            <a:endParaRPr lang="en-US" altLang="it-IT" sz="2000" b="0" dirty="0"/>
          </a:p>
        </p:txBody>
      </p:sp>
    </p:spTree>
    <p:extLst>
      <p:ext uri="{BB962C8B-B14F-4D97-AF65-F5344CB8AC3E}">
        <p14:creationId xmlns:p14="http://schemas.microsoft.com/office/powerpoint/2010/main" val="25363451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/>
        </p:spPr>
        <p:txBody>
          <a:bodyPr wrap="none" rIns="360000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endParaRPr lang="it-IT" altLang="it-IT" sz="2400">
              <a:solidFill>
                <a:schemeClr val="bg1"/>
              </a:solidFill>
            </a:endParaRPr>
          </a:p>
        </p:txBody>
      </p:sp>
      <p:pic>
        <p:nvPicPr>
          <p:cNvPr id="14339" name="Picture 3" descr="SigilloLogoLAST_White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983" y="251254"/>
            <a:ext cx="1514827" cy="67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5826528" y="313492"/>
            <a:ext cx="31888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it-IT" altLang="it-IT" sz="2000" b="0" dirty="0">
                <a:solidFill>
                  <a:schemeClr val="bg1"/>
                </a:solidFill>
              </a:rPr>
              <a:t>QUALITY </a:t>
            </a:r>
            <a:r>
              <a:rPr lang="it-IT" altLang="it-IT" sz="2000" b="0" dirty="0" smtClean="0">
                <a:solidFill>
                  <a:schemeClr val="bg1"/>
                </a:solidFill>
              </a:rPr>
              <a:t>MANAGEMENT</a:t>
            </a:r>
            <a:endParaRPr lang="it-IT" altLang="it-IT" sz="2000" b="0" dirty="0">
              <a:solidFill>
                <a:schemeClr val="bg1"/>
              </a:solidFill>
            </a:endParaRPr>
          </a:p>
        </p:txBody>
      </p:sp>
      <p:pic>
        <p:nvPicPr>
          <p:cNvPr id="14344" name="Picture 8" descr="F:\Stage\PROGETTI\TEMPUS\TEMPUS_SERBIA_2011-2014\WP9 - Dissemination\careers_full_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733" y="326844"/>
            <a:ext cx="1033383" cy="51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 descr="F:\Stage\PROGETTI\TEMPUS\TEMPUS_SERBIA_2011-2014\WP9 - Dissemination\tempuslog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81" y="192667"/>
            <a:ext cx="749895" cy="79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2999218" y="1340768"/>
            <a:ext cx="32608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400" b="1" dirty="0" smtClean="0">
                <a:solidFill>
                  <a:prstClr val="black"/>
                </a:solidFill>
              </a:rPr>
              <a:t>Internships Observatory</a:t>
            </a:r>
            <a:endParaRPr lang="en-US" sz="2400" b="1" dirty="0">
              <a:solidFill>
                <a:prstClr val="black"/>
              </a:solidFill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462" y="2685668"/>
            <a:ext cx="2634930" cy="2255500"/>
          </a:xfrm>
          <a:prstGeom prst="rect">
            <a:avLst/>
          </a:prstGeom>
        </p:spPr>
      </p:pic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310864" y="1844824"/>
            <a:ext cx="4266692" cy="470898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it-IT" sz="2000" dirty="0"/>
              <a:t>Aim: </a:t>
            </a:r>
            <a:r>
              <a:rPr lang="en-US" altLang="it-IT" sz="2000" b="0" dirty="0" smtClean="0"/>
              <a:t>monitoring internships</a:t>
            </a:r>
          </a:p>
          <a:p>
            <a:pPr eaLnBrk="1" hangingPunct="1"/>
            <a:endParaRPr lang="en-US" altLang="it-IT" sz="2000" b="0" dirty="0"/>
          </a:p>
          <a:p>
            <a:pPr eaLnBrk="1" hangingPunct="1"/>
            <a:r>
              <a:rPr lang="en-US" altLang="it-IT" sz="2000" dirty="0" smtClean="0"/>
              <a:t>Evaluation tool</a:t>
            </a:r>
            <a:r>
              <a:rPr lang="en-US" altLang="it-IT" sz="2000" b="0" dirty="0" smtClean="0"/>
              <a:t>: electronic questionnaire</a:t>
            </a:r>
          </a:p>
          <a:p>
            <a:pPr eaLnBrk="1" hangingPunct="1"/>
            <a:endParaRPr lang="en-US" altLang="it-IT" sz="2000" b="0" dirty="0"/>
          </a:p>
          <a:p>
            <a:pPr eaLnBrk="1" hangingPunct="1"/>
            <a:r>
              <a:rPr lang="en-US" altLang="it-IT" sz="2000" dirty="0" smtClean="0"/>
              <a:t>Who submits the evaluation? </a:t>
            </a:r>
            <a:r>
              <a:rPr lang="en-US" altLang="it-IT" sz="2000" b="0" dirty="0" smtClean="0"/>
              <a:t>University of Padua Career Service</a:t>
            </a:r>
          </a:p>
          <a:p>
            <a:pPr eaLnBrk="1" hangingPunct="1"/>
            <a:endParaRPr lang="en-US" altLang="it-IT" sz="2000" b="0" dirty="0"/>
          </a:p>
          <a:p>
            <a:pPr eaLnBrk="1" hangingPunct="1"/>
            <a:r>
              <a:rPr lang="en-US" altLang="it-IT" sz="2000" dirty="0" smtClean="0"/>
              <a:t>Who answers? </a:t>
            </a:r>
          </a:p>
          <a:p>
            <a:pPr marL="457200" indent="-457200" eaLnBrk="1" hangingPunct="1">
              <a:buAutoNum type="arabicParenR"/>
            </a:pPr>
            <a:r>
              <a:rPr lang="en-US" altLang="it-IT" sz="2000" b="0" dirty="0" smtClean="0"/>
              <a:t>Companies </a:t>
            </a:r>
          </a:p>
          <a:p>
            <a:pPr marL="457200" indent="-457200" eaLnBrk="1" hangingPunct="1">
              <a:buAutoNum type="arabicParenR"/>
            </a:pPr>
            <a:r>
              <a:rPr lang="en-US" altLang="it-IT" sz="2000" b="0" dirty="0" smtClean="0"/>
              <a:t>Interns </a:t>
            </a:r>
          </a:p>
          <a:p>
            <a:pPr eaLnBrk="1" hangingPunct="1"/>
            <a:endParaRPr lang="en-US" altLang="it-IT" sz="2000" b="0" dirty="0"/>
          </a:p>
          <a:p>
            <a:pPr eaLnBrk="1" hangingPunct="1"/>
            <a:r>
              <a:rPr lang="en-US" altLang="it-IT" sz="2000" dirty="0" smtClean="0"/>
              <a:t>Final report: </a:t>
            </a:r>
            <a:r>
              <a:rPr lang="en-US" altLang="it-IT" sz="2000" b="0" dirty="0" smtClean="0"/>
              <a:t>by the Career Service; data on the website; requested by the Minister of Education</a:t>
            </a:r>
          </a:p>
        </p:txBody>
      </p:sp>
    </p:spTree>
    <p:extLst>
      <p:ext uri="{BB962C8B-B14F-4D97-AF65-F5344CB8AC3E}">
        <p14:creationId xmlns:p14="http://schemas.microsoft.com/office/powerpoint/2010/main" val="33105414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/>
        </p:spPr>
        <p:txBody>
          <a:bodyPr wrap="none" rIns="360000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endParaRPr lang="it-IT" altLang="it-IT" sz="2400">
              <a:solidFill>
                <a:schemeClr val="bg1"/>
              </a:solidFill>
            </a:endParaRPr>
          </a:p>
        </p:txBody>
      </p:sp>
      <p:pic>
        <p:nvPicPr>
          <p:cNvPr id="14339" name="Picture 3" descr="SigilloLogoLAST_White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983" y="251254"/>
            <a:ext cx="1514827" cy="67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5826528" y="313492"/>
            <a:ext cx="31888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/>
            <a:r>
              <a:rPr lang="it-IT" altLang="it-IT" sz="2000" b="0" dirty="0">
                <a:solidFill>
                  <a:schemeClr val="bg1"/>
                </a:solidFill>
              </a:rPr>
              <a:t>QUALITY </a:t>
            </a:r>
            <a:r>
              <a:rPr lang="it-IT" altLang="it-IT" sz="2000" b="0" dirty="0" smtClean="0">
                <a:solidFill>
                  <a:schemeClr val="bg1"/>
                </a:solidFill>
              </a:rPr>
              <a:t>MANAGEMENT</a:t>
            </a:r>
            <a:endParaRPr lang="it-IT" altLang="it-IT" sz="2000" b="0" dirty="0">
              <a:solidFill>
                <a:schemeClr val="bg1"/>
              </a:solidFill>
            </a:endParaRPr>
          </a:p>
        </p:txBody>
      </p:sp>
      <p:pic>
        <p:nvPicPr>
          <p:cNvPr id="14344" name="Picture 8" descr="F:\Stage\PROGETTI\TEMPUS\TEMPUS_SERBIA_2011-2014\WP9 - Dissemination\careers_full_log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9733" y="326844"/>
            <a:ext cx="1033383" cy="51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5" name="Picture 9" descr="F:\Stage\PROGETTI\TEMPUS\TEMPUS_SERBIA_2011-2014\WP9 - Dissemination\tempuslog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81" y="192667"/>
            <a:ext cx="749895" cy="79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377316" y="2694399"/>
            <a:ext cx="4266692" cy="224676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457200" indent="-457200" eaLnBrk="1" hangingPunct="1">
              <a:buAutoNum type="alphaUcPeriod"/>
            </a:pPr>
            <a:r>
              <a:rPr lang="en-US" altLang="it-IT" sz="2000" b="0" dirty="0" smtClean="0"/>
              <a:t>Company/intern general data</a:t>
            </a:r>
          </a:p>
          <a:p>
            <a:pPr marL="457200" indent="-457200" eaLnBrk="1" hangingPunct="1">
              <a:buAutoNum type="alphaUcPeriod"/>
            </a:pPr>
            <a:r>
              <a:rPr lang="en-US" altLang="it-IT" sz="2000" b="0" dirty="0" smtClean="0"/>
              <a:t>Internship description</a:t>
            </a:r>
          </a:p>
          <a:p>
            <a:pPr marL="457200" indent="-457200" eaLnBrk="1" hangingPunct="1">
              <a:buAutoNum type="alphaUcPeriod"/>
            </a:pPr>
            <a:r>
              <a:rPr lang="en-US" altLang="it-IT" sz="2000" b="0" dirty="0" smtClean="0"/>
              <a:t>Aims and results of the internship</a:t>
            </a:r>
          </a:p>
          <a:p>
            <a:pPr marL="457200" indent="-457200" eaLnBrk="1" hangingPunct="1">
              <a:buAutoNum type="alphaUcPeriod"/>
            </a:pPr>
            <a:r>
              <a:rPr lang="en-US" altLang="it-IT" sz="2000" b="0" dirty="0" smtClean="0"/>
              <a:t>Eventual difficulties</a:t>
            </a:r>
          </a:p>
          <a:p>
            <a:pPr marL="457200" indent="-457200" eaLnBrk="1" hangingPunct="1">
              <a:buAutoNum type="alphaUcPeriod"/>
            </a:pPr>
            <a:r>
              <a:rPr lang="en-US" altLang="it-IT" sz="2000" b="0" dirty="0" smtClean="0"/>
              <a:t>Evaluation and proposal</a:t>
            </a:r>
          </a:p>
          <a:p>
            <a:pPr eaLnBrk="1" hangingPunct="1"/>
            <a:endParaRPr lang="en-US" altLang="it-IT" sz="2000" b="0" dirty="0" smtClean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462" y="2685668"/>
            <a:ext cx="2634930" cy="2255500"/>
          </a:xfrm>
          <a:prstGeom prst="rect">
            <a:avLst/>
          </a:prstGeom>
        </p:spPr>
      </p:pic>
      <p:sp>
        <p:nvSpPr>
          <p:cNvPr id="10" name="Rettangolo 9"/>
          <p:cNvSpPr/>
          <p:nvPr/>
        </p:nvSpPr>
        <p:spPr>
          <a:xfrm>
            <a:off x="2999218" y="1484784"/>
            <a:ext cx="32608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400" b="1" dirty="0" smtClean="0">
                <a:solidFill>
                  <a:prstClr val="black"/>
                </a:solidFill>
              </a:rPr>
              <a:t>Internships Observatory</a:t>
            </a:r>
            <a:endParaRPr lang="en-US" sz="2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8920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36000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None/>
            </a:pPr>
            <a:r>
              <a:rPr lang="en-GB" sz="2400" dirty="0">
                <a:solidFill>
                  <a:schemeClr val="bg1"/>
                </a:solidFill>
              </a:rPr>
              <a:t>FUTURE CAREER </a:t>
            </a:r>
            <a:r>
              <a:rPr lang="en-GB" sz="2400" dirty="0" smtClean="0">
                <a:solidFill>
                  <a:schemeClr val="bg1"/>
                </a:solidFill>
              </a:rPr>
              <a:t>SERVICE</a:t>
            </a:r>
            <a:endParaRPr lang="it-IT" altLang="it-IT" sz="2400" b="0" dirty="0">
              <a:solidFill>
                <a:schemeClr val="bg1"/>
              </a:solidFill>
            </a:endParaRPr>
          </a:p>
        </p:txBody>
      </p:sp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8831263" y="252413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it-IT" altLang="it-IT" sz="1400" b="0">
              <a:solidFill>
                <a:schemeClr val="bg1"/>
              </a:solidFill>
            </a:endParaRPr>
          </a:p>
        </p:txBody>
      </p:sp>
      <p:sp>
        <p:nvSpPr>
          <p:cNvPr id="9220" name="Rectangle 22"/>
          <p:cNvSpPr>
            <a:spLocks noChangeArrowheads="1"/>
          </p:cNvSpPr>
          <p:nvPr/>
        </p:nvSpPr>
        <p:spPr bwMode="auto">
          <a:xfrm>
            <a:off x="250825" y="1700213"/>
            <a:ext cx="8424863" cy="633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endParaRPr lang="en-GB" sz="1800" dirty="0" smtClean="0"/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sz="2400" dirty="0" smtClean="0"/>
              <a:t>FINANCIAL BASIS AND STRUCTURE</a:t>
            </a:r>
            <a:endParaRPr lang="en-GB" sz="2400" dirty="0"/>
          </a:p>
          <a:p>
            <a:pPr eaLnBrk="1" hangingPunct="1">
              <a:spcBef>
                <a:spcPct val="0"/>
              </a:spcBef>
              <a:buNone/>
            </a:pPr>
            <a:endParaRPr lang="en-GB" sz="1800" dirty="0" smtClean="0"/>
          </a:p>
          <a:p>
            <a:r>
              <a:rPr lang="en-GB" sz="1800" dirty="0" smtClean="0"/>
              <a:t>HOW COULD </a:t>
            </a:r>
            <a:r>
              <a:rPr lang="en-GB" sz="1800" dirty="0" smtClean="0"/>
              <a:t>A </a:t>
            </a:r>
            <a:r>
              <a:rPr lang="en-GB" sz="1800" dirty="0" smtClean="0"/>
              <a:t>CAREER </a:t>
            </a:r>
            <a:r>
              <a:rPr lang="en-GB" sz="1800" dirty="0" smtClean="0"/>
              <a:t>SERVICE BE FINANCED? </a:t>
            </a:r>
            <a:endParaRPr lang="it-IT" altLang="it-IT" sz="2400" b="0" dirty="0"/>
          </a:p>
          <a:p>
            <a:pPr eaLnBrk="1" hangingPunct="1">
              <a:spcBef>
                <a:spcPct val="0"/>
              </a:spcBef>
              <a:buNone/>
            </a:pPr>
            <a:endParaRPr lang="en-GB" sz="1800" dirty="0"/>
          </a:p>
          <a:p>
            <a:pPr eaLnBrk="1" hangingPunct="1">
              <a:spcBef>
                <a:spcPct val="0"/>
              </a:spcBef>
              <a:buNone/>
            </a:pPr>
            <a:endParaRPr lang="en-GB" sz="1800" dirty="0"/>
          </a:p>
          <a:p>
            <a:pPr marL="342900" indent="-342900" eaLnBrk="1" hangingPunct="1">
              <a:spcBef>
                <a:spcPct val="0"/>
              </a:spcBef>
              <a:buAutoNum type="arabicParenR"/>
            </a:pPr>
            <a:endParaRPr lang="en-GB" sz="1800" dirty="0" smtClean="0"/>
          </a:p>
          <a:p>
            <a:pPr eaLnBrk="1" hangingPunct="1">
              <a:spcBef>
                <a:spcPct val="0"/>
              </a:spcBef>
              <a:buNone/>
            </a:pPr>
            <a:endParaRPr lang="en-GB" sz="1800" dirty="0" smtClean="0"/>
          </a:p>
          <a:p>
            <a:pPr marL="342900" indent="-342900" eaLnBrk="1" hangingPunct="1">
              <a:spcBef>
                <a:spcPct val="0"/>
              </a:spcBef>
              <a:buAutoNum type="arabicParenR"/>
            </a:pPr>
            <a:r>
              <a:rPr lang="en-GB" sz="1800" dirty="0" smtClean="0"/>
              <a:t>Fully financed by the university</a:t>
            </a:r>
            <a:r>
              <a:rPr lang="en-GB" sz="1800" dirty="0" smtClean="0"/>
              <a:t>??</a:t>
            </a:r>
          </a:p>
          <a:p>
            <a:pPr marL="342900" indent="-342900" eaLnBrk="1" hangingPunct="1">
              <a:spcBef>
                <a:spcPct val="0"/>
              </a:spcBef>
              <a:buAutoNum type="arabicParenR"/>
            </a:pPr>
            <a:endParaRPr lang="en-GB" sz="18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GB" sz="1800" dirty="0" smtClean="0"/>
              <a:t>2)  External </a:t>
            </a:r>
            <a:r>
              <a:rPr lang="en-GB" sz="1800" dirty="0"/>
              <a:t>funding : companies, </a:t>
            </a:r>
            <a:r>
              <a:rPr lang="en-GB" sz="1800" dirty="0" smtClean="0"/>
              <a:t>projects national and international</a:t>
            </a:r>
            <a:endParaRPr lang="en-GB" sz="1800" dirty="0"/>
          </a:p>
          <a:p>
            <a:pPr eaLnBrk="1" hangingPunct="1">
              <a:spcBef>
                <a:spcPct val="0"/>
              </a:spcBef>
              <a:buNone/>
            </a:pPr>
            <a:endParaRPr lang="en-GB" sz="1800" dirty="0"/>
          </a:p>
          <a:p>
            <a:pPr marL="342900" indent="-342900" eaLnBrk="1" hangingPunct="1">
              <a:spcBef>
                <a:spcPct val="0"/>
              </a:spcBef>
              <a:buAutoNum type="arabicParenR"/>
            </a:pPr>
            <a:endParaRPr lang="en-GB" sz="1800" dirty="0" smtClean="0"/>
          </a:p>
          <a:p>
            <a:pPr marL="342900" indent="-342900" eaLnBrk="1" hangingPunct="1">
              <a:spcBef>
                <a:spcPct val="0"/>
              </a:spcBef>
              <a:buAutoNum type="arabicParenR"/>
            </a:pPr>
            <a:endParaRPr lang="en-GB" sz="1800" dirty="0" smtClean="0"/>
          </a:p>
          <a:p>
            <a:pPr eaLnBrk="1" hangingPunct="1">
              <a:spcBef>
                <a:spcPct val="0"/>
              </a:spcBef>
              <a:buNone/>
            </a:pPr>
            <a:endParaRPr lang="en-GB" sz="1800" dirty="0" smtClean="0"/>
          </a:p>
          <a:p>
            <a:pPr marL="342900" indent="-342900" eaLnBrk="1" hangingPunct="1">
              <a:spcBef>
                <a:spcPct val="0"/>
              </a:spcBef>
              <a:buAutoNum type="arabicParenR"/>
            </a:pPr>
            <a:endParaRPr lang="en-GB" sz="1800" dirty="0"/>
          </a:p>
          <a:p>
            <a:pPr eaLnBrk="1" hangingPunct="1">
              <a:spcBef>
                <a:spcPct val="0"/>
              </a:spcBef>
              <a:buNone/>
            </a:pPr>
            <a:endParaRPr lang="en-GB" sz="1800" dirty="0"/>
          </a:p>
          <a:p>
            <a:pPr marL="342900" indent="-342900" eaLnBrk="1" hangingPunct="1">
              <a:spcBef>
                <a:spcPct val="0"/>
              </a:spcBef>
              <a:buAutoNum type="arabicParenR"/>
            </a:pPr>
            <a:endParaRPr lang="en-GB" sz="1800" dirty="0" smtClean="0"/>
          </a:p>
          <a:p>
            <a:pPr marL="342900" indent="-342900" eaLnBrk="1" hangingPunct="1">
              <a:spcBef>
                <a:spcPct val="0"/>
              </a:spcBef>
              <a:buAutoNum type="arabicParenR"/>
            </a:pPr>
            <a:endParaRPr lang="en-GB" sz="1800" dirty="0" smtClean="0"/>
          </a:p>
          <a:p>
            <a:pPr marL="342900" indent="-342900" eaLnBrk="1" hangingPunct="1">
              <a:spcBef>
                <a:spcPct val="0"/>
              </a:spcBef>
              <a:buAutoNum type="arabicParenR"/>
            </a:pPr>
            <a:endParaRPr lang="en-GB" sz="1800" dirty="0"/>
          </a:p>
          <a:p>
            <a:pPr eaLnBrk="1" hangingPunct="1">
              <a:spcBef>
                <a:spcPct val="0"/>
              </a:spcBef>
              <a:buNone/>
            </a:pPr>
            <a:r>
              <a:rPr lang="en-GB" sz="1800" dirty="0" smtClean="0"/>
              <a:t> </a:t>
            </a:r>
            <a:endParaRPr lang="en-GB" sz="1800" dirty="0" smtClean="0"/>
          </a:p>
          <a:p>
            <a:pPr eaLnBrk="1" hangingPunct="1">
              <a:spcBef>
                <a:spcPct val="0"/>
              </a:spcBef>
              <a:buNone/>
            </a:pPr>
            <a:endParaRPr lang="en-GB" sz="1800" dirty="0" smtClean="0"/>
          </a:p>
        </p:txBody>
      </p:sp>
      <p:pic>
        <p:nvPicPr>
          <p:cNvPr id="9221" name="Picture 7" descr="F:\Stage\PROGETTI\TEMPUS\TEMPUS_SERBIA_2011-2014\WP9 - Dissemination\headedpp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5888"/>
            <a:ext cx="454183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9570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36000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it-IT" altLang="it-IT" sz="2400">
              <a:solidFill>
                <a:schemeClr val="bg1"/>
              </a:solidFill>
            </a:endParaRPr>
          </a:p>
        </p:txBody>
      </p:sp>
      <p:sp>
        <p:nvSpPr>
          <p:cNvPr id="15363" name="Text Box 8"/>
          <p:cNvSpPr txBox="1">
            <a:spLocks noChangeArrowheads="1"/>
          </p:cNvSpPr>
          <p:nvPr/>
        </p:nvSpPr>
        <p:spPr bwMode="auto">
          <a:xfrm>
            <a:off x="4497388" y="252413"/>
            <a:ext cx="4518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it-IT" altLang="it-IT" sz="2800" b="0" dirty="0">
                <a:solidFill>
                  <a:schemeClr val="bg1"/>
                </a:solidFill>
              </a:rPr>
              <a:t>INTERNATIONALIZATION</a:t>
            </a:r>
          </a:p>
        </p:txBody>
      </p:sp>
      <p:sp>
        <p:nvSpPr>
          <p:cNvPr id="136196" name="Rectangle 4"/>
          <p:cNvSpPr>
            <a:spLocks noChangeArrowheads="1"/>
          </p:cNvSpPr>
          <p:nvPr/>
        </p:nvSpPr>
        <p:spPr bwMode="auto">
          <a:xfrm>
            <a:off x="149225" y="1916113"/>
            <a:ext cx="8836025" cy="369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it-IT" altLang="it-IT" sz="1800" b="0"/>
              <a:t>The University of Padova has been taking several actions and policies to enhance International Relations and Mobility of students, researchers and staff (teaching and administrative)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 b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it-IT" sz="1800"/>
              <a:t>The Erasmus+ programme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it-IT" sz="1800" b="0"/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it-IT" sz="1800"/>
              <a:t>aims</a:t>
            </a:r>
            <a:r>
              <a:rPr lang="en-US" altLang="it-IT" sz="1800" b="0"/>
              <a:t> to boost skills and employability, as well as modernising Education, Training, and Youth work. The seven year programme (2014-2020) will have a </a:t>
            </a:r>
            <a:r>
              <a:rPr lang="en-US" altLang="it-IT" sz="1800"/>
              <a:t>budget of €14.7 billion</a:t>
            </a:r>
            <a:r>
              <a:rPr lang="en-US" altLang="it-IT" sz="1800" b="0"/>
              <a:t>; a 40% increase compared to current spending levels, reflecting the EU's commitment to investing in these areas.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it-IT" sz="1800" b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it-IT" sz="1800" b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 b="0"/>
          </a:p>
        </p:txBody>
      </p:sp>
      <p:pic>
        <p:nvPicPr>
          <p:cNvPr id="15365" name="Picture 7" descr="F:\Stage\PROGETTI\TEMPUS\TEMPUS_SERBIA_2011-2014\WP9 - Dissemination\headedpp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5888"/>
            <a:ext cx="454183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08021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6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36000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None/>
            </a:pPr>
            <a:r>
              <a:rPr lang="en-GB" sz="2000" dirty="0">
                <a:solidFill>
                  <a:schemeClr val="bg1"/>
                </a:solidFill>
              </a:rPr>
              <a:t>FUTURE CAREER </a:t>
            </a:r>
            <a:r>
              <a:rPr lang="en-GB" sz="2000" dirty="0" smtClean="0">
                <a:solidFill>
                  <a:schemeClr val="bg1"/>
                </a:solidFill>
              </a:rPr>
              <a:t>SERVICE:</a:t>
            </a:r>
          </a:p>
          <a:p>
            <a:pPr algn="r" eaLnBrk="1" hangingPunct="1">
              <a:spcBef>
                <a:spcPct val="0"/>
              </a:spcBef>
              <a:buNone/>
            </a:pPr>
            <a:r>
              <a:rPr lang="en-GB" sz="2000" dirty="0" smtClean="0">
                <a:solidFill>
                  <a:schemeClr val="bg1"/>
                </a:solidFill>
              </a:rPr>
              <a:t>Funding Opportunities</a:t>
            </a:r>
          </a:p>
          <a:p>
            <a:pPr algn="r" eaLnBrk="1" hangingPunct="1">
              <a:spcBef>
                <a:spcPct val="0"/>
              </a:spcBef>
              <a:buNone/>
            </a:pPr>
            <a:endParaRPr lang="it-IT" altLang="it-IT" sz="1600" b="0" dirty="0">
              <a:solidFill>
                <a:schemeClr val="bg1"/>
              </a:solidFill>
            </a:endParaRPr>
          </a:p>
        </p:txBody>
      </p:sp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8831263" y="252413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it-IT" altLang="it-IT" sz="1400" b="0">
              <a:solidFill>
                <a:schemeClr val="bg1"/>
              </a:solidFill>
            </a:endParaRPr>
          </a:p>
        </p:txBody>
      </p:sp>
      <p:sp>
        <p:nvSpPr>
          <p:cNvPr id="9220" name="Rectangle 22"/>
          <p:cNvSpPr>
            <a:spLocks noChangeArrowheads="1"/>
          </p:cNvSpPr>
          <p:nvPr/>
        </p:nvSpPr>
        <p:spPr bwMode="auto">
          <a:xfrm>
            <a:off x="250825" y="1700213"/>
            <a:ext cx="8424863" cy="4985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en-GB" sz="2400" dirty="0" smtClean="0"/>
              <a:t>SERVICES FOR COMPANIES</a:t>
            </a:r>
          </a:p>
          <a:p>
            <a:pPr algn="just" eaLnBrk="1" hangingPunct="1">
              <a:spcBef>
                <a:spcPct val="0"/>
              </a:spcBef>
              <a:buNone/>
            </a:pPr>
            <a:endParaRPr lang="en-GB" sz="2400" dirty="0"/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sz="1800" dirty="0" smtClean="0"/>
              <a:t>Employer branding</a:t>
            </a:r>
          </a:p>
          <a:p>
            <a:pPr algn="just" eaLnBrk="1" hangingPunct="1">
              <a:spcBef>
                <a:spcPct val="0"/>
              </a:spcBef>
              <a:buNone/>
            </a:pPr>
            <a:endParaRPr lang="en-GB" sz="1800" dirty="0"/>
          </a:p>
          <a:p>
            <a:pPr algn="just" eaLnBrk="1" hangingPunct="1">
              <a:spcBef>
                <a:spcPct val="0"/>
              </a:spcBef>
              <a:buNone/>
            </a:pPr>
            <a:endParaRPr lang="en-GB" sz="1800" dirty="0" smtClean="0"/>
          </a:p>
          <a:p>
            <a:pPr algn="just" eaLnBrk="1" hangingPunct="1">
              <a:spcBef>
                <a:spcPct val="0"/>
              </a:spcBef>
              <a:buNone/>
            </a:pPr>
            <a:r>
              <a:rPr lang="en-GB" sz="2000" dirty="0" smtClean="0"/>
              <a:t>Online</a:t>
            </a:r>
            <a:r>
              <a:rPr lang="en-GB" sz="1800" dirty="0" smtClean="0"/>
              <a:t>				Print		Further Services</a:t>
            </a:r>
          </a:p>
          <a:p>
            <a:pPr algn="just" eaLnBrk="1" hangingPunct="1">
              <a:spcBef>
                <a:spcPct val="0"/>
              </a:spcBef>
              <a:buNone/>
            </a:pPr>
            <a:endParaRPr lang="en-GB" sz="1800" dirty="0"/>
          </a:p>
          <a:p>
            <a:pPr algn="just" eaLnBrk="1" hangingPunct="1">
              <a:spcBef>
                <a:spcPct val="0"/>
              </a:spcBef>
              <a:buNone/>
            </a:pPr>
            <a:r>
              <a:rPr lang="en-GB" sz="1600" b="0" dirty="0" smtClean="0"/>
              <a:t>Job portal			Ads in magazines 		Company presentations</a:t>
            </a:r>
          </a:p>
          <a:p>
            <a:pPr algn="just" eaLnBrk="1" hangingPunct="1">
              <a:spcBef>
                <a:spcPct val="0"/>
              </a:spcBef>
              <a:buNone/>
            </a:pPr>
            <a:r>
              <a:rPr lang="en-GB" sz="1600" b="0" dirty="0" smtClean="0"/>
              <a:t>      - newsletter-link		Program flyer 		Career Fair </a:t>
            </a:r>
          </a:p>
          <a:p>
            <a:pPr algn="just" eaLnBrk="1" hangingPunct="1">
              <a:spcBef>
                <a:spcPct val="0"/>
              </a:spcBef>
              <a:buNone/>
            </a:pPr>
            <a:r>
              <a:rPr lang="en-GB" sz="1600" b="0" dirty="0" smtClean="0"/>
              <a:t>      - </a:t>
            </a:r>
            <a:r>
              <a:rPr lang="en-GB" sz="1600" b="0" dirty="0" err="1" smtClean="0"/>
              <a:t>facebook</a:t>
            </a:r>
            <a:r>
              <a:rPr lang="en-GB" sz="1600" b="0" dirty="0" smtClean="0"/>
              <a:t>					 Academy presentation</a:t>
            </a:r>
          </a:p>
          <a:p>
            <a:pPr algn="just" eaLnBrk="1" hangingPunct="1">
              <a:spcBef>
                <a:spcPct val="0"/>
              </a:spcBef>
              <a:buNone/>
            </a:pPr>
            <a:r>
              <a:rPr lang="en-GB" sz="1600" b="0" dirty="0" smtClean="0"/>
              <a:t>Online banner</a:t>
            </a:r>
          </a:p>
          <a:p>
            <a:pPr algn="just" eaLnBrk="1" hangingPunct="1">
              <a:spcBef>
                <a:spcPct val="0"/>
              </a:spcBef>
              <a:buNone/>
            </a:pPr>
            <a:r>
              <a:rPr lang="en-GB" sz="1600" b="0" dirty="0" smtClean="0"/>
              <a:t>Profile of employers</a:t>
            </a:r>
          </a:p>
          <a:p>
            <a:pPr algn="just" eaLnBrk="1" hangingPunct="1">
              <a:spcBef>
                <a:spcPct val="0"/>
              </a:spcBef>
              <a:buNone/>
            </a:pPr>
            <a:r>
              <a:rPr lang="en-GB" sz="1600" b="0" dirty="0" smtClean="0"/>
              <a:t>Newsletter articles</a:t>
            </a:r>
          </a:p>
          <a:p>
            <a:pPr algn="just" eaLnBrk="1" hangingPunct="1">
              <a:spcBef>
                <a:spcPct val="0"/>
              </a:spcBef>
              <a:buNone/>
            </a:pPr>
            <a:r>
              <a:rPr lang="en-GB" sz="1600" b="0" dirty="0" smtClean="0"/>
              <a:t>Social media campaign</a:t>
            </a:r>
          </a:p>
          <a:p>
            <a:pPr algn="r" eaLnBrk="1" hangingPunct="1">
              <a:spcBef>
                <a:spcPct val="0"/>
              </a:spcBef>
              <a:buNone/>
            </a:pPr>
            <a:endParaRPr lang="en-GB" sz="1800" dirty="0" smtClean="0"/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it-IT" altLang="it-IT" sz="2400" b="0" dirty="0" smtClean="0"/>
          </a:p>
          <a:p>
            <a:pPr algn="just" eaLnBrk="1" hangingPunct="1">
              <a:spcBef>
                <a:spcPct val="0"/>
              </a:spcBef>
              <a:buFontTx/>
              <a:buNone/>
            </a:pPr>
            <a:endParaRPr lang="it-IT" altLang="it-IT" sz="2400" b="0" dirty="0"/>
          </a:p>
        </p:txBody>
      </p:sp>
      <p:pic>
        <p:nvPicPr>
          <p:cNvPr id="9221" name="Picture 7" descr="F:\Stage\PROGETTI\TEMPUS\TEMPUS_SERBIA_2011-2014\WP9 - Dissemination\headedpp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5888"/>
            <a:ext cx="454183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84612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olo 3"/>
          <p:cNvSpPr>
            <a:spLocks noGrp="1"/>
          </p:cNvSpPr>
          <p:nvPr>
            <p:ph type="title"/>
          </p:nvPr>
        </p:nvSpPr>
        <p:spPr>
          <a:xfrm>
            <a:off x="4284663" y="274638"/>
            <a:ext cx="4402137" cy="1143000"/>
          </a:xfrm>
        </p:spPr>
        <p:txBody>
          <a:bodyPr/>
          <a:lstStyle/>
          <a:p>
            <a:pPr eaLnBrk="1" hangingPunct="1"/>
            <a:r>
              <a:rPr lang="it-IT" altLang="it-IT" sz="2800" dirty="0" smtClean="0">
                <a:latin typeface="Arial" charset="0"/>
                <a:cs typeface="Arial" charset="0"/>
              </a:rPr>
              <a:t>CV </a:t>
            </a:r>
            <a:r>
              <a:rPr lang="it-IT" altLang="it-IT" sz="2800" dirty="0" err="1" smtClean="0">
                <a:latin typeface="Arial" charset="0"/>
                <a:cs typeface="Arial" charset="0"/>
              </a:rPr>
              <a:t>pre</a:t>
            </a:r>
            <a:r>
              <a:rPr lang="it-IT" altLang="it-IT" sz="2800" dirty="0" smtClean="0">
                <a:latin typeface="Arial" charset="0"/>
                <a:cs typeface="Arial" charset="0"/>
              </a:rPr>
              <a:t> </a:t>
            </a:r>
            <a:r>
              <a:rPr lang="it-IT" altLang="it-IT" sz="2800" dirty="0" err="1" smtClean="0">
                <a:latin typeface="Arial" charset="0"/>
                <a:cs typeface="Arial" charset="0"/>
              </a:rPr>
              <a:t>selection</a:t>
            </a:r>
            <a:endParaRPr lang="it-IT" altLang="it-IT" sz="2800" dirty="0" smtClean="0">
              <a:latin typeface="Arial" charset="0"/>
              <a:cs typeface="Arial" charset="0"/>
            </a:endParaRPr>
          </a:p>
        </p:txBody>
      </p:sp>
      <p:sp>
        <p:nvSpPr>
          <p:cNvPr id="3" name="Freccia a destra 2"/>
          <p:cNvSpPr/>
          <p:nvPr/>
        </p:nvSpPr>
        <p:spPr>
          <a:xfrm>
            <a:off x="755650" y="1989138"/>
            <a:ext cx="1800225" cy="1295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dirty="0"/>
              <a:t>Job </a:t>
            </a:r>
            <a:r>
              <a:rPr lang="it-IT" dirty="0" err="1"/>
              <a:t>offer</a:t>
            </a:r>
            <a:endParaRPr lang="it-IT" dirty="0"/>
          </a:p>
        </p:txBody>
      </p:sp>
      <p:sp>
        <p:nvSpPr>
          <p:cNvPr id="7" name="Freccia a destra 6"/>
          <p:cNvSpPr/>
          <p:nvPr/>
        </p:nvSpPr>
        <p:spPr>
          <a:xfrm>
            <a:off x="2708275" y="1989138"/>
            <a:ext cx="1800225" cy="1295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dirty="0"/>
              <a:t>Job </a:t>
            </a:r>
            <a:r>
              <a:rPr lang="it-IT" dirty="0" err="1"/>
              <a:t>profile</a:t>
            </a:r>
            <a:endParaRPr lang="it-IT" dirty="0"/>
          </a:p>
        </p:txBody>
      </p:sp>
      <p:sp>
        <p:nvSpPr>
          <p:cNvPr id="8" name="Freccia a destra 7"/>
          <p:cNvSpPr/>
          <p:nvPr/>
        </p:nvSpPr>
        <p:spPr>
          <a:xfrm>
            <a:off x="4660900" y="1989138"/>
            <a:ext cx="1800225" cy="1295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dirty="0"/>
              <a:t>CV </a:t>
            </a:r>
            <a:r>
              <a:rPr lang="it-IT" dirty="0" err="1"/>
              <a:t>collection</a:t>
            </a:r>
            <a:endParaRPr lang="it-IT" dirty="0"/>
          </a:p>
        </p:txBody>
      </p:sp>
      <p:sp>
        <p:nvSpPr>
          <p:cNvPr id="9" name="Freccia a destra 8"/>
          <p:cNvSpPr/>
          <p:nvPr/>
        </p:nvSpPr>
        <p:spPr>
          <a:xfrm>
            <a:off x="6732588" y="1989138"/>
            <a:ext cx="1800225" cy="1295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dirty="0"/>
              <a:t>CV </a:t>
            </a:r>
            <a:r>
              <a:rPr lang="it-IT" dirty="0" err="1"/>
              <a:t>selection</a:t>
            </a:r>
            <a:endParaRPr lang="it-IT" dirty="0"/>
          </a:p>
        </p:txBody>
      </p:sp>
      <p:pic>
        <p:nvPicPr>
          <p:cNvPr id="18439" name="Picture 13" descr="C:\Users\boarann26972\AppData\Local\Microsoft\Windows\Temporary Internet Files\Content.IE5\H0P8GQ32\3862651820_d1e648622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38" y="3644900"/>
            <a:ext cx="1905000" cy="126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Freccia a destra 21"/>
          <p:cNvSpPr/>
          <p:nvPr/>
        </p:nvSpPr>
        <p:spPr>
          <a:xfrm>
            <a:off x="2987675" y="3573463"/>
            <a:ext cx="1800225" cy="1295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dirty="0" err="1"/>
              <a:t>interview</a:t>
            </a:r>
            <a:endParaRPr lang="it-IT" dirty="0"/>
          </a:p>
        </p:txBody>
      </p:sp>
      <p:pic>
        <p:nvPicPr>
          <p:cNvPr id="18441" name="Picture 16" descr="C:\Users\boarann26972\AppData\Local\Microsoft\Windows\Temporary Internet Files\Content.IE5\H0P8GQ32\11970917061177064412TzeenieWheenie_red_green_OK_not_OK_Icons.svg_.hi_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3860800"/>
            <a:ext cx="1728788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97437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egnaposto contenuto 1"/>
          <p:cNvSpPr>
            <a:spLocks noGrp="1"/>
          </p:cNvSpPr>
          <p:nvPr>
            <p:ph sz="half" idx="1"/>
          </p:nvPr>
        </p:nvSpPr>
        <p:spPr>
          <a:xfrm>
            <a:off x="457200" y="1639888"/>
            <a:ext cx="4038600" cy="4525962"/>
          </a:xfrm>
        </p:spPr>
        <p:txBody>
          <a:bodyPr/>
          <a:lstStyle/>
          <a:p>
            <a:r>
              <a:rPr lang="it-IT" altLang="it-IT" sz="1600" dirty="0" smtClean="0">
                <a:latin typeface="Arial" charset="0"/>
                <a:cs typeface="Arial" charset="0"/>
              </a:rPr>
              <a:t>End of </a:t>
            </a:r>
            <a:r>
              <a:rPr lang="it-IT" altLang="it-IT" sz="1600" dirty="0" err="1" smtClean="0">
                <a:latin typeface="Arial" charset="0"/>
                <a:cs typeface="Arial" charset="0"/>
              </a:rPr>
              <a:t>May</a:t>
            </a:r>
            <a:r>
              <a:rPr lang="it-IT" altLang="it-IT" sz="1600" dirty="0" smtClean="0">
                <a:latin typeface="Arial" charset="0"/>
                <a:cs typeface="Arial" charset="0"/>
              </a:rPr>
              <a:t>: Università Aperta </a:t>
            </a:r>
            <a:r>
              <a:rPr lang="it-IT" altLang="it-IT" sz="1600" dirty="0" smtClean="0">
                <a:latin typeface="Arial" charset="0"/>
                <a:cs typeface="Arial" charset="0"/>
                <a:hlinkClick r:id="rId3"/>
              </a:rPr>
              <a:t>http://www.universitaperta.com/</a:t>
            </a:r>
            <a:endParaRPr lang="it-IT" altLang="it-IT" sz="1600" dirty="0" smtClean="0">
              <a:latin typeface="Arial" charset="0"/>
              <a:cs typeface="Arial" charset="0"/>
            </a:endParaRPr>
          </a:p>
          <a:p>
            <a:r>
              <a:rPr lang="it-IT" altLang="it-IT" sz="1600" dirty="0" err="1" smtClean="0">
                <a:latin typeface="Arial" charset="0"/>
                <a:cs typeface="Arial" charset="0"/>
              </a:rPr>
              <a:t>Beginning</a:t>
            </a:r>
            <a:r>
              <a:rPr lang="it-IT" altLang="it-IT" sz="1600" dirty="0" smtClean="0">
                <a:latin typeface="Arial" charset="0"/>
                <a:cs typeface="Arial" charset="0"/>
              </a:rPr>
              <a:t> of </a:t>
            </a:r>
            <a:r>
              <a:rPr lang="it-IT" altLang="it-IT" sz="1600" dirty="0" err="1" smtClean="0">
                <a:latin typeface="Arial" charset="0"/>
                <a:cs typeface="Arial" charset="0"/>
              </a:rPr>
              <a:t>November</a:t>
            </a:r>
            <a:r>
              <a:rPr lang="it-IT" altLang="it-IT" sz="1600" dirty="0" smtClean="0">
                <a:latin typeface="Arial" charset="0"/>
                <a:cs typeface="Arial" charset="0"/>
              </a:rPr>
              <a:t>: Università Aperta Ingegneria </a:t>
            </a:r>
            <a:r>
              <a:rPr lang="it-IT" altLang="it-IT" sz="1600" dirty="0" smtClean="0">
                <a:latin typeface="Arial" charset="0"/>
                <a:cs typeface="Arial" charset="0"/>
                <a:hlinkClick r:id="rId4"/>
              </a:rPr>
              <a:t>http://ingegneria.universitaperta.com/</a:t>
            </a:r>
            <a:endParaRPr lang="it-IT" altLang="it-IT" sz="1600" dirty="0" smtClean="0">
              <a:latin typeface="Arial" charset="0"/>
              <a:cs typeface="Arial" charset="0"/>
            </a:endParaRPr>
          </a:p>
          <a:p>
            <a:endParaRPr lang="it-IT" altLang="it-IT" dirty="0" smtClean="0">
              <a:latin typeface="Arial" charset="0"/>
              <a:cs typeface="Arial" charset="0"/>
            </a:endParaRPr>
          </a:p>
          <a:p>
            <a:endParaRPr lang="it-IT" altLang="it-IT" dirty="0" smtClean="0">
              <a:latin typeface="Arial" charset="0"/>
              <a:cs typeface="Arial" charset="0"/>
            </a:endParaRPr>
          </a:p>
        </p:txBody>
      </p:sp>
      <p:sp>
        <p:nvSpPr>
          <p:cNvPr id="4" name="Segnaposto testo 3"/>
          <p:cNvSpPr>
            <a:spLocks noGrp="1"/>
          </p:cNvSpPr>
          <p:nvPr>
            <p:ph sz="half" idx="2"/>
          </p:nvPr>
        </p:nvSpPr>
        <p:spPr>
          <a:xfrm>
            <a:off x="4648200" y="1639888"/>
            <a:ext cx="4038600" cy="4525962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it-IT" sz="1600" dirty="0" smtClean="0"/>
              <a:t>Services </a:t>
            </a:r>
            <a:r>
              <a:rPr lang="it-IT" sz="1600" dirty="0" err="1" smtClean="0"/>
              <a:t>offered</a:t>
            </a:r>
            <a:r>
              <a:rPr lang="it-IT" sz="1600" dirty="0" smtClean="0"/>
              <a:t>:</a:t>
            </a:r>
          </a:p>
          <a:p>
            <a:pPr>
              <a:defRPr/>
            </a:pPr>
            <a:r>
              <a:rPr lang="it-IT" sz="1600" dirty="0" smtClean="0"/>
              <a:t>Desk and lunch</a:t>
            </a:r>
            <a:endParaRPr lang="it-IT" sz="1600" dirty="0"/>
          </a:p>
          <a:p>
            <a:pPr>
              <a:defRPr/>
            </a:pPr>
            <a:r>
              <a:rPr lang="it-IT" sz="1600" dirty="0" err="1" smtClean="0"/>
              <a:t>Catalogue</a:t>
            </a:r>
            <a:r>
              <a:rPr lang="it-IT" sz="1600" dirty="0" smtClean="0"/>
              <a:t> and flyer</a:t>
            </a:r>
            <a:endParaRPr lang="it-IT" sz="1600" dirty="0"/>
          </a:p>
          <a:p>
            <a:pPr>
              <a:defRPr/>
            </a:pPr>
            <a:r>
              <a:rPr lang="it-IT" sz="1600" dirty="0"/>
              <a:t>Web site</a:t>
            </a:r>
          </a:p>
          <a:p>
            <a:pPr>
              <a:defRPr/>
            </a:pPr>
            <a:r>
              <a:rPr lang="it-IT" sz="1600" dirty="0" smtClean="0"/>
              <a:t>Workshops</a:t>
            </a:r>
          </a:p>
          <a:p>
            <a:pPr>
              <a:defRPr/>
            </a:pPr>
            <a:r>
              <a:rPr lang="it-IT" sz="1600" dirty="0" err="1" smtClean="0"/>
              <a:t>Sponsorships</a:t>
            </a:r>
            <a:endParaRPr lang="it-IT" sz="1600" dirty="0" smtClean="0"/>
          </a:p>
          <a:p>
            <a:pPr>
              <a:defRPr/>
            </a:pPr>
            <a:r>
              <a:rPr lang="it-IT" sz="1600" dirty="0" smtClean="0"/>
              <a:t>Students </a:t>
            </a:r>
            <a:r>
              <a:rPr lang="it-IT" sz="1600" dirty="0" err="1" smtClean="0"/>
              <a:t>involvement</a:t>
            </a:r>
            <a:endParaRPr lang="it-IT" sz="1600" dirty="0" smtClean="0"/>
          </a:p>
          <a:p>
            <a:pPr>
              <a:defRPr/>
            </a:pPr>
            <a:r>
              <a:rPr lang="it-IT" sz="1600" dirty="0" err="1" smtClean="0"/>
              <a:t>Professors</a:t>
            </a:r>
            <a:r>
              <a:rPr lang="it-IT" sz="1600" dirty="0" smtClean="0"/>
              <a:t> </a:t>
            </a:r>
            <a:r>
              <a:rPr lang="it-IT" sz="1600" dirty="0" err="1" smtClean="0"/>
              <a:t>involvement</a:t>
            </a:r>
            <a:endParaRPr lang="it-IT" sz="1600" dirty="0" smtClean="0"/>
          </a:p>
          <a:p>
            <a:pPr marL="0" indent="0">
              <a:buFont typeface="Arial" charset="0"/>
              <a:buNone/>
              <a:defRPr/>
            </a:pPr>
            <a:endParaRPr lang="it-IT" dirty="0"/>
          </a:p>
          <a:p>
            <a:pPr>
              <a:defRPr/>
            </a:pPr>
            <a:endParaRPr lang="it-IT" dirty="0"/>
          </a:p>
        </p:txBody>
      </p:sp>
      <p:sp>
        <p:nvSpPr>
          <p:cNvPr id="19460" name="Titolo 3"/>
          <p:cNvSpPr>
            <a:spLocks noGrp="1"/>
          </p:cNvSpPr>
          <p:nvPr>
            <p:ph type="title"/>
          </p:nvPr>
        </p:nvSpPr>
        <p:spPr>
          <a:xfrm>
            <a:off x="4427538" y="274638"/>
            <a:ext cx="4465637" cy="1143000"/>
          </a:xfrm>
        </p:spPr>
        <p:txBody>
          <a:bodyPr/>
          <a:lstStyle/>
          <a:p>
            <a:pPr eaLnBrk="1" hangingPunct="1"/>
            <a:r>
              <a:rPr lang="it-IT" altLang="it-IT" sz="2800" dirty="0" smtClean="0">
                <a:latin typeface="Arial" charset="0"/>
                <a:cs typeface="Arial" charset="0"/>
              </a:rPr>
              <a:t>Career </a:t>
            </a:r>
            <a:r>
              <a:rPr lang="it-IT" altLang="it-IT" sz="2800" dirty="0" err="1" smtClean="0">
                <a:latin typeface="Arial" charset="0"/>
                <a:cs typeface="Arial" charset="0"/>
              </a:rPr>
              <a:t>Days</a:t>
            </a:r>
            <a:endParaRPr lang="it-IT" altLang="it-IT" sz="2800" dirty="0" smtClean="0">
              <a:latin typeface="Arial" charset="0"/>
              <a:cs typeface="Arial" charset="0"/>
            </a:endParaRPr>
          </a:p>
        </p:txBody>
      </p:sp>
      <p:pic>
        <p:nvPicPr>
          <p:cNvPr id="19461" name="Immagin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448175"/>
            <a:ext cx="6286500" cy="214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07664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egnaposto contenuto 1"/>
          <p:cNvSpPr>
            <a:spLocks noGrp="1"/>
          </p:cNvSpPr>
          <p:nvPr>
            <p:ph sz="half" idx="1"/>
          </p:nvPr>
        </p:nvSpPr>
        <p:spPr>
          <a:xfrm>
            <a:off x="457200" y="1639888"/>
            <a:ext cx="4038600" cy="4525962"/>
          </a:xfrm>
        </p:spPr>
        <p:txBody>
          <a:bodyPr/>
          <a:lstStyle/>
          <a:p>
            <a:r>
              <a:rPr lang="it-IT" altLang="it-IT" sz="1600" dirty="0" smtClean="0">
                <a:latin typeface="Arial" charset="0"/>
                <a:cs typeface="Arial" charset="0"/>
              </a:rPr>
              <a:t>Standard</a:t>
            </a:r>
          </a:p>
          <a:p>
            <a:r>
              <a:rPr lang="it-IT" altLang="it-IT" sz="1600" dirty="0" err="1" smtClean="0">
                <a:latin typeface="Arial" charset="0"/>
                <a:cs typeface="Arial" charset="0"/>
              </a:rPr>
              <a:t>Assessment</a:t>
            </a:r>
            <a:r>
              <a:rPr lang="it-IT" altLang="it-IT" sz="1600" dirty="0" smtClean="0">
                <a:latin typeface="Arial" charset="0"/>
                <a:cs typeface="Arial" charset="0"/>
              </a:rPr>
              <a:t> </a:t>
            </a:r>
            <a:r>
              <a:rPr lang="it-IT" altLang="it-IT" sz="1600" dirty="0" err="1" smtClean="0">
                <a:latin typeface="Arial" charset="0"/>
                <a:cs typeface="Arial" charset="0"/>
              </a:rPr>
              <a:t>day</a:t>
            </a:r>
            <a:endParaRPr lang="it-IT" altLang="it-IT" sz="1600" dirty="0" smtClean="0">
              <a:latin typeface="Arial" charset="0"/>
              <a:cs typeface="Arial" charset="0"/>
            </a:endParaRPr>
          </a:p>
          <a:p>
            <a:endParaRPr lang="it-IT" altLang="it-IT" dirty="0" smtClean="0">
              <a:latin typeface="Arial" charset="0"/>
              <a:cs typeface="Arial" charset="0"/>
            </a:endParaRPr>
          </a:p>
          <a:p>
            <a:endParaRPr lang="it-IT" altLang="it-IT" dirty="0" smtClean="0">
              <a:latin typeface="Arial" charset="0"/>
              <a:cs typeface="Arial" charset="0"/>
            </a:endParaRPr>
          </a:p>
        </p:txBody>
      </p:sp>
      <p:sp>
        <p:nvSpPr>
          <p:cNvPr id="4" name="Segnaposto testo 3"/>
          <p:cNvSpPr>
            <a:spLocks noGrp="1"/>
          </p:cNvSpPr>
          <p:nvPr>
            <p:ph sz="half" idx="2"/>
          </p:nvPr>
        </p:nvSpPr>
        <p:spPr>
          <a:xfrm>
            <a:off x="4648200" y="1639888"/>
            <a:ext cx="4038600" cy="4525962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it-IT" sz="1600" dirty="0" smtClean="0"/>
              <a:t>Services </a:t>
            </a:r>
            <a:r>
              <a:rPr lang="it-IT" sz="1600" dirty="0" err="1" smtClean="0"/>
              <a:t>offered</a:t>
            </a:r>
            <a:r>
              <a:rPr lang="it-IT" sz="1600" dirty="0" smtClean="0"/>
              <a:t>:</a:t>
            </a:r>
          </a:p>
          <a:p>
            <a:pPr>
              <a:defRPr/>
            </a:pPr>
            <a:r>
              <a:rPr lang="it-IT" sz="1600" dirty="0" err="1" smtClean="0"/>
              <a:t>Lecture</a:t>
            </a:r>
            <a:r>
              <a:rPr lang="it-IT" sz="1600" dirty="0" smtClean="0"/>
              <a:t> room</a:t>
            </a:r>
            <a:endParaRPr lang="it-IT" sz="1600" dirty="0"/>
          </a:p>
          <a:p>
            <a:pPr>
              <a:defRPr/>
            </a:pPr>
            <a:r>
              <a:rPr lang="it-IT" sz="1600" dirty="0" err="1" smtClean="0"/>
              <a:t>Technological</a:t>
            </a:r>
            <a:r>
              <a:rPr lang="it-IT" sz="1600" dirty="0" smtClean="0"/>
              <a:t> </a:t>
            </a:r>
            <a:r>
              <a:rPr lang="it-IT" sz="1600" dirty="0" err="1" smtClean="0"/>
              <a:t>equipment</a:t>
            </a:r>
            <a:r>
              <a:rPr lang="it-IT" sz="1600" dirty="0" smtClean="0"/>
              <a:t> and </a:t>
            </a:r>
            <a:r>
              <a:rPr lang="it-IT" sz="1600" dirty="0" err="1" smtClean="0"/>
              <a:t>support</a:t>
            </a:r>
            <a:r>
              <a:rPr lang="it-IT" sz="1600" dirty="0" smtClean="0"/>
              <a:t> </a:t>
            </a:r>
            <a:endParaRPr lang="it-IT" sz="1600" dirty="0"/>
          </a:p>
          <a:p>
            <a:pPr>
              <a:defRPr/>
            </a:pPr>
            <a:r>
              <a:rPr lang="it-IT" sz="1600" dirty="0" smtClean="0"/>
              <a:t>Students </a:t>
            </a:r>
            <a:r>
              <a:rPr lang="it-IT" sz="1600" dirty="0" err="1" smtClean="0"/>
              <a:t>involvement</a:t>
            </a:r>
            <a:endParaRPr lang="it-IT" sz="1600" dirty="0"/>
          </a:p>
        </p:txBody>
      </p:sp>
      <p:sp>
        <p:nvSpPr>
          <p:cNvPr id="20484" name="Titolo 3"/>
          <p:cNvSpPr>
            <a:spLocks noGrp="1"/>
          </p:cNvSpPr>
          <p:nvPr>
            <p:ph type="title"/>
          </p:nvPr>
        </p:nvSpPr>
        <p:spPr>
          <a:xfrm>
            <a:off x="4427538" y="274638"/>
            <a:ext cx="4465637" cy="1143000"/>
          </a:xfrm>
        </p:spPr>
        <p:txBody>
          <a:bodyPr/>
          <a:lstStyle/>
          <a:p>
            <a:pPr eaLnBrk="1" hangingPunct="1"/>
            <a:r>
              <a:rPr lang="it-IT" altLang="it-IT" sz="2400" dirty="0" smtClean="0">
                <a:latin typeface="Arial" charset="0"/>
                <a:cs typeface="Arial" charset="0"/>
              </a:rPr>
              <a:t>Company </a:t>
            </a:r>
            <a:r>
              <a:rPr lang="it-IT" altLang="it-IT" sz="2400" dirty="0" err="1" smtClean="0">
                <a:latin typeface="Arial" charset="0"/>
                <a:cs typeface="Arial" charset="0"/>
              </a:rPr>
              <a:t>meetings</a:t>
            </a:r>
            <a:r>
              <a:rPr lang="it-IT" altLang="it-IT" sz="2400" dirty="0" smtClean="0">
                <a:latin typeface="Arial" charset="0"/>
                <a:cs typeface="Arial" charset="0"/>
              </a:rPr>
              <a:t> </a:t>
            </a:r>
            <a:r>
              <a:rPr lang="it-IT" altLang="it-IT" sz="2400" dirty="0" err="1" smtClean="0">
                <a:latin typeface="Arial" charset="0"/>
                <a:cs typeface="Arial" charset="0"/>
              </a:rPr>
              <a:t>at</a:t>
            </a:r>
            <a:r>
              <a:rPr lang="it-IT" altLang="it-IT" sz="2400" dirty="0" smtClean="0">
                <a:latin typeface="Arial" charset="0"/>
                <a:cs typeface="Arial" charset="0"/>
              </a:rPr>
              <a:t> the </a:t>
            </a:r>
            <a:r>
              <a:rPr lang="it-IT" altLang="it-IT" sz="2400" dirty="0" err="1" smtClean="0">
                <a:latin typeface="Arial" charset="0"/>
                <a:cs typeface="Arial" charset="0"/>
              </a:rPr>
              <a:t>University</a:t>
            </a:r>
            <a:endParaRPr lang="it-IT" altLang="it-IT" sz="2400" dirty="0" smtClean="0">
              <a:latin typeface="Arial" charset="0"/>
              <a:cs typeface="Arial" charset="0"/>
            </a:endParaRPr>
          </a:p>
        </p:txBody>
      </p:sp>
      <p:pic>
        <p:nvPicPr>
          <p:cNvPr id="20485" name="Picture 2" descr="https://scontent-a.xx.fbcdn.net/hphotos-xpa1/t31.0-8/1941556_773149669427003_3525310055476911525_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573463"/>
            <a:ext cx="4148138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4" descr="https://fbcdn-sphotos-g-a.akamaihd.net/hphotos-ak-xpa1/v/t1.0-9/r90/10930845_773149829426987_4265757092501870603_n.jpg?oh=4677291f7f4b380c4e776bde6bd41ed9&amp;oe=55646912&amp;__gda__=1431582241_1cd37e1c64c51e1bfe57dfc540eafe7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708275"/>
            <a:ext cx="2746375" cy="367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63004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olo 3"/>
          <p:cNvSpPr>
            <a:spLocks noGrp="1"/>
          </p:cNvSpPr>
          <p:nvPr>
            <p:ph type="title"/>
          </p:nvPr>
        </p:nvSpPr>
        <p:spPr>
          <a:xfrm>
            <a:off x="4356100" y="274638"/>
            <a:ext cx="4537075" cy="1143000"/>
          </a:xfrm>
        </p:spPr>
        <p:txBody>
          <a:bodyPr/>
          <a:lstStyle/>
          <a:p>
            <a:pPr eaLnBrk="1" hangingPunct="1"/>
            <a:r>
              <a:rPr lang="it-IT" altLang="it-IT" dirty="0" smtClean="0">
                <a:latin typeface="Arial" charset="0"/>
                <a:cs typeface="Arial" charset="0"/>
              </a:rPr>
              <a:t>Company tour</a:t>
            </a:r>
          </a:p>
        </p:txBody>
      </p:sp>
      <p:sp>
        <p:nvSpPr>
          <p:cNvPr id="21507" name="Segnaposto testo 2"/>
          <p:cNvSpPr>
            <a:spLocks noGrp="1"/>
          </p:cNvSpPr>
          <p:nvPr>
            <p:ph type="body" sz="quarter" idx="13"/>
          </p:nvPr>
        </p:nvSpPr>
        <p:spPr>
          <a:xfrm>
            <a:off x="250825" y="1936750"/>
            <a:ext cx="5329238" cy="4103688"/>
          </a:xfrm>
        </p:spPr>
        <p:txBody>
          <a:bodyPr/>
          <a:lstStyle/>
          <a:p>
            <a:r>
              <a:rPr lang="it-IT" altLang="it-IT" sz="3600" smtClean="0">
                <a:latin typeface="Arial" charset="0"/>
                <a:cs typeface="Arial" charset="0"/>
              </a:rPr>
              <a:t>Participant profile</a:t>
            </a:r>
          </a:p>
          <a:p>
            <a:r>
              <a:rPr lang="it-IT" altLang="it-IT" sz="3600" smtClean="0">
                <a:latin typeface="Arial" charset="0"/>
                <a:cs typeface="Arial" charset="0"/>
              </a:rPr>
              <a:t>Professors involvement</a:t>
            </a:r>
          </a:p>
          <a:p>
            <a:r>
              <a:rPr lang="it-IT" altLang="it-IT" sz="3600" smtClean="0">
                <a:latin typeface="Arial" charset="0"/>
                <a:cs typeface="Arial" charset="0"/>
              </a:rPr>
              <a:t>Guided visit of the company</a:t>
            </a:r>
          </a:p>
          <a:p>
            <a:r>
              <a:rPr lang="it-IT" altLang="it-IT" sz="3600" smtClean="0">
                <a:latin typeface="Arial" charset="0"/>
                <a:cs typeface="Arial" charset="0"/>
              </a:rPr>
              <a:t>Assessment</a:t>
            </a:r>
          </a:p>
        </p:txBody>
      </p:sp>
      <p:pic>
        <p:nvPicPr>
          <p:cNvPr id="21508" name="Picture 2" descr="C:\Users\boarann26972\AppData\Local\Microsoft\Windows\Temporary Internet Files\Content.IE5\AUAUUGU9\20091202_1157[1].gif"/>
          <p:cNvPicPr>
            <a:picLocks noGrp="1" noChangeAspect="1" noChangeArrowheads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" b="331"/>
          <a:stretch>
            <a:fillRect/>
          </a:stretch>
        </p:blipFill>
        <p:spPr>
          <a:xfrm>
            <a:off x="5867400" y="2997200"/>
            <a:ext cx="3095625" cy="2016125"/>
          </a:xfrm>
          <a:noFill/>
        </p:spPr>
      </p:pic>
    </p:spTree>
    <p:extLst>
      <p:ext uri="{BB962C8B-B14F-4D97-AF65-F5344CB8AC3E}">
        <p14:creationId xmlns:p14="http://schemas.microsoft.com/office/powerpoint/2010/main" val="88614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olo 1"/>
          <p:cNvSpPr>
            <a:spLocks noGrp="1"/>
          </p:cNvSpPr>
          <p:nvPr>
            <p:ph type="title"/>
          </p:nvPr>
        </p:nvSpPr>
        <p:spPr>
          <a:xfrm>
            <a:off x="4284663" y="274638"/>
            <a:ext cx="4402137" cy="1143000"/>
          </a:xfrm>
        </p:spPr>
        <p:txBody>
          <a:bodyPr/>
          <a:lstStyle/>
          <a:p>
            <a:r>
              <a:rPr lang="it-IT" altLang="it-IT" sz="2400" dirty="0" smtClean="0">
                <a:latin typeface="Arial" charset="0"/>
                <a:cs typeface="Arial" charset="0"/>
              </a:rPr>
              <a:t>Career Virtual Fair</a:t>
            </a:r>
            <a:br>
              <a:rPr lang="it-IT" altLang="it-IT" sz="2400" dirty="0" smtClean="0">
                <a:latin typeface="Arial" charset="0"/>
                <a:cs typeface="Arial" charset="0"/>
              </a:rPr>
            </a:br>
            <a:r>
              <a:rPr lang="it-IT" altLang="it-IT" sz="2400" dirty="0" smtClean="0">
                <a:latin typeface="Arial" charset="0"/>
                <a:cs typeface="Arial" charset="0"/>
              </a:rPr>
              <a:t>www.careervirtualfair.com</a:t>
            </a:r>
          </a:p>
        </p:txBody>
      </p:sp>
      <p:sp>
        <p:nvSpPr>
          <p:cNvPr id="22531" name="Segnaposto contenuto 9"/>
          <p:cNvSpPr>
            <a:spLocks noGrp="1"/>
          </p:cNvSpPr>
          <p:nvPr>
            <p:ph idx="1"/>
          </p:nvPr>
        </p:nvSpPr>
        <p:spPr>
          <a:xfrm>
            <a:off x="468313" y="1711325"/>
            <a:ext cx="8229600" cy="4525963"/>
          </a:xfrm>
        </p:spPr>
        <p:txBody>
          <a:bodyPr/>
          <a:lstStyle/>
          <a:p>
            <a:r>
              <a:rPr lang="it-IT" altLang="it-IT" sz="2000" smtClean="0">
                <a:latin typeface="Arial" charset="0"/>
                <a:cs typeface="Arial" charset="0"/>
              </a:rPr>
              <a:t>International on line event dedicated to:</a:t>
            </a:r>
          </a:p>
          <a:p>
            <a:pPr lvl="1"/>
            <a:r>
              <a:rPr lang="it-IT" altLang="it-IT" sz="2000" smtClean="0">
                <a:latin typeface="Arial" charset="0"/>
                <a:cs typeface="Arial" charset="0"/>
              </a:rPr>
              <a:t>Companies looking for foreign students and graduates</a:t>
            </a:r>
          </a:p>
          <a:p>
            <a:pPr lvl="1"/>
            <a:r>
              <a:rPr lang="it-IT" altLang="it-IT" sz="2000" smtClean="0">
                <a:latin typeface="Arial" charset="0"/>
                <a:cs typeface="Arial" charset="0"/>
              </a:rPr>
              <a:t>Universities promoting their educational offer abroad</a:t>
            </a:r>
          </a:p>
          <a:p>
            <a:pPr lvl="1"/>
            <a:r>
              <a:rPr lang="it-IT" altLang="it-IT" sz="2000" smtClean="0">
                <a:latin typeface="Arial" charset="0"/>
                <a:cs typeface="Arial" charset="0"/>
              </a:rPr>
              <a:t>University students and graduates whishing to have a placement experience abroad</a:t>
            </a:r>
          </a:p>
        </p:txBody>
      </p:sp>
      <p:pic>
        <p:nvPicPr>
          <p:cNvPr id="22532" name="Picture 2" descr="http://www.careervirtualfair.com/wp-content/themes/virtualfair/images/pro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644900"/>
            <a:ext cx="5286375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1644251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olo 1"/>
          <p:cNvSpPr>
            <a:spLocks noGrp="1"/>
          </p:cNvSpPr>
          <p:nvPr>
            <p:ph type="title"/>
          </p:nvPr>
        </p:nvSpPr>
        <p:spPr>
          <a:xfrm>
            <a:off x="4284663" y="274638"/>
            <a:ext cx="4608512" cy="1143000"/>
          </a:xfrm>
        </p:spPr>
        <p:txBody>
          <a:bodyPr/>
          <a:lstStyle/>
          <a:p>
            <a:r>
              <a:rPr lang="it-IT" altLang="it-IT" dirty="0" err="1" smtClean="0">
                <a:latin typeface="Arial" charset="0"/>
                <a:cs typeface="Arial" charset="0"/>
              </a:rPr>
              <a:t>Communication</a:t>
            </a:r>
            <a:r>
              <a:rPr lang="it-IT" altLang="it-IT" dirty="0" smtClean="0">
                <a:latin typeface="Arial" charset="0"/>
                <a:cs typeface="Arial" charset="0"/>
              </a:rPr>
              <a:t> </a:t>
            </a:r>
            <a:r>
              <a:rPr lang="it-IT" altLang="it-IT" dirty="0" err="1" smtClean="0">
                <a:latin typeface="Arial" charset="0"/>
                <a:cs typeface="Arial" charset="0"/>
              </a:rPr>
              <a:t>channels</a:t>
            </a:r>
            <a:r>
              <a:rPr lang="it-IT" altLang="it-IT" dirty="0" smtClean="0">
                <a:latin typeface="Arial" charset="0"/>
                <a:cs typeface="Arial" charset="0"/>
              </a:rPr>
              <a:t/>
            </a:r>
            <a:br>
              <a:rPr lang="it-IT" altLang="it-IT" dirty="0" smtClean="0">
                <a:latin typeface="Arial" charset="0"/>
                <a:cs typeface="Arial" charset="0"/>
              </a:rPr>
            </a:br>
            <a:r>
              <a:rPr lang="it-IT" altLang="it-IT" dirty="0" smtClean="0">
                <a:latin typeface="Arial" charset="0"/>
                <a:cs typeface="Arial" charset="0"/>
              </a:rPr>
              <a:t>for the </a:t>
            </a:r>
            <a:r>
              <a:rPr lang="it-IT" altLang="it-IT" dirty="0" err="1" smtClean="0">
                <a:latin typeface="Arial" charset="0"/>
                <a:cs typeface="Arial" charset="0"/>
              </a:rPr>
              <a:t>activities</a:t>
            </a:r>
            <a:endParaRPr lang="it-IT" altLang="it-IT" dirty="0" smtClean="0">
              <a:latin typeface="Arial" charset="0"/>
              <a:cs typeface="Arial" charset="0"/>
            </a:endParaRPr>
          </a:p>
        </p:txBody>
      </p:sp>
      <p:graphicFrame>
        <p:nvGraphicFramePr>
          <p:cNvPr id="4" name="Segnaposto tabella 3"/>
          <p:cNvGraphicFramePr>
            <a:graphicFrameLocks noGrp="1"/>
          </p:cNvGraphicFramePr>
          <p:nvPr>
            <p:ph type="tbl" sz="quarter" idx="13"/>
          </p:nvPr>
        </p:nvGraphicFramePr>
        <p:xfrm>
          <a:off x="395288" y="1700213"/>
          <a:ext cx="8280402" cy="41204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0067"/>
                <a:gridCol w="1380067"/>
                <a:gridCol w="1380067"/>
                <a:gridCol w="1380067"/>
                <a:gridCol w="1380067"/>
                <a:gridCol w="1380067"/>
              </a:tblGrid>
              <a:tr h="914551"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it-IT" sz="1800" dirty="0" err="1" smtClean="0"/>
                        <a:t>Institutional</a:t>
                      </a:r>
                      <a:r>
                        <a:rPr lang="it-IT" sz="1800" dirty="0" smtClean="0"/>
                        <a:t> website</a:t>
                      </a:r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it-IT" sz="1800" dirty="0" err="1" smtClean="0"/>
                        <a:t>Event</a:t>
                      </a:r>
                      <a:r>
                        <a:rPr lang="it-IT" sz="1800" dirty="0" smtClean="0"/>
                        <a:t> website</a:t>
                      </a:r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it-IT" sz="1800" dirty="0" smtClean="0"/>
                        <a:t>Social networks</a:t>
                      </a:r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it-IT" sz="1800" dirty="0" smtClean="0"/>
                        <a:t>Students</a:t>
                      </a:r>
                      <a:r>
                        <a:rPr lang="it-IT" sz="1800" baseline="0" dirty="0" smtClean="0"/>
                        <a:t> mail and SMS</a:t>
                      </a:r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it-IT" sz="1800" dirty="0" err="1" smtClean="0"/>
                        <a:t>Flyers</a:t>
                      </a:r>
                      <a:endParaRPr lang="it-IT" sz="1800" dirty="0"/>
                    </a:p>
                  </a:txBody>
                  <a:tcPr marT="45728" marB="45728"/>
                </a:tc>
              </a:tr>
              <a:tr h="914551">
                <a:tc>
                  <a:txBody>
                    <a:bodyPr/>
                    <a:lstStyle/>
                    <a:p>
                      <a:r>
                        <a:rPr lang="it-IT" sz="1800" dirty="0" err="1" smtClean="0"/>
                        <a:t>Internships</a:t>
                      </a:r>
                      <a:r>
                        <a:rPr lang="it-IT" sz="1800" dirty="0" smtClean="0"/>
                        <a:t> and job </a:t>
                      </a:r>
                      <a:r>
                        <a:rPr lang="it-IT" sz="1800" dirty="0" err="1" smtClean="0"/>
                        <a:t>offers</a:t>
                      </a:r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</a:tr>
              <a:tr h="370901">
                <a:tc>
                  <a:txBody>
                    <a:bodyPr/>
                    <a:lstStyle/>
                    <a:p>
                      <a:r>
                        <a:rPr lang="it-IT" sz="1800" dirty="0" smtClean="0"/>
                        <a:t>Career </a:t>
                      </a:r>
                      <a:r>
                        <a:rPr lang="it-IT" sz="1800" dirty="0" err="1" smtClean="0"/>
                        <a:t>days</a:t>
                      </a:r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</a:tr>
              <a:tr h="640186">
                <a:tc>
                  <a:txBody>
                    <a:bodyPr/>
                    <a:lstStyle/>
                    <a:p>
                      <a:r>
                        <a:rPr lang="it-IT" sz="1800" dirty="0" smtClean="0"/>
                        <a:t>Company</a:t>
                      </a:r>
                      <a:r>
                        <a:rPr lang="it-IT" sz="1800" baseline="0" dirty="0" smtClean="0"/>
                        <a:t> </a:t>
                      </a:r>
                      <a:r>
                        <a:rPr lang="it-IT" sz="1800" baseline="0" dirty="0" err="1" smtClean="0"/>
                        <a:t>meetings</a:t>
                      </a:r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</a:tr>
              <a:tr h="640186">
                <a:tc>
                  <a:txBody>
                    <a:bodyPr/>
                    <a:lstStyle/>
                    <a:p>
                      <a:r>
                        <a:rPr lang="it-IT" sz="1800" dirty="0" smtClean="0"/>
                        <a:t>Company tour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</a:tr>
              <a:tr h="370901">
                <a:tc>
                  <a:txBody>
                    <a:bodyPr/>
                    <a:lstStyle/>
                    <a:p>
                      <a:r>
                        <a:rPr lang="it-IT" sz="1800" dirty="0" smtClean="0"/>
                        <a:t>Virtual fair</a:t>
                      </a:r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endParaRPr lang="it-IT" sz="1800" dirty="0"/>
                    </a:p>
                  </a:txBody>
                  <a:tcPr marT="45728" marB="45728"/>
                </a:tc>
              </a:tr>
            </a:tbl>
          </a:graphicData>
        </a:graphic>
      </p:graphicFrame>
      <p:pic>
        <p:nvPicPr>
          <p:cNvPr id="32822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138" y="5084763"/>
            <a:ext cx="503237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23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816225"/>
            <a:ext cx="5048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24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846388"/>
            <a:ext cx="50323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25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2816225"/>
            <a:ext cx="50323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26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5135563"/>
            <a:ext cx="50323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27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0" y="3465513"/>
            <a:ext cx="504825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28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3471863"/>
            <a:ext cx="50323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29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363" y="3432175"/>
            <a:ext cx="50482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30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0" y="3935413"/>
            <a:ext cx="5048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31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163" y="3962400"/>
            <a:ext cx="50482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32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438" y="4005263"/>
            <a:ext cx="504825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33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900" y="4570413"/>
            <a:ext cx="504825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34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643438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35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363" y="4578350"/>
            <a:ext cx="50482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36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950" y="3432175"/>
            <a:ext cx="50323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37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838" y="5135563"/>
            <a:ext cx="5048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38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5081588"/>
            <a:ext cx="50323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39" name="Picture 4" descr="C:\Users\boarann26972\AppData\Local\Microsoft\Windows\Temporary Internet Files\Content.IE5\H0P8GQ32\Comunicazione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475" y="5732463"/>
            <a:ext cx="1249363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40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846388"/>
            <a:ext cx="5048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41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3430588"/>
            <a:ext cx="504825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42" name="Picture 2" descr="C:\Users\boarann26972\AppData\Local\Microsoft\Windows\Temporary Internet Files\Content.IE5\5FESOU3K\o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13200"/>
            <a:ext cx="50482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70590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olo 1"/>
          <p:cNvSpPr>
            <a:spLocks noGrp="1"/>
          </p:cNvSpPr>
          <p:nvPr>
            <p:ph type="title"/>
          </p:nvPr>
        </p:nvSpPr>
        <p:spPr>
          <a:xfrm>
            <a:off x="4284663" y="274638"/>
            <a:ext cx="4402137" cy="1143000"/>
          </a:xfrm>
        </p:spPr>
        <p:txBody>
          <a:bodyPr/>
          <a:lstStyle/>
          <a:p>
            <a:r>
              <a:rPr lang="it-IT" altLang="it-IT" sz="2800" dirty="0" smtClean="0">
                <a:latin typeface="Arial" charset="0"/>
                <a:cs typeface="Arial" charset="0"/>
              </a:rPr>
              <a:t>How to </a:t>
            </a:r>
            <a:r>
              <a:rPr lang="it-IT" altLang="it-IT" sz="2800" dirty="0" err="1" smtClean="0">
                <a:latin typeface="Arial" charset="0"/>
                <a:cs typeface="Arial" charset="0"/>
              </a:rPr>
              <a:t>reach</a:t>
            </a:r>
            <a:r>
              <a:rPr lang="it-IT" altLang="it-IT" sz="2800" dirty="0" smtClean="0">
                <a:latin typeface="Arial" charset="0"/>
                <a:cs typeface="Arial" charset="0"/>
              </a:rPr>
              <a:t> companies?</a:t>
            </a:r>
          </a:p>
        </p:txBody>
      </p:sp>
      <p:sp>
        <p:nvSpPr>
          <p:cNvPr id="33795" name="Segnaposto contenuto 3"/>
          <p:cNvSpPr>
            <a:spLocks noGrp="1"/>
          </p:cNvSpPr>
          <p:nvPr>
            <p:ph idx="1"/>
          </p:nvPr>
        </p:nvSpPr>
        <p:spPr>
          <a:xfrm>
            <a:off x="468313" y="1711325"/>
            <a:ext cx="8229600" cy="4525963"/>
          </a:xfrm>
        </p:spPr>
        <p:txBody>
          <a:bodyPr/>
          <a:lstStyle/>
          <a:p>
            <a:r>
              <a:rPr lang="it-IT" altLang="it-IT" sz="2800" dirty="0" smtClean="0">
                <a:latin typeface="Arial" charset="0"/>
                <a:cs typeface="Arial" charset="0"/>
              </a:rPr>
              <a:t>Company </a:t>
            </a:r>
            <a:r>
              <a:rPr lang="it-IT" altLang="it-IT" sz="2800" dirty="0" err="1" smtClean="0">
                <a:latin typeface="Arial" charset="0"/>
                <a:cs typeface="Arial" charset="0"/>
              </a:rPr>
              <a:t>databases</a:t>
            </a:r>
            <a:r>
              <a:rPr lang="it-IT" altLang="it-IT" sz="2800" dirty="0" smtClean="0">
                <a:latin typeface="Arial" charset="0"/>
                <a:cs typeface="Arial" charset="0"/>
              </a:rPr>
              <a:t>, </a:t>
            </a:r>
            <a:r>
              <a:rPr lang="it-IT" altLang="it-IT" sz="2800" dirty="0" err="1" smtClean="0">
                <a:latin typeface="Arial" charset="0"/>
                <a:cs typeface="Arial" charset="0"/>
              </a:rPr>
              <a:t>Chamber</a:t>
            </a:r>
            <a:r>
              <a:rPr lang="it-IT" altLang="it-IT" sz="2800" dirty="0" smtClean="0">
                <a:latin typeface="Arial" charset="0"/>
                <a:cs typeface="Arial" charset="0"/>
              </a:rPr>
              <a:t> of Commerce </a:t>
            </a:r>
            <a:r>
              <a:rPr lang="it-IT" altLang="it-IT" sz="2800" dirty="0" err="1" smtClean="0">
                <a:latin typeface="Arial" charset="0"/>
                <a:cs typeface="Arial" charset="0"/>
              </a:rPr>
              <a:t>lists</a:t>
            </a:r>
            <a:r>
              <a:rPr lang="it-IT" altLang="it-IT" sz="2800" dirty="0" smtClean="0">
                <a:latin typeface="Arial" charset="0"/>
                <a:cs typeface="Arial" charset="0"/>
              </a:rPr>
              <a:t>, </a:t>
            </a:r>
            <a:r>
              <a:rPr lang="it-IT" altLang="it-IT" sz="2800" dirty="0" err="1" smtClean="0">
                <a:latin typeface="Arial" charset="0"/>
                <a:cs typeface="Arial" charset="0"/>
              </a:rPr>
              <a:t>sectorial</a:t>
            </a:r>
            <a:r>
              <a:rPr lang="it-IT" altLang="it-IT" sz="2800" dirty="0" smtClean="0">
                <a:latin typeface="Arial" charset="0"/>
                <a:cs typeface="Arial" charset="0"/>
              </a:rPr>
              <a:t> </a:t>
            </a:r>
            <a:r>
              <a:rPr lang="it-IT" altLang="it-IT" sz="2800" dirty="0" err="1" smtClean="0">
                <a:latin typeface="Arial" charset="0"/>
                <a:cs typeface="Arial" charset="0"/>
              </a:rPr>
              <a:t>fairs</a:t>
            </a:r>
            <a:endParaRPr lang="it-IT" altLang="it-IT" sz="2800" dirty="0" smtClean="0">
              <a:latin typeface="Arial" charset="0"/>
              <a:cs typeface="Arial" charset="0"/>
            </a:endParaRPr>
          </a:p>
          <a:p>
            <a:r>
              <a:rPr lang="it-IT" altLang="it-IT" sz="2800" dirty="0" smtClean="0">
                <a:latin typeface="Arial" charset="0"/>
                <a:cs typeface="Arial" charset="0"/>
              </a:rPr>
              <a:t>Students </a:t>
            </a:r>
            <a:r>
              <a:rPr lang="it-IT" altLang="it-IT" sz="2800" dirty="0" err="1" smtClean="0">
                <a:latin typeface="Arial" charset="0"/>
                <a:cs typeface="Arial" charset="0"/>
              </a:rPr>
              <a:t>internships</a:t>
            </a:r>
            <a:endParaRPr lang="it-IT" altLang="it-IT" sz="2800" dirty="0" smtClean="0">
              <a:latin typeface="Arial" charset="0"/>
              <a:cs typeface="Arial" charset="0"/>
            </a:endParaRPr>
          </a:p>
          <a:p>
            <a:r>
              <a:rPr lang="it-IT" altLang="it-IT" sz="2800" dirty="0" err="1" smtClean="0">
                <a:latin typeface="Arial" charset="0"/>
                <a:cs typeface="Arial" charset="0"/>
              </a:rPr>
              <a:t>Professors</a:t>
            </a:r>
            <a:r>
              <a:rPr lang="it-IT" altLang="it-IT" sz="2800" dirty="0" smtClean="0">
                <a:latin typeface="Arial" charset="0"/>
                <a:cs typeface="Arial" charset="0"/>
              </a:rPr>
              <a:t> </a:t>
            </a:r>
            <a:r>
              <a:rPr lang="it-IT" altLang="it-IT" sz="2800" dirty="0" err="1" smtClean="0">
                <a:latin typeface="Arial" charset="0"/>
                <a:cs typeface="Arial" charset="0"/>
              </a:rPr>
              <a:t>involvement</a:t>
            </a:r>
            <a:endParaRPr lang="it-IT" altLang="it-IT" sz="2800" dirty="0" smtClean="0">
              <a:latin typeface="Arial" charset="0"/>
              <a:cs typeface="Arial" charset="0"/>
            </a:endParaRPr>
          </a:p>
          <a:p>
            <a:r>
              <a:rPr lang="it-IT" altLang="it-IT" sz="2800" dirty="0" smtClean="0">
                <a:latin typeface="Arial" charset="0"/>
                <a:cs typeface="Arial" charset="0"/>
              </a:rPr>
              <a:t>Local job market </a:t>
            </a:r>
            <a:r>
              <a:rPr lang="it-IT" altLang="it-IT" sz="2800" dirty="0" err="1" smtClean="0">
                <a:latin typeface="Arial" charset="0"/>
                <a:cs typeface="Arial" charset="0"/>
              </a:rPr>
              <a:t>observatory</a:t>
            </a:r>
            <a:endParaRPr lang="it-IT" altLang="it-IT" sz="2800" dirty="0" smtClean="0">
              <a:latin typeface="Arial" charset="0"/>
              <a:cs typeface="Arial" charset="0"/>
            </a:endParaRPr>
          </a:p>
          <a:p>
            <a:r>
              <a:rPr lang="it-IT" altLang="it-IT" sz="2800" dirty="0" err="1" smtClean="0">
                <a:latin typeface="Arial" charset="0"/>
                <a:cs typeface="Arial" charset="0"/>
              </a:rPr>
              <a:t>University</a:t>
            </a:r>
            <a:r>
              <a:rPr lang="it-IT" altLang="it-IT" sz="2800" dirty="0" smtClean="0">
                <a:latin typeface="Arial" charset="0"/>
                <a:cs typeface="Arial" charset="0"/>
              </a:rPr>
              <a:t> networks</a:t>
            </a:r>
          </a:p>
          <a:p>
            <a:r>
              <a:rPr lang="it-IT" altLang="it-IT" sz="2800" dirty="0" smtClean="0">
                <a:latin typeface="Arial" charset="0"/>
                <a:cs typeface="Arial" charset="0"/>
              </a:rPr>
              <a:t>Social networks</a:t>
            </a:r>
          </a:p>
          <a:p>
            <a:r>
              <a:rPr lang="it-IT" altLang="it-IT" sz="2800" dirty="0" smtClean="0">
                <a:latin typeface="Arial" charset="0"/>
                <a:cs typeface="Arial" charset="0"/>
              </a:rPr>
              <a:t>… word of </a:t>
            </a:r>
            <a:r>
              <a:rPr lang="it-IT" altLang="it-IT" sz="2800" dirty="0" err="1" smtClean="0">
                <a:latin typeface="Arial" charset="0"/>
                <a:cs typeface="Arial" charset="0"/>
              </a:rPr>
              <a:t>mouth</a:t>
            </a:r>
            <a:r>
              <a:rPr lang="it-IT" altLang="it-IT" sz="2800" dirty="0" smtClean="0">
                <a:latin typeface="Arial" charset="0"/>
                <a:cs typeface="Arial" charset="0"/>
              </a:rPr>
              <a:t>!</a:t>
            </a:r>
          </a:p>
          <a:p>
            <a:endParaRPr lang="it-IT" altLang="it-IT" dirty="0" smtClean="0">
              <a:latin typeface="Arial" charset="0"/>
              <a:cs typeface="Arial" charset="0"/>
            </a:endParaRPr>
          </a:p>
        </p:txBody>
      </p:sp>
      <p:pic>
        <p:nvPicPr>
          <p:cNvPr id="33796" name="Picture 3" descr="C:\Users\boarann26972\AppData\Local\Microsoft\Windows\Temporary Internet Files\Content.IE5\5FESOU3K\2013329233627_bersaglio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667250"/>
            <a:ext cx="18669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4499637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-100013"/>
            <a:ext cx="9155113" cy="1368426"/>
          </a:xfrm>
          <a:prstGeom prst="rect">
            <a:avLst/>
          </a:prstGeom>
          <a:solidFill>
            <a:srgbClr val="B307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360000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None/>
            </a:pPr>
            <a:r>
              <a:rPr lang="en-GB" sz="2400" dirty="0" smtClean="0">
                <a:solidFill>
                  <a:schemeClr val="bg1"/>
                </a:solidFill>
              </a:rPr>
              <a:t>CONCLUSIONS</a:t>
            </a:r>
            <a:endParaRPr lang="it-IT" altLang="it-IT" sz="2400" b="0" dirty="0">
              <a:solidFill>
                <a:schemeClr val="bg1"/>
              </a:solidFill>
            </a:endParaRPr>
          </a:p>
        </p:txBody>
      </p:sp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8831263" y="252413"/>
            <a:ext cx="1841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endParaRPr lang="it-IT" altLang="it-IT" sz="1400" b="0">
              <a:solidFill>
                <a:schemeClr val="bg1"/>
              </a:solidFill>
            </a:endParaRPr>
          </a:p>
        </p:txBody>
      </p:sp>
      <p:sp>
        <p:nvSpPr>
          <p:cNvPr id="9220" name="Rectangle 22"/>
          <p:cNvSpPr>
            <a:spLocks noChangeArrowheads="1"/>
          </p:cNvSpPr>
          <p:nvPr/>
        </p:nvSpPr>
        <p:spPr bwMode="auto">
          <a:xfrm>
            <a:off x="250825" y="1700213"/>
            <a:ext cx="8424863" cy="618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endParaRPr lang="en-GB" sz="1800" dirty="0" smtClean="0"/>
          </a:p>
          <a:p>
            <a:pPr marL="342900" indent="-342900" algn="just" eaLnBrk="1" hangingPunct="1">
              <a:spcBef>
                <a:spcPct val="0"/>
              </a:spcBef>
              <a:buAutoNum type="arabicParenR"/>
            </a:pPr>
            <a:r>
              <a:rPr lang="en-GB" sz="1800" dirty="0" smtClean="0"/>
              <a:t>ENABLING THE STUDENTS TO FINDING AND FOLLOWING THEMSELVES AND THEIR CAREER PATH IS THE CORE RESPONSABILITIES WE HAVE</a:t>
            </a:r>
          </a:p>
          <a:p>
            <a:pPr marL="342900" indent="-342900" algn="just" eaLnBrk="1" hangingPunct="1">
              <a:spcBef>
                <a:spcPct val="0"/>
              </a:spcBef>
              <a:buAutoNum type="arabicParenR"/>
            </a:pPr>
            <a:endParaRPr lang="en-GB" sz="1800" dirty="0" smtClean="0"/>
          </a:p>
          <a:p>
            <a:pPr marL="342900" indent="-342900" algn="just" eaLnBrk="1" hangingPunct="1">
              <a:spcBef>
                <a:spcPct val="0"/>
              </a:spcBef>
              <a:buAutoNum type="arabicParenR"/>
            </a:pPr>
            <a:endParaRPr lang="en-GB" sz="1800" dirty="0" smtClean="0"/>
          </a:p>
          <a:p>
            <a:pPr marL="342900" indent="-342900" algn="just" eaLnBrk="1" hangingPunct="1">
              <a:spcBef>
                <a:spcPct val="0"/>
              </a:spcBef>
              <a:buAutoNum type="arabicParenR"/>
            </a:pPr>
            <a:r>
              <a:rPr lang="en-GB" sz="1800" dirty="0" smtClean="0"/>
              <a:t>IN ORDER TO DO OUR WORK EFFECTIVELY WE NEED TO OFFER A RANGE OF SERVICES AND ACTIVELY BUILD SOLID, LONG –TERM RELATIONSHIPS WITH EXTERNAL PARTNERS</a:t>
            </a:r>
          </a:p>
          <a:p>
            <a:pPr marL="342900" indent="-342900" algn="just" eaLnBrk="1" hangingPunct="1">
              <a:spcBef>
                <a:spcPct val="0"/>
              </a:spcBef>
              <a:buAutoNum type="arabicParenR"/>
            </a:pPr>
            <a:endParaRPr lang="en-GB" sz="1800" dirty="0" smtClean="0"/>
          </a:p>
          <a:p>
            <a:pPr marL="342900" indent="-342900" algn="just" eaLnBrk="1" hangingPunct="1">
              <a:spcBef>
                <a:spcPct val="0"/>
              </a:spcBef>
              <a:buAutoNum type="arabicParenR"/>
            </a:pPr>
            <a:r>
              <a:rPr lang="en-GB" sz="1800" dirty="0" smtClean="0"/>
              <a:t>AS CAREER SERVICE WE ARE NOT ONLY COUNSELLORS AND TEACHERS BUT WE ARE EDITORS, NETWORKERS, BRAND MANAGERS, EVENT MANAGERS AND FUND-RAISERS. OUR WORK HOLDS HUGE POTENTIAL FOR OUR STUDENTS, UNIVERSITIES AND FOR OUR PARTNERS IN THE CORPORATE WORLD. IN ORDER TO FULLY DEVELOP THIS POTENTIAL WE NEED LONG-TERM </a:t>
            </a:r>
            <a:r>
              <a:rPr lang="en-GB" sz="1800" dirty="0" smtClean="0"/>
              <a:t>FINANCIAL SECURITY</a:t>
            </a:r>
            <a:endParaRPr lang="en-GB" sz="1800" dirty="0" smtClean="0"/>
          </a:p>
          <a:p>
            <a:pPr marL="342900" indent="-342900" eaLnBrk="1" hangingPunct="1">
              <a:spcBef>
                <a:spcPct val="0"/>
              </a:spcBef>
              <a:buAutoNum type="arabicParenR"/>
            </a:pPr>
            <a:endParaRPr lang="en-GB" sz="1800" dirty="0"/>
          </a:p>
          <a:p>
            <a:pPr eaLnBrk="1" hangingPunct="1">
              <a:spcBef>
                <a:spcPct val="0"/>
              </a:spcBef>
              <a:buNone/>
            </a:pPr>
            <a:endParaRPr lang="en-GB" sz="1800" dirty="0" smtClean="0"/>
          </a:p>
          <a:p>
            <a:pPr eaLnBrk="1" hangingPunct="1">
              <a:spcBef>
                <a:spcPct val="0"/>
              </a:spcBef>
              <a:buNone/>
            </a:pPr>
            <a:endParaRPr lang="en-GB" sz="1800" dirty="0"/>
          </a:p>
          <a:p>
            <a:pPr marL="342900" indent="-342900" eaLnBrk="1" hangingPunct="1">
              <a:spcBef>
                <a:spcPct val="0"/>
              </a:spcBef>
              <a:buAutoNum type="arabicParenR"/>
            </a:pPr>
            <a:endParaRPr lang="en-GB" sz="1800" dirty="0" smtClean="0"/>
          </a:p>
          <a:p>
            <a:pPr eaLnBrk="1" hangingPunct="1">
              <a:spcBef>
                <a:spcPct val="0"/>
              </a:spcBef>
              <a:buNone/>
            </a:pPr>
            <a:endParaRPr lang="en-GB" sz="1800" dirty="0" smtClean="0"/>
          </a:p>
        </p:txBody>
      </p:sp>
      <p:pic>
        <p:nvPicPr>
          <p:cNvPr id="9221" name="Picture 7" descr="F:\Stage\PROGETTI\TEMPUS\TEMPUS_SERBIA_2011-2014\WP9 - Dissemination\headedpp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5888"/>
            <a:ext cx="454183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22220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971550" y="4437063"/>
            <a:ext cx="7200900" cy="2063750"/>
          </a:xfrm>
        </p:spPr>
        <p:txBody>
          <a:bodyPr/>
          <a:lstStyle/>
          <a:p>
            <a:pPr eaLnBrk="1" hangingPunct="1"/>
            <a:r>
              <a:rPr lang="it-IT" altLang="it-IT" sz="2800" b="1" dirty="0" err="1" smtClean="0">
                <a:solidFill>
                  <a:schemeClr val="bg1"/>
                </a:solidFill>
                <a:ea typeface="ＭＳ Ｐゴシック" pitchFamily="34" charset="-128"/>
              </a:rPr>
              <a:t>Thank</a:t>
            </a:r>
            <a:r>
              <a:rPr lang="it-IT" altLang="it-IT" sz="2800" b="1" dirty="0" smtClean="0">
                <a:solidFill>
                  <a:schemeClr val="bg1"/>
                </a:solidFill>
                <a:ea typeface="ＭＳ Ｐゴシック" pitchFamily="34" charset="-128"/>
              </a:rPr>
              <a:t> </a:t>
            </a:r>
            <a:r>
              <a:rPr lang="it-IT" altLang="it-IT" sz="2800" b="1" dirty="0" err="1" smtClean="0">
                <a:solidFill>
                  <a:schemeClr val="bg1"/>
                </a:solidFill>
                <a:ea typeface="ＭＳ Ｐゴシック" pitchFamily="34" charset="-128"/>
              </a:rPr>
              <a:t>you</a:t>
            </a:r>
            <a:r>
              <a:rPr lang="it-IT" altLang="it-IT" sz="2800" b="1" dirty="0" smtClean="0">
                <a:solidFill>
                  <a:schemeClr val="bg1"/>
                </a:solidFill>
                <a:ea typeface="ＭＳ Ｐゴシック" pitchFamily="34" charset="-128"/>
              </a:rPr>
              <a:t> for </a:t>
            </a:r>
            <a:r>
              <a:rPr lang="it-IT" altLang="it-IT" sz="2800" b="1" dirty="0" err="1" smtClean="0">
                <a:solidFill>
                  <a:schemeClr val="bg1"/>
                </a:solidFill>
                <a:ea typeface="ＭＳ Ｐゴシック" pitchFamily="34" charset="-128"/>
              </a:rPr>
              <a:t>your</a:t>
            </a:r>
            <a:r>
              <a:rPr lang="it-IT" altLang="it-IT" sz="2800" b="1" dirty="0" smtClean="0">
                <a:solidFill>
                  <a:schemeClr val="bg1"/>
                </a:solidFill>
                <a:ea typeface="ＭＳ Ｐゴシック" pitchFamily="34" charset="-128"/>
              </a:rPr>
              <a:t> </a:t>
            </a:r>
            <a:r>
              <a:rPr lang="it-IT" altLang="it-IT" sz="2800" b="1" dirty="0" err="1" smtClean="0">
                <a:solidFill>
                  <a:schemeClr val="bg1"/>
                </a:solidFill>
                <a:ea typeface="ＭＳ Ｐゴシック" pitchFamily="34" charset="-128"/>
              </a:rPr>
              <a:t>attention</a:t>
            </a:r>
            <a:r>
              <a:rPr lang="it-IT" altLang="it-IT" sz="2800" b="1" dirty="0" smtClean="0">
                <a:solidFill>
                  <a:schemeClr val="bg1"/>
                </a:solidFill>
                <a:ea typeface="ＭＳ Ｐゴシック" pitchFamily="34" charset="-128"/>
              </a:rPr>
              <a:t>!</a:t>
            </a:r>
          </a:p>
          <a:p>
            <a:pPr eaLnBrk="1" hangingPunct="1"/>
            <a:r>
              <a:rPr lang="it-IT" altLang="it-IT" sz="2000" b="1" dirty="0" smtClean="0">
                <a:solidFill>
                  <a:schemeClr val="bg1"/>
                </a:solidFill>
                <a:ea typeface="ＭＳ Ｐゴシック" pitchFamily="34" charset="-128"/>
                <a:hlinkClick r:id="rId2"/>
              </a:rPr>
              <a:t>www.careerservicepd.com</a:t>
            </a:r>
            <a:endParaRPr lang="it-IT" altLang="it-IT" sz="2000" b="1" dirty="0" smtClean="0">
              <a:solidFill>
                <a:schemeClr val="bg1"/>
              </a:solidFill>
              <a:ea typeface="ＭＳ Ｐゴシック" pitchFamily="34" charset="-128"/>
            </a:endParaRPr>
          </a:p>
          <a:p>
            <a:pPr eaLnBrk="1" hangingPunct="1"/>
            <a:r>
              <a:rPr lang="it-IT" altLang="it-IT" sz="2000" b="1" dirty="0" smtClean="0">
                <a:solidFill>
                  <a:schemeClr val="bg2"/>
                </a:solidFill>
                <a:ea typeface="ＭＳ Ｐゴシック" pitchFamily="34" charset="-128"/>
                <a:hlinkClick r:id="rId3"/>
              </a:rPr>
              <a:t>www.unipd.it/stage</a:t>
            </a:r>
            <a:endParaRPr lang="it-IT" altLang="it-IT" sz="2000" b="1" dirty="0" smtClean="0">
              <a:solidFill>
                <a:schemeClr val="bg2"/>
              </a:solidFill>
              <a:ea typeface="ＭＳ Ｐゴシック" pitchFamily="34" charset="-128"/>
            </a:endParaRPr>
          </a:p>
          <a:p>
            <a:pPr eaLnBrk="1" hangingPunct="1"/>
            <a:r>
              <a:rPr lang="it-IT" altLang="it-IT" sz="2000" b="1" dirty="0" smtClean="0">
                <a:solidFill>
                  <a:schemeClr val="bg2"/>
                </a:solidFill>
                <a:ea typeface="ＭＳ Ｐゴシック" pitchFamily="34" charset="-128"/>
                <a:hlinkClick r:id="rId4"/>
              </a:rPr>
              <a:t>www.unipd.it/placement</a:t>
            </a:r>
            <a:endParaRPr lang="it-IT" altLang="it-IT" sz="2000" b="1" dirty="0" smtClean="0">
              <a:solidFill>
                <a:schemeClr val="bg2"/>
              </a:solidFill>
              <a:ea typeface="ＭＳ Ｐゴシック" pitchFamily="34" charset="-128"/>
            </a:endParaRPr>
          </a:p>
          <a:p>
            <a:pPr eaLnBrk="1" hangingPunct="1"/>
            <a:endParaRPr lang="it-IT" altLang="it-IT" sz="2000" b="1" dirty="0" smtClean="0">
              <a:solidFill>
                <a:schemeClr val="bg1"/>
              </a:solidFill>
              <a:ea typeface="ＭＳ Ｐゴシック" pitchFamily="34" charset="-128"/>
            </a:endParaRPr>
          </a:p>
          <a:p>
            <a:pPr eaLnBrk="1" hangingPunct="1"/>
            <a:endParaRPr lang="it-IT" altLang="it-IT" sz="2000" b="1" dirty="0" smtClean="0">
              <a:solidFill>
                <a:schemeClr val="bg1"/>
              </a:solidFill>
              <a:ea typeface="ＭＳ Ｐゴシック" pitchFamily="34" charset="-128"/>
            </a:endParaRPr>
          </a:p>
        </p:txBody>
      </p:sp>
      <p:pic>
        <p:nvPicPr>
          <p:cNvPr id="38915" name="Picture 3" descr="SigilloLogoLAST_WhiteO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5" y="1052514"/>
            <a:ext cx="5472608" cy="2390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3342</TotalTime>
  <Words>1562</Words>
  <Application>Microsoft Office PowerPoint</Application>
  <PresentationFormat>Presentazione su schermo (4:3)</PresentationFormat>
  <Paragraphs>472</Paragraphs>
  <Slides>32</Slides>
  <Notes>27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32</vt:i4>
      </vt:variant>
    </vt:vector>
  </HeadingPairs>
  <TitlesOfParts>
    <vt:vector size="33" baseType="lpstr"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CV pre selection</vt:lpstr>
      <vt:lpstr>Career Days</vt:lpstr>
      <vt:lpstr>Company meetings at the University</vt:lpstr>
      <vt:lpstr>Company tour</vt:lpstr>
      <vt:lpstr>Career Virtual Fair www.careervirtualfair.com</vt:lpstr>
      <vt:lpstr>Communication channels for the activities</vt:lpstr>
      <vt:lpstr>How to reach companies?</vt:lpstr>
      <vt:lpstr>Presentazione standard di PowerPoint</vt:lpstr>
      <vt:lpstr>Presentazione standard di PowerPoint</vt:lpstr>
    </vt:vector>
  </TitlesOfParts>
  <Company>Università degli Studi di Padova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utentecia1</dc:creator>
  <cp:lastModifiedBy>gilda</cp:lastModifiedBy>
  <cp:revision>320</cp:revision>
  <cp:lastPrinted>2015-02-02T16:26:27Z</cp:lastPrinted>
  <dcterms:created xsi:type="dcterms:W3CDTF">2007-03-01T10:31:45Z</dcterms:created>
  <dcterms:modified xsi:type="dcterms:W3CDTF">2015-03-31T17:55:14Z</dcterms:modified>
</cp:coreProperties>
</file>