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1"/>
  </p:notesMasterIdLst>
  <p:handoutMasterIdLst>
    <p:handoutMasterId r:id="rId32"/>
  </p:handoutMasterIdLst>
  <p:sldIdLst>
    <p:sldId id="264" r:id="rId2"/>
    <p:sldId id="297" r:id="rId3"/>
    <p:sldId id="256" r:id="rId4"/>
    <p:sldId id="261" r:id="rId5"/>
    <p:sldId id="295" r:id="rId6"/>
    <p:sldId id="262" r:id="rId7"/>
    <p:sldId id="284" r:id="rId8"/>
    <p:sldId id="286" r:id="rId9"/>
    <p:sldId id="287" r:id="rId10"/>
    <p:sldId id="285" r:id="rId11"/>
    <p:sldId id="269" r:id="rId12"/>
    <p:sldId id="270" r:id="rId13"/>
    <p:sldId id="288" r:id="rId14"/>
    <p:sldId id="266" r:id="rId15"/>
    <p:sldId id="267" r:id="rId16"/>
    <p:sldId id="268" r:id="rId17"/>
    <p:sldId id="272" r:id="rId18"/>
    <p:sldId id="274" r:id="rId19"/>
    <p:sldId id="278" r:id="rId20"/>
    <p:sldId id="277" r:id="rId21"/>
    <p:sldId id="271" r:id="rId22"/>
    <p:sldId id="276" r:id="rId23"/>
    <p:sldId id="279" r:id="rId24"/>
    <p:sldId id="291" r:id="rId25"/>
    <p:sldId id="290" r:id="rId26"/>
    <p:sldId id="294" r:id="rId27"/>
    <p:sldId id="296" r:id="rId28"/>
    <p:sldId id="289" r:id="rId29"/>
    <p:sldId id="292" r:id="rId30"/>
  </p:sldIdLst>
  <p:sldSz cx="9144000" cy="6858000" type="screen4x3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3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4764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r-Latn-R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5D50A9-8F5B-435C-B319-EC212F94CBFA}" type="datetimeFigureOut">
              <a:rPr lang="sr-Latn-RS" smtClean="0"/>
              <a:pPr/>
              <a:t>1.4.2015</a:t>
            </a:fld>
            <a:endParaRPr lang="sr-Latn-R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r-Latn-R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23CDAC-6DA9-4086-8814-57088045E9E2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xmlns="" val="7110622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r-Latn-R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0A3392-7F07-43B3-8FD9-7C4AD269CC96}" type="datetimeFigureOut">
              <a:rPr lang="sr-Latn-RS" smtClean="0"/>
              <a:pPr/>
              <a:t>1.4.2015</a:t>
            </a:fld>
            <a:endParaRPr lang="sr-Latn-R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r-Latn-R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r-Latn-R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B781B3-A5E5-4339-8401-CE145BFC0694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xmlns="" val="10849373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1B91E-3A6E-4CDB-8522-BEE35CA5557D}" type="datetimeFigureOut">
              <a:rPr lang="en-US" smtClean="0"/>
              <a:pPr/>
              <a:t>4/1/2015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73AC5C03-C795-49D9-AED6-428E917C3E1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1B91E-3A6E-4CDB-8522-BEE35CA5557D}" type="datetimeFigureOut">
              <a:rPr lang="en-US" smtClean="0"/>
              <a:pPr/>
              <a:t>4/1/2015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C5C03-C795-49D9-AED6-428E917C3E1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1B91E-3A6E-4CDB-8522-BEE35CA5557D}" type="datetimeFigureOut">
              <a:rPr lang="en-US" smtClean="0"/>
              <a:pPr/>
              <a:t>4/1/2015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3AC5C03-C795-49D9-AED6-428E917C3E1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1B91E-3A6E-4CDB-8522-BEE35CA5557D}" type="datetimeFigureOut">
              <a:rPr lang="en-US" smtClean="0"/>
              <a:pPr/>
              <a:t>4/1/2015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C5C03-C795-49D9-AED6-428E917C3E1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1B91E-3A6E-4CDB-8522-BEE35CA5557D}" type="datetimeFigureOut">
              <a:rPr lang="en-US" smtClean="0"/>
              <a:pPr/>
              <a:t>4/1/2015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C5C03-C795-49D9-AED6-428E917C3E1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1B91E-3A6E-4CDB-8522-BEE35CA5557D}" type="datetimeFigureOut">
              <a:rPr lang="en-US" smtClean="0"/>
              <a:pPr/>
              <a:t>4/1/2015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C5C03-C795-49D9-AED6-428E917C3E1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1B91E-3A6E-4CDB-8522-BEE35CA5557D}" type="datetimeFigureOut">
              <a:rPr lang="en-US" smtClean="0"/>
              <a:pPr/>
              <a:t>4/1/2015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C5C03-C795-49D9-AED6-428E917C3E1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1B91E-3A6E-4CDB-8522-BEE35CA5557D}" type="datetimeFigureOut">
              <a:rPr lang="en-US" smtClean="0"/>
              <a:pPr/>
              <a:t>4/1/2015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C5C03-C795-49D9-AED6-428E917C3E1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1B91E-3A6E-4CDB-8522-BEE35CA5557D}" type="datetimeFigureOut">
              <a:rPr lang="en-US" smtClean="0"/>
              <a:pPr/>
              <a:t>4/1/2015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3AC5C03-C795-49D9-AED6-428E917C3E1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1B91E-3A6E-4CDB-8522-BEE35CA5557D}" type="datetimeFigureOut">
              <a:rPr lang="en-US" smtClean="0"/>
              <a:pPr/>
              <a:t>4/1/2015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C5C03-C795-49D9-AED6-428E917C3E1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1B91E-3A6E-4CDB-8522-BEE35CA5557D}" type="datetimeFigureOut">
              <a:rPr lang="en-US" smtClean="0"/>
              <a:pPr/>
              <a:t>4/1/2015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C5C03-C795-49D9-AED6-428E917C3E1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FB91B91E-3A6E-4CDB-8522-BEE35CA5557D}" type="datetimeFigureOut">
              <a:rPr lang="en-US" smtClean="0"/>
              <a:pPr/>
              <a:t>4/1/2015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73AC5C03-C795-49D9-AED6-428E917C3E1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13" Type="http://schemas.openxmlformats.org/officeDocument/2006/relationships/image" Target="../media/image25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12" Type="http://schemas.openxmlformats.org/officeDocument/2006/relationships/image" Target="../media/image24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11" Type="http://schemas.openxmlformats.org/officeDocument/2006/relationships/image" Target="../media/image23.jpeg"/><Relationship Id="rId5" Type="http://schemas.openxmlformats.org/officeDocument/2006/relationships/image" Target="../media/image17.jpeg"/><Relationship Id="rId10" Type="http://schemas.openxmlformats.org/officeDocument/2006/relationships/image" Target="../media/image22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Relationship Id="rId14" Type="http://schemas.openxmlformats.org/officeDocument/2006/relationships/image" Target="../media/image26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" y="5943600"/>
            <a:ext cx="8760347" cy="298191"/>
          </a:xfrm>
        </p:spPr>
        <p:txBody>
          <a:bodyPr>
            <a:noAutofit/>
          </a:bodyPr>
          <a:lstStyle/>
          <a:p>
            <a:r>
              <a:rPr lang="ru-RU" sz="1800" dirty="0">
                <a:solidFill>
                  <a:srgbClr val="C00000"/>
                </a:solidFill>
                <a:latin typeface="+mj-lt"/>
              </a:rPr>
              <a:t>Први међународни форум за каријерно вођење и саветовање у </a:t>
            </a:r>
            <a:r>
              <a:rPr lang="ru-RU" sz="1800" dirty="0" smtClean="0">
                <a:solidFill>
                  <a:srgbClr val="C00000"/>
                </a:solidFill>
                <a:latin typeface="+mj-lt"/>
              </a:rPr>
              <a:t>Србији, 1.април </a:t>
            </a:r>
            <a:r>
              <a:rPr lang="ru-RU" sz="1800" dirty="0">
                <a:solidFill>
                  <a:srgbClr val="C00000"/>
                </a:solidFill>
                <a:latin typeface="+mj-lt"/>
              </a:rPr>
              <a:t>2015</a:t>
            </a:r>
            <a:r>
              <a:rPr lang="ru-RU" sz="1800" dirty="0" smtClean="0">
                <a:solidFill>
                  <a:srgbClr val="C00000"/>
                </a:solidFill>
              </a:rPr>
              <a:t>.</a:t>
            </a:r>
          </a:p>
          <a:p>
            <a:pPr algn="ctr"/>
            <a:r>
              <a:rPr lang="ru-RU" sz="1200" b="1" dirty="0" smtClean="0"/>
              <a:t>Дејана Лазић, координатор пројекта  </a:t>
            </a:r>
          </a:p>
          <a:p>
            <a:endParaRPr lang="ru-RU" sz="1600" b="1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43200" y="2405641"/>
            <a:ext cx="3248025" cy="34671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96200" y="0"/>
            <a:ext cx="1184500" cy="126439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4800" y="80248"/>
            <a:ext cx="1109322" cy="118414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6271" y="1245877"/>
            <a:ext cx="8737729" cy="94933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33400" y="4787052"/>
            <a:ext cx="827110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800" b="1" dirty="0" smtClean="0">
                <a:latin typeface="+mj-lt"/>
              </a:rPr>
              <a:t>ПРЕГЛЕД  РЕЗУЛТАТА ПРОЈЕКТА</a:t>
            </a:r>
          </a:p>
          <a:p>
            <a:pPr algn="ctr"/>
            <a:r>
              <a:rPr lang="sr-Cyrl-RS" b="1" dirty="0" smtClean="0">
                <a:latin typeface="+mj-lt"/>
              </a:rPr>
              <a:t>Развој каријерног вођења у циљу унапређења  високог образовања у Србији</a:t>
            </a:r>
            <a:endParaRPr lang="sr-Latn-RS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87400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47472" y="337066"/>
            <a:ext cx="3248025" cy="34671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81000" y="152400"/>
            <a:ext cx="8271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latin typeface="+mj-lt"/>
              </a:rPr>
              <a:t>Развој каријерног вођења у циљу унапређења  високог образовања у Србији</a:t>
            </a:r>
            <a:endParaRPr lang="sr-Latn-RS" b="1" dirty="0">
              <a:latin typeface="+mj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33400" y="2590800"/>
            <a:ext cx="83058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b="1" dirty="0" smtClean="0">
                <a:solidFill>
                  <a:srgbClr val="C00000"/>
                </a:solidFill>
              </a:rPr>
              <a:t>Циљ пројекта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sr-Cyrl-RS" dirty="0" smtClean="0"/>
              <a:t>Развој услуга КИСЕ у циљу унапређења запошљивости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sr-Cyrl-RS" dirty="0" smtClean="0"/>
              <a:t>Већа доступност и разноврсност КВИС на универзитетима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sr-Cyrl-RS" dirty="0" smtClean="0"/>
              <a:t>Повећано препознавање значаја КВИС од стране универзитета, државе, социјалних партнера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sr-Cyrl-RS" dirty="0" smtClean="0"/>
              <a:t>Развој оквира стандарда одн. Програма и методологије КВИСА Центара на високошколском нивоу </a:t>
            </a:r>
          </a:p>
          <a:p>
            <a:endParaRPr lang="sr-Cyrl-RS" dirty="0"/>
          </a:p>
          <a:p>
            <a:r>
              <a:rPr lang="sr-Cyrl-RS" b="1" dirty="0" smtClean="0">
                <a:solidFill>
                  <a:srgbClr val="C00000"/>
                </a:solidFill>
              </a:rPr>
              <a:t>Носилац: </a:t>
            </a:r>
            <a:endParaRPr lang="en-US" b="1" dirty="0" smtClean="0">
              <a:solidFill>
                <a:srgbClr val="C00000"/>
              </a:solidFill>
            </a:endParaRPr>
          </a:p>
          <a:p>
            <a:r>
              <a:rPr lang="sr-Cyrl-RS" dirty="0" smtClean="0"/>
              <a:t>Универзитет у Београду</a:t>
            </a:r>
          </a:p>
          <a:p>
            <a:endParaRPr lang="sr-Cyrl-RS" dirty="0" smtClean="0"/>
          </a:p>
          <a:p>
            <a:r>
              <a:rPr lang="sr-Cyrl-RS" b="1" dirty="0" smtClean="0">
                <a:solidFill>
                  <a:srgbClr val="C00000"/>
                </a:solidFill>
              </a:rPr>
              <a:t>Партнери: </a:t>
            </a:r>
            <a:endParaRPr lang="en-US" b="1" dirty="0" smtClean="0">
              <a:solidFill>
                <a:srgbClr val="C00000"/>
              </a:solidFill>
            </a:endParaRPr>
          </a:p>
          <a:p>
            <a:r>
              <a:rPr lang="sr-Cyrl-RS" dirty="0" smtClean="0"/>
              <a:t>МОС; МПНТР; УКГ; УНИ; УНС;</a:t>
            </a:r>
            <a:r>
              <a:rPr lang="en-US" dirty="0" smtClean="0"/>
              <a:t> </a:t>
            </a:r>
            <a:r>
              <a:rPr lang="sr-Cyrl-RS" dirty="0" smtClean="0"/>
              <a:t>УСГД; СКОНУС, ИНФОСТУД, БОШ, ЈП ЕМС</a:t>
            </a:r>
          </a:p>
          <a:p>
            <a:r>
              <a:rPr lang="sr-Cyrl-RS" dirty="0" smtClean="0"/>
              <a:t>ЕУ партнери</a:t>
            </a:r>
            <a:r>
              <a:rPr lang="en-US" dirty="0" smtClean="0"/>
              <a:t> : University SWANSEA, SILESIA, PADUE</a:t>
            </a:r>
            <a:endParaRPr lang="sr-Cyrl-RS" dirty="0" smtClean="0"/>
          </a:p>
        </p:txBody>
      </p:sp>
    </p:spTree>
    <p:extLst>
      <p:ext uri="{BB962C8B-B14F-4D97-AF65-F5344CB8AC3E}">
        <p14:creationId xmlns:p14="http://schemas.microsoft.com/office/powerpoint/2010/main" xmlns="" val="2258073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3200400"/>
            <a:ext cx="8915400" cy="1600200"/>
          </a:xfrm>
        </p:spPr>
        <p:txBody>
          <a:bodyPr>
            <a:noAutofit/>
          </a:bodyPr>
          <a:lstStyle/>
          <a:p>
            <a:r>
              <a:rPr lang="ru-RU" sz="2000" b="1" dirty="0">
                <a:latin typeface="+mj-lt"/>
              </a:rPr>
              <a:t>Која су то знања и образовни профили који су потребни тржишту рада? </a:t>
            </a:r>
          </a:p>
          <a:p>
            <a:endParaRPr lang="ru-RU" sz="2000" dirty="0" smtClean="0"/>
          </a:p>
          <a:p>
            <a:r>
              <a:rPr lang="ru-RU" sz="2000" b="1" dirty="0" smtClean="0">
                <a:latin typeface="+mj-lt"/>
              </a:rPr>
              <a:t>Које </a:t>
            </a:r>
            <a:r>
              <a:rPr lang="ru-RU" sz="2000" b="1" dirty="0">
                <a:latin typeface="+mj-lt"/>
              </a:rPr>
              <a:t>вештине и знања послодавци сматрају пожељним вештинама?</a:t>
            </a:r>
            <a:r>
              <a:rPr lang="ru-RU" sz="2000" dirty="0"/>
              <a:t> </a:t>
            </a:r>
          </a:p>
          <a:p>
            <a:r>
              <a:rPr lang="ru-RU" sz="2000" b="1" dirty="0">
                <a:latin typeface="+mj-lt"/>
              </a:rPr>
              <a:t>У којој мери су послодавци упознати са реформом високог образовања у Србији и </a:t>
            </a:r>
            <a:endParaRPr lang="en-US" sz="2000" b="1" dirty="0" smtClean="0">
              <a:latin typeface="+mj-lt"/>
            </a:endParaRPr>
          </a:p>
          <a:p>
            <a:endParaRPr lang="en-US" sz="2000" b="1" dirty="0">
              <a:latin typeface="+mj-lt"/>
            </a:endParaRPr>
          </a:p>
          <a:p>
            <a:endParaRPr lang="en-US" sz="2000" b="1" dirty="0" smtClean="0">
              <a:latin typeface="+mj-lt"/>
            </a:endParaRPr>
          </a:p>
          <a:p>
            <a:endParaRPr lang="en-US" sz="2000" b="1" dirty="0">
              <a:latin typeface="+mj-lt"/>
            </a:endParaRPr>
          </a:p>
          <a:p>
            <a:r>
              <a:rPr lang="ru-RU" sz="2000" b="1" dirty="0" smtClean="0">
                <a:latin typeface="+mj-lt"/>
              </a:rPr>
              <a:t>шта </a:t>
            </a:r>
            <a:r>
              <a:rPr lang="ru-RU" sz="2000" b="1" dirty="0">
                <a:latin typeface="+mj-lt"/>
              </a:rPr>
              <a:t>им од информација недостаје</a:t>
            </a:r>
            <a:r>
              <a:rPr lang="ru-RU" sz="2000" b="1" dirty="0" smtClean="0">
                <a:latin typeface="+mj-lt"/>
              </a:rPr>
              <a:t>?</a:t>
            </a:r>
          </a:p>
          <a:p>
            <a:endParaRPr lang="ru-RU" sz="2000" b="1" dirty="0">
              <a:latin typeface="+mj-lt"/>
            </a:endParaRPr>
          </a:p>
          <a:p>
            <a:endParaRPr lang="ru-RU" sz="2000" dirty="0" smtClean="0"/>
          </a:p>
          <a:p>
            <a:endParaRPr lang="en-US" sz="2000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sr-Cyrl-RS" sz="2800" b="1" dirty="0"/>
              <a:t>ИСТРАЖИВАЊЕ “ШТА ПОСЛОДАВЦИ ДАНАС</a:t>
            </a:r>
            <a:br>
              <a:rPr lang="sr-Cyrl-RS" sz="2800" b="1" dirty="0"/>
            </a:br>
            <a:r>
              <a:rPr lang="ru-RU" sz="2800" b="1" dirty="0"/>
              <a:t>ОЧЕКУЈУ ОД МЛАДИХ СТРУЧЊАКА И ОД</a:t>
            </a:r>
            <a:br>
              <a:rPr lang="ru-RU" sz="2800" b="1" dirty="0"/>
            </a:br>
            <a:r>
              <a:rPr lang="sr-Cyrl-RS" sz="2800" b="1" dirty="0"/>
              <a:t>УНИВЕРЗИТЕТА У СРБИЈИ?”</a:t>
            </a:r>
            <a:endParaRPr lang="en-US" sz="2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85457" y="5029200"/>
            <a:ext cx="1948543" cy="12003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1000" y="228600"/>
            <a:ext cx="1106940" cy="1181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88273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609600"/>
            <a:ext cx="8229600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+mj-lt"/>
              </a:rPr>
              <a:t>У истраживању је учествовало 249 компанија.</a:t>
            </a:r>
          </a:p>
          <a:p>
            <a:endParaRPr lang="en-US" dirty="0" smtClean="0">
              <a:latin typeface="+mj-lt"/>
            </a:endParaRPr>
          </a:p>
          <a:p>
            <a:r>
              <a:rPr lang="sr-Cyrl-RS" dirty="0" smtClean="0">
                <a:latin typeface="+mj-lt"/>
              </a:rPr>
              <a:t>Истраживање је показало да је неопходно: </a:t>
            </a:r>
          </a:p>
          <a:p>
            <a:pPr marL="285750" indent="-285750">
              <a:buBlip>
                <a:blip r:embed="rId2"/>
              </a:buBlip>
            </a:pPr>
            <a:r>
              <a:rPr lang="sr-Cyrl-RS" sz="2000" b="1" dirty="0" smtClean="0">
                <a:latin typeface="+mj-lt"/>
              </a:rPr>
              <a:t>развити </a:t>
            </a:r>
            <a:r>
              <a:rPr lang="ru-RU" sz="2000" b="1" dirty="0" smtClean="0">
                <a:latin typeface="+mj-lt"/>
              </a:rPr>
              <a:t>систем </a:t>
            </a:r>
            <a:r>
              <a:rPr lang="ru-RU" sz="2000" dirty="0">
                <a:latin typeface="+mj-lt"/>
              </a:rPr>
              <a:t>за информисање послодаваца </a:t>
            </a:r>
            <a:r>
              <a:rPr lang="ru-RU" sz="2000" dirty="0" smtClean="0">
                <a:latin typeface="+mj-lt"/>
              </a:rPr>
              <a:t>који </a:t>
            </a:r>
            <a:r>
              <a:rPr lang="ru-RU" sz="2000" dirty="0">
                <a:latin typeface="+mj-lt"/>
              </a:rPr>
              <a:t>би садржао на </a:t>
            </a:r>
            <a:r>
              <a:rPr lang="ru-RU" sz="2000" dirty="0" smtClean="0">
                <a:latin typeface="+mj-lt"/>
              </a:rPr>
              <a:t>једном месту </a:t>
            </a:r>
            <a:r>
              <a:rPr lang="ru-RU" sz="2000" dirty="0">
                <a:latin typeface="+mj-lt"/>
              </a:rPr>
              <a:t>све податке о свим студијским </a:t>
            </a:r>
            <a:r>
              <a:rPr lang="ru-RU" sz="2000" dirty="0" smtClean="0">
                <a:latin typeface="+mj-lt"/>
              </a:rPr>
              <a:t>програмимана свим универзитетима, детаљним објашњењима нових диплома, намен</a:t>
            </a:r>
            <a:r>
              <a:rPr lang="sr-Cyrl-RS" sz="2000" dirty="0" smtClean="0">
                <a:latin typeface="+mj-lt"/>
              </a:rPr>
              <a:t>и</a:t>
            </a:r>
            <a:r>
              <a:rPr lang="ru-RU" sz="2000" dirty="0" smtClean="0">
                <a:latin typeface="+mj-lt"/>
              </a:rPr>
              <a:t> стечених звања и </a:t>
            </a:r>
            <a:r>
              <a:rPr lang="sr-Cyrl-RS" sz="2000" dirty="0" smtClean="0">
                <a:latin typeface="+mj-lt"/>
              </a:rPr>
              <a:t>стечених компетенција дипломираних студената</a:t>
            </a:r>
          </a:p>
          <a:p>
            <a:pPr marL="285750" indent="-285750">
              <a:buBlip>
                <a:blip r:embed="rId2"/>
              </a:buBlip>
            </a:pPr>
            <a:r>
              <a:rPr lang="ru-RU" sz="2000" b="1" dirty="0" smtClean="0">
                <a:latin typeface="+mj-lt"/>
              </a:rPr>
              <a:t>прикупљати и </a:t>
            </a:r>
            <a:r>
              <a:rPr lang="ru-RU" sz="2000" b="1" dirty="0">
                <a:latin typeface="+mj-lt"/>
              </a:rPr>
              <a:t>организовати информације </a:t>
            </a:r>
            <a:r>
              <a:rPr lang="ru-RU" sz="2000" dirty="0">
                <a:latin typeface="+mj-lt"/>
              </a:rPr>
              <a:t>са тржишта рада </a:t>
            </a:r>
            <a:r>
              <a:rPr lang="ru-RU" sz="2000" dirty="0" smtClean="0">
                <a:latin typeface="+mj-lt"/>
              </a:rPr>
              <a:t>и учинити </a:t>
            </a:r>
            <a:r>
              <a:rPr lang="ru-RU" sz="2000" dirty="0">
                <a:latin typeface="+mj-lt"/>
              </a:rPr>
              <a:t>их доступним студентима и </a:t>
            </a:r>
            <a:r>
              <a:rPr lang="ru-RU" sz="2000" dirty="0" smtClean="0">
                <a:latin typeface="+mj-lt"/>
              </a:rPr>
              <a:t>академској заједници</a:t>
            </a:r>
            <a:r>
              <a:rPr lang="ru-RU" sz="2000" dirty="0">
                <a:latin typeface="+mj-lt"/>
              </a:rPr>
              <a:t>, </a:t>
            </a:r>
          </a:p>
          <a:p>
            <a:pPr marL="285750" indent="-285750">
              <a:buBlip>
                <a:blip r:embed="rId2"/>
              </a:buBlip>
            </a:pPr>
            <a:r>
              <a:rPr lang="ru-RU" sz="2000" dirty="0" smtClean="0">
                <a:latin typeface="+mj-lt"/>
              </a:rPr>
              <a:t>у </a:t>
            </a:r>
            <a:r>
              <a:rPr lang="ru-RU" sz="2000" dirty="0">
                <a:latin typeface="+mj-lt"/>
              </a:rPr>
              <a:t>што већој мери </a:t>
            </a:r>
            <a:r>
              <a:rPr lang="ru-RU" sz="2000" b="1" dirty="0" smtClean="0">
                <a:latin typeface="+mj-lt"/>
              </a:rPr>
              <a:t>укључити академску </a:t>
            </a:r>
            <a:r>
              <a:rPr lang="ru-RU" sz="2000" b="1" dirty="0">
                <a:latin typeface="+mj-lt"/>
              </a:rPr>
              <a:t>и пословну заједницу</a:t>
            </a:r>
            <a:r>
              <a:rPr lang="ru-RU" sz="2000" dirty="0">
                <a:latin typeface="+mj-lt"/>
              </a:rPr>
              <a:t> у </a:t>
            </a:r>
            <a:r>
              <a:rPr lang="ru-RU" sz="2000" dirty="0" smtClean="0">
                <a:latin typeface="+mj-lt"/>
              </a:rPr>
              <a:t>активности Центара </a:t>
            </a:r>
            <a:r>
              <a:rPr lang="ru-RU" sz="2000" dirty="0">
                <a:latin typeface="+mj-lt"/>
              </a:rPr>
              <a:t>за развој </a:t>
            </a:r>
            <a:r>
              <a:rPr lang="ru-RU" sz="2000" dirty="0" smtClean="0">
                <a:latin typeface="+mj-lt"/>
              </a:rPr>
              <a:t>каријере </a:t>
            </a:r>
          </a:p>
          <a:p>
            <a:pPr marL="285750" indent="-285750">
              <a:buBlip>
                <a:blip r:embed="rId2"/>
              </a:buBlip>
            </a:pPr>
            <a:r>
              <a:rPr lang="ru-RU" sz="2000" dirty="0" smtClean="0">
                <a:latin typeface="+mj-lt"/>
              </a:rPr>
              <a:t>потврђено </a:t>
            </a:r>
            <a:r>
              <a:rPr lang="ru-RU" sz="2000" dirty="0">
                <a:latin typeface="+mj-lt"/>
              </a:rPr>
              <a:t>је да </a:t>
            </a:r>
            <a:r>
              <a:rPr lang="ru-RU" sz="2000" dirty="0" smtClean="0">
                <a:latin typeface="+mj-lt"/>
              </a:rPr>
              <a:t>информативне,едукативне </a:t>
            </a:r>
            <a:r>
              <a:rPr lang="ru-RU" sz="2000" dirty="0">
                <a:latin typeface="+mj-lt"/>
              </a:rPr>
              <a:t>и саветодавне активности које </a:t>
            </a:r>
            <a:r>
              <a:rPr lang="ru-RU" sz="2000" dirty="0" smtClean="0">
                <a:latin typeface="+mj-lt"/>
              </a:rPr>
              <a:t>центри за </a:t>
            </a:r>
            <a:r>
              <a:rPr lang="ru-RU" sz="2000" dirty="0">
                <a:latin typeface="+mj-lt"/>
              </a:rPr>
              <a:t>развој каријере спроводе </a:t>
            </a:r>
            <a:r>
              <a:rPr lang="ru-RU" sz="2000" b="1" dirty="0">
                <a:latin typeface="+mj-lt"/>
              </a:rPr>
              <a:t>адресирају </a:t>
            </a:r>
            <a:r>
              <a:rPr lang="ru-RU" sz="2000" b="1" dirty="0" smtClean="0">
                <a:latin typeface="+mj-lt"/>
              </a:rPr>
              <a:t>адекватне теме </a:t>
            </a:r>
            <a:r>
              <a:rPr lang="ru-RU" sz="2000" b="1" dirty="0">
                <a:latin typeface="+mj-lt"/>
              </a:rPr>
              <a:t>и </a:t>
            </a:r>
            <a:r>
              <a:rPr lang="ru-RU" sz="2000" b="1" dirty="0" smtClean="0">
                <a:latin typeface="+mj-lt"/>
              </a:rPr>
              <a:t>потребе</a:t>
            </a:r>
            <a:endParaRPr lang="ru-RU" sz="2000" dirty="0">
              <a:latin typeface="+mj-lt"/>
            </a:endParaRPr>
          </a:p>
          <a:p>
            <a:pPr marL="285750" indent="-285750">
              <a:buBlip>
                <a:blip r:embed="rId2"/>
              </a:buBlip>
            </a:pPr>
            <a:r>
              <a:rPr lang="ru-RU" sz="2000" dirty="0" smtClean="0">
                <a:latin typeface="+mj-lt"/>
              </a:rPr>
              <a:t> Универзитети су добили </a:t>
            </a:r>
            <a:r>
              <a:rPr lang="ru-RU" sz="2000" b="1" dirty="0" smtClean="0">
                <a:latin typeface="+mj-lt"/>
              </a:rPr>
              <a:t>драгоцене </a:t>
            </a:r>
            <a:r>
              <a:rPr lang="ru-RU" sz="2000" b="1" dirty="0">
                <a:latin typeface="+mj-lt"/>
              </a:rPr>
              <a:t>улазне информације </a:t>
            </a:r>
            <a:r>
              <a:rPr lang="ru-RU" sz="2000" dirty="0">
                <a:latin typeface="+mj-lt"/>
              </a:rPr>
              <a:t>за </a:t>
            </a:r>
            <a:r>
              <a:rPr lang="ru-RU" sz="2000" dirty="0" smtClean="0">
                <a:latin typeface="+mj-lt"/>
              </a:rPr>
              <a:t>развој нових </a:t>
            </a:r>
            <a:r>
              <a:rPr lang="ru-RU" sz="2000" dirty="0">
                <a:latin typeface="+mj-lt"/>
              </a:rPr>
              <a:t>радионица, формата, тема и партнерстава</a:t>
            </a:r>
            <a:r>
              <a:rPr lang="ru-RU" sz="2000" dirty="0" smtClean="0">
                <a:latin typeface="+mj-lt"/>
              </a:rPr>
              <a:t>, као </a:t>
            </a:r>
            <a:r>
              <a:rPr lang="ru-RU" sz="2000" dirty="0">
                <a:latin typeface="+mj-lt"/>
              </a:rPr>
              <a:t>и информације неопходне за свакодневни рад </a:t>
            </a:r>
            <a:r>
              <a:rPr lang="ru-RU" sz="2000" dirty="0" smtClean="0">
                <a:latin typeface="+mj-lt"/>
              </a:rPr>
              <a:t>у каријерном </a:t>
            </a:r>
            <a:r>
              <a:rPr lang="ru-RU" sz="2000" dirty="0">
                <a:latin typeface="+mj-lt"/>
              </a:rPr>
              <a:t>информисању и саветовању студената</a:t>
            </a:r>
            <a:endParaRPr lang="ru-RU" sz="20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10392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762000"/>
            <a:ext cx="7315200" cy="522288"/>
          </a:xfrm>
        </p:spPr>
        <p:txBody>
          <a:bodyPr/>
          <a:lstStyle/>
          <a:p>
            <a:pPr marL="457200" lvl="0" indent="-457200" eaLnBrk="0" hangingPunct="0"/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</a:rPr>
              <a:t>Заједничким </a:t>
            </a:r>
            <a:r>
              <a:rPr lang="ru-RU" sz="2000" dirty="0">
                <a:solidFill>
                  <a:schemeClr val="tx1"/>
                </a:solidFill>
              </a:rPr>
              <a:t>радом конзорцијума настао је упитник којим ће у будућности универзитети р</a:t>
            </a:r>
            <a:r>
              <a:rPr lang="sr-Cyrl-RS" sz="2000" dirty="0">
                <a:solidFill>
                  <a:schemeClr val="tx1"/>
                </a:solidFill>
              </a:rPr>
              <a:t>еализовати годишње анкете послодаваца</a:t>
            </a:r>
            <a:r>
              <a:rPr lang="sr-Cyrl-RS" sz="2000" dirty="0" smtClean="0">
                <a:solidFill>
                  <a:schemeClr val="tx1"/>
                </a:solidFill>
              </a:rPr>
              <a:t>.</a:t>
            </a:r>
            <a:r>
              <a:rPr lang="ru-RU" sz="2000" dirty="0">
                <a:solidFill>
                  <a:schemeClr val="tx1"/>
                </a:solidFill>
              </a:rPr>
              <a:t> креирана нова методологија прикупљања информација о потребним компетенцијама и вештинама неопходним за већу конкуретност дипломаца на тржишту рада.</a:t>
            </a: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r>
              <a:rPr lang="sr-Cyrl-RS" dirty="0">
                <a:solidFill>
                  <a:schemeClr val="tx1"/>
                </a:solidFill>
              </a:rPr>
              <a:t/>
            </a:r>
            <a:br>
              <a:rPr lang="sr-Cyrl-RS" dirty="0">
                <a:solidFill>
                  <a:schemeClr val="tx1"/>
                </a:solidFill>
              </a:rPr>
            </a:b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001945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228600" y="3000033"/>
            <a:ext cx="4495800" cy="1600200"/>
          </a:xfrm>
        </p:spPr>
        <p:txBody>
          <a:bodyPr>
            <a:noAutofit/>
          </a:bodyPr>
          <a:lstStyle/>
          <a:p>
            <a:pPr algn="l"/>
            <a:r>
              <a:rPr lang="ru-RU" sz="2400" dirty="0" smtClean="0">
                <a:latin typeface="+mj-lt"/>
              </a:rPr>
              <a:t>Координатор </a:t>
            </a:r>
            <a:r>
              <a:rPr lang="ru-RU" sz="2400" dirty="0">
                <a:latin typeface="+mj-lt"/>
              </a:rPr>
              <a:t>Радног пакета </a:t>
            </a:r>
            <a:endParaRPr lang="ru-RU" sz="2400" dirty="0" smtClean="0">
              <a:latin typeface="+mj-lt"/>
            </a:endParaRPr>
          </a:p>
          <a:p>
            <a:pPr algn="l"/>
            <a:r>
              <a:rPr lang="sr-Cyrl-RS" sz="2400" dirty="0" smtClean="0">
                <a:latin typeface="+mj-lt"/>
              </a:rPr>
              <a:t>Београдска отворена школа</a:t>
            </a:r>
          </a:p>
          <a:p>
            <a:pPr algn="l"/>
            <a:endParaRPr lang="sr-Cyrl-RS" sz="2400" dirty="0">
              <a:latin typeface="+mj-lt"/>
            </a:endParaRPr>
          </a:p>
          <a:p>
            <a:pPr algn="l"/>
            <a:r>
              <a:rPr lang="sr-Cyrl-RS" sz="2400" dirty="0" smtClean="0">
                <a:latin typeface="+mj-lt"/>
              </a:rPr>
              <a:t>Више од пројектом захтеваног резултата </a:t>
            </a:r>
          </a:p>
          <a:p>
            <a:pPr algn="l"/>
            <a:endParaRPr lang="sr-Cyrl-RS" sz="2400" dirty="0" smtClean="0">
              <a:latin typeface="+mj-lt"/>
            </a:endParaRPr>
          </a:p>
          <a:p>
            <a:pPr algn="l"/>
            <a:r>
              <a:rPr lang="sr-Cyrl-RS" sz="2000" dirty="0" smtClean="0">
                <a:latin typeface="+mj-lt"/>
              </a:rPr>
              <a:t>ДОПРИНОС; ПОДРШКА; ИНИЦИЈАТИВА</a:t>
            </a:r>
          </a:p>
          <a:p>
            <a:pPr algn="l"/>
            <a:endParaRPr lang="en-US" sz="2400" dirty="0">
              <a:latin typeface="+mj-lt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sr-Cyrl-RS" b="1" dirty="0"/>
              <a:t>ПРОГРАМ И МЕТОДОЛОГИЈА</a:t>
            </a:r>
            <a:br>
              <a:rPr lang="sr-Cyrl-RS" b="1" dirty="0"/>
            </a:br>
            <a:r>
              <a:rPr lang="sr-Cyrl-RS" b="1" dirty="0"/>
              <a:t>КАРИЈЕРНОГ ВОЂЕЊА И</a:t>
            </a:r>
            <a:br>
              <a:rPr lang="sr-Cyrl-RS" b="1" dirty="0"/>
            </a:br>
            <a:r>
              <a:rPr lang="sr-Cyrl-RS" b="1" dirty="0" smtClean="0"/>
              <a:t>САВЕТОВАЊА за студенте 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0" y="3091035"/>
            <a:ext cx="2514600" cy="3696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660559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8275" y="152400"/>
            <a:ext cx="2522538" cy="977900"/>
          </a:xfrm>
        </p:spPr>
        <p:txBody>
          <a:bodyPr/>
          <a:lstStyle/>
          <a:p>
            <a:pPr>
              <a:defRPr/>
            </a:pPr>
            <a:endParaRPr lang="sr-Latn-R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34925" y="0"/>
          <a:ext cx="9074150" cy="68135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24627"/>
                <a:gridCol w="289231"/>
                <a:gridCol w="1952316"/>
                <a:gridCol w="940005"/>
                <a:gridCol w="843254"/>
                <a:gridCol w="3024717"/>
              </a:tblGrid>
              <a:tr h="540086">
                <a:tc gridSpan="6">
                  <a:txBody>
                    <a:bodyPr/>
                    <a:lstStyle/>
                    <a:p>
                      <a:r>
                        <a:rPr lang="sr-Cyrl-RS" sz="18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ОКВИР СТАНДАРДА </a:t>
                      </a:r>
                      <a:endParaRPr lang="sr-Latn-RS" sz="18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 marL="91452" marR="91452" marT="45721" marB="45721"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 dirty="0"/>
                    </a:p>
                  </a:txBody>
                  <a:tcPr/>
                </a:tc>
              </a:tr>
              <a:tr h="446894">
                <a:tc gridSpan="5">
                  <a:txBody>
                    <a:bodyPr/>
                    <a:lstStyle/>
                    <a:p>
                      <a:r>
                        <a:rPr lang="sr-Cyrl-RS" sz="1800" b="1" dirty="0" smtClean="0">
                          <a:solidFill>
                            <a:schemeClr val="tx1"/>
                          </a:solidFill>
                        </a:rPr>
                        <a:t>1. Оснивање</a:t>
                      </a:r>
                      <a:r>
                        <a:rPr lang="sr-Cyrl-RS" sz="1800" b="1" baseline="0" dirty="0" smtClean="0">
                          <a:solidFill>
                            <a:schemeClr val="tx1"/>
                          </a:solidFill>
                        </a:rPr>
                        <a:t> и рад </a:t>
                      </a:r>
                      <a:endParaRPr lang="sr-Latn-RS" sz="1800" b="1" dirty="0">
                        <a:solidFill>
                          <a:schemeClr val="tx1"/>
                        </a:solidFill>
                      </a:endParaRPr>
                    </a:p>
                  </a:txBody>
                  <a:tcPr marL="91452" marR="91452" marT="45721" marB="45721"/>
                </a:tc>
                <a:tc hMerge="1">
                  <a:txBody>
                    <a:bodyPr/>
                    <a:lstStyle/>
                    <a:p>
                      <a:endParaRPr lang="sr-Latn-RS" sz="2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r-Latn-RS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2" marR="91452" marT="45721" marB="45721"/>
                </a:tc>
              </a:tr>
              <a:tr h="446894">
                <a:tc gridSpan="2">
                  <a:txBody>
                    <a:bodyPr/>
                    <a:lstStyle/>
                    <a:p>
                      <a:endParaRPr lang="sr-Latn-RS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2" marR="91452" marT="45721" marB="45721"/>
                </a:tc>
                <a:tc hMerge="1">
                  <a:txBody>
                    <a:bodyPr/>
                    <a:lstStyle/>
                    <a:p>
                      <a:endParaRPr lang="sr-Latn-RS" sz="2000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r>
                        <a:rPr lang="sr-Cyrl-RS" sz="1800" dirty="0" smtClean="0">
                          <a:solidFill>
                            <a:schemeClr val="tx1"/>
                          </a:solidFill>
                        </a:rPr>
                        <a:t>Захтеви</a:t>
                      </a:r>
                      <a:r>
                        <a:rPr lang="sr-Cyrl-RS" sz="1800" baseline="0" dirty="0" smtClean="0">
                          <a:solidFill>
                            <a:schemeClr val="tx1"/>
                          </a:solidFill>
                        </a:rPr>
                        <a:t> у односу на институције</a:t>
                      </a:r>
                      <a:endParaRPr lang="sr-Latn-RS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2" marR="91452" marT="45721" marB="45721"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 dirty="0"/>
                    </a:p>
                  </a:txBody>
                  <a:tcPr/>
                </a:tc>
              </a:tr>
              <a:tr h="446894">
                <a:tc gridSpan="2">
                  <a:txBody>
                    <a:bodyPr/>
                    <a:lstStyle/>
                    <a:p>
                      <a:endParaRPr lang="sr-Latn-RS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2" marR="91452" marT="45721" marB="45721"/>
                </a:tc>
                <a:tc hMerge="1">
                  <a:txBody>
                    <a:bodyPr/>
                    <a:lstStyle/>
                    <a:p>
                      <a:endParaRPr lang="sr-Latn-RS" sz="2000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r>
                        <a:rPr lang="sr-Cyrl-RS" sz="1800" dirty="0" smtClean="0">
                          <a:solidFill>
                            <a:schemeClr val="tx1"/>
                          </a:solidFill>
                        </a:rPr>
                        <a:t>Захтеви у погледу</a:t>
                      </a:r>
                      <a:r>
                        <a:rPr lang="sr-Cyrl-RS" sz="1800" baseline="0" dirty="0" smtClean="0">
                          <a:solidFill>
                            <a:schemeClr val="tx1"/>
                          </a:solidFill>
                        </a:rPr>
                        <a:t>  запослених</a:t>
                      </a:r>
                      <a:endParaRPr lang="sr-Latn-RS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2" marR="91452" marT="45721" marB="45721"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 dirty="0"/>
                    </a:p>
                  </a:txBody>
                  <a:tcPr/>
                </a:tc>
              </a:tr>
              <a:tr h="446894">
                <a:tc gridSpan="2">
                  <a:txBody>
                    <a:bodyPr/>
                    <a:lstStyle/>
                    <a:p>
                      <a:endParaRPr lang="sr-Latn-RS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2" marR="91452" marT="45721" marB="45721"/>
                </a:tc>
                <a:tc hMerge="1">
                  <a:txBody>
                    <a:bodyPr/>
                    <a:lstStyle/>
                    <a:p>
                      <a:endParaRPr lang="sr-Latn-RS" sz="2000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r>
                        <a:rPr lang="sr-Cyrl-RS" sz="1800" dirty="0" smtClean="0">
                          <a:solidFill>
                            <a:schemeClr val="tx1"/>
                          </a:solidFill>
                        </a:rPr>
                        <a:t>Захтеви у погледу употребе</a:t>
                      </a:r>
                      <a:r>
                        <a:rPr lang="sr-Cyrl-RS" sz="1800" baseline="0" dirty="0" smtClean="0">
                          <a:solidFill>
                            <a:schemeClr val="tx1"/>
                          </a:solidFill>
                        </a:rPr>
                        <a:t> информација</a:t>
                      </a:r>
                      <a:endParaRPr lang="sr-Latn-RS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2" marR="91452" marT="45721" marB="45721"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 dirty="0"/>
                    </a:p>
                  </a:txBody>
                  <a:tcPr/>
                </a:tc>
              </a:tr>
              <a:tr h="446894">
                <a:tc gridSpan="2">
                  <a:txBody>
                    <a:bodyPr/>
                    <a:lstStyle/>
                    <a:p>
                      <a:r>
                        <a:rPr lang="sr-Cyrl-RS" sz="1800" b="1" dirty="0" smtClean="0">
                          <a:solidFill>
                            <a:schemeClr val="tx1"/>
                          </a:solidFill>
                        </a:rPr>
                        <a:t>2. Програм КВИСа</a:t>
                      </a:r>
                      <a:endParaRPr lang="sr-Latn-RS" sz="1800" b="1" dirty="0">
                        <a:solidFill>
                          <a:schemeClr val="tx1"/>
                        </a:solidFill>
                      </a:endParaRPr>
                    </a:p>
                  </a:txBody>
                  <a:tcPr marL="91452" marR="91452" marT="45721" marB="45721"/>
                </a:tc>
                <a:tc hMerge="1">
                  <a:txBody>
                    <a:bodyPr/>
                    <a:lstStyle/>
                    <a:p>
                      <a:endParaRPr lang="sr-Latn-RS" sz="20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sr-Cyrl-RS" sz="1800" dirty="0" smtClean="0">
                          <a:solidFill>
                            <a:schemeClr val="tx1"/>
                          </a:solidFill>
                        </a:rPr>
                        <a:t>/према</a:t>
                      </a:r>
                      <a:r>
                        <a:rPr lang="sr-Cyrl-RS" sz="1800" baseline="0" dirty="0" smtClean="0">
                          <a:solidFill>
                            <a:schemeClr val="tx1"/>
                          </a:solidFill>
                        </a:rPr>
                        <a:t> циљевима</a:t>
                      </a:r>
                      <a:endParaRPr lang="sr-Latn-RS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2" marR="91452" marT="45721" marB="45721"/>
                </a:tc>
                <a:tc hMerge="1">
                  <a:txBody>
                    <a:bodyPr/>
                    <a:lstStyle/>
                    <a:p>
                      <a:endParaRPr lang="sr-Latn-R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sr-Cyrl-RS" sz="1800" dirty="0" smtClean="0">
                          <a:solidFill>
                            <a:schemeClr val="tx1"/>
                          </a:solidFill>
                        </a:rPr>
                        <a:t>   а унутар садржаја </a:t>
                      </a:r>
                      <a:endParaRPr lang="sr-Latn-RS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2" marR="91452" marT="45721" marB="45721"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</a:tr>
              <a:tr h="2001494">
                <a:tc gridSpan="2">
                  <a:txBody>
                    <a:bodyPr/>
                    <a:lstStyle/>
                    <a:p>
                      <a:endParaRPr lang="sr-Latn-RS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2" marR="91452" marT="45721" marB="45721"/>
                </a:tc>
                <a:tc hMerge="1">
                  <a:txBody>
                    <a:bodyPr/>
                    <a:lstStyle/>
                    <a:p>
                      <a:endParaRPr lang="sr-Latn-RS" sz="20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sr-Cyrl-RS" sz="1800" dirty="0" smtClean="0">
                          <a:solidFill>
                            <a:schemeClr val="tx1"/>
                          </a:solidFill>
                        </a:rPr>
                        <a:t>Лични развој </a:t>
                      </a:r>
                    </a:p>
                    <a:p>
                      <a:r>
                        <a:rPr lang="sr-Cyrl-RS" sz="1800" dirty="0" smtClean="0">
                          <a:solidFill>
                            <a:schemeClr val="tx1"/>
                          </a:solidFill>
                        </a:rPr>
                        <a:t>Истраживање могућности за</a:t>
                      </a:r>
                      <a:r>
                        <a:rPr lang="sr-Cyrl-RS" sz="1800" baseline="0" dirty="0" smtClean="0">
                          <a:solidFill>
                            <a:schemeClr val="tx1"/>
                          </a:solidFill>
                        </a:rPr>
                        <a:t> учење и запошљавање</a:t>
                      </a:r>
                      <a:endParaRPr lang="sr-Cyrl-RS" sz="180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sr-Cyrl-RS" sz="1800" dirty="0" smtClean="0">
                          <a:solidFill>
                            <a:schemeClr val="tx1"/>
                          </a:solidFill>
                        </a:rPr>
                        <a:t>Планирање</a:t>
                      </a:r>
                      <a:r>
                        <a:rPr lang="sr-Cyrl-RS" sz="1800" baseline="0" dirty="0" smtClean="0">
                          <a:solidFill>
                            <a:schemeClr val="tx1"/>
                          </a:solidFill>
                        </a:rPr>
                        <a:t> и управљање каријером </a:t>
                      </a:r>
                      <a:endParaRPr lang="sr-Latn-RS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2" marR="91452" marT="45721" marB="45721"/>
                </a:tc>
                <a:tc hMerge="1">
                  <a:txBody>
                    <a:bodyPr/>
                    <a:lstStyle/>
                    <a:p>
                      <a:endParaRPr lang="sr-Cyrl-RS" dirty="0" smtClean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r"/>
                      <a:r>
                        <a:rPr lang="sr-Cyrl-RS" sz="1800" dirty="0" smtClean="0">
                          <a:solidFill>
                            <a:schemeClr val="tx1"/>
                          </a:solidFill>
                        </a:rPr>
                        <a:t> - каријерно информисање</a:t>
                      </a:r>
                    </a:p>
                    <a:p>
                      <a:pPr marL="285750" indent="-285750" algn="r">
                        <a:buFontTx/>
                        <a:buChar char="-"/>
                      </a:pPr>
                      <a:r>
                        <a:rPr lang="sr-Cyrl-RS" sz="1800" baseline="0" dirty="0" smtClean="0">
                          <a:solidFill>
                            <a:schemeClr val="tx1"/>
                          </a:solidFill>
                        </a:rPr>
                        <a:t>Каријерно саветовање</a:t>
                      </a:r>
                    </a:p>
                    <a:p>
                      <a:pPr marL="285750" indent="-285750" algn="r">
                        <a:buFontTx/>
                        <a:buChar char="-"/>
                      </a:pPr>
                      <a:r>
                        <a:rPr lang="sr-Cyrl-RS" sz="1800" baseline="0" dirty="0" smtClean="0">
                          <a:solidFill>
                            <a:schemeClr val="tx1"/>
                          </a:solidFill>
                        </a:rPr>
                        <a:t>Каријерно образовање</a:t>
                      </a:r>
                    </a:p>
                    <a:p>
                      <a:pPr marL="285750" indent="-285750" algn="r">
                        <a:buFontTx/>
                        <a:buChar char="-"/>
                      </a:pPr>
                      <a:r>
                        <a:rPr lang="sr-Cyrl-RS" sz="1800" baseline="0" dirty="0" smtClean="0">
                          <a:solidFill>
                            <a:schemeClr val="tx1"/>
                          </a:solidFill>
                        </a:rPr>
                        <a:t>Повезивање са пословном заједницом </a:t>
                      </a:r>
                      <a:endParaRPr lang="sr-Cyrl-RS" sz="1800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91452" marR="91452" marT="45721" marB="45721"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</a:tr>
              <a:tr h="413006">
                <a:tc gridSpan="6">
                  <a:txBody>
                    <a:bodyPr/>
                    <a:lstStyle/>
                    <a:p>
                      <a:r>
                        <a:rPr lang="sr-Cyrl-RS" sz="1800" b="1" dirty="0" smtClean="0">
                          <a:solidFill>
                            <a:schemeClr val="tx1"/>
                          </a:solidFill>
                        </a:rPr>
                        <a:t>3. Методологија</a:t>
                      </a:r>
                      <a:r>
                        <a:rPr lang="sr-Cyrl-RS" sz="1800" b="1" baseline="0" dirty="0" smtClean="0">
                          <a:solidFill>
                            <a:schemeClr val="tx1"/>
                          </a:solidFill>
                        </a:rPr>
                        <a:t> КВИС</a:t>
                      </a:r>
                      <a:endParaRPr lang="sr-Latn-RS" sz="1800" b="1" dirty="0">
                        <a:solidFill>
                          <a:schemeClr val="tx1"/>
                        </a:solidFill>
                      </a:endParaRPr>
                    </a:p>
                  </a:txBody>
                  <a:tcPr marL="91452" marR="91452" marT="45721" marB="45721"/>
                </a:tc>
                <a:tc hMerge="1">
                  <a:txBody>
                    <a:bodyPr/>
                    <a:lstStyle/>
                    <a:p>
                      <a:endParaRPr lang="sr-Latn-RS" sz="2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 sz="2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</a:tr>
              <a:tr h="446894">
                <a:tc>
                  <a:txBody>
                    <a:bodyPr/>
                    <a:lstStyle/>
                    <a:p>
                      <a:endParaRPr lang="sr-Latn-RS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2" marR="91452" marT="45721" marB="45721"/>
                </a:tc>
                <a:tc gridSpan="5">
                  <a:txBody>
                    <a:bodyPr/>
                    <a:lstStyle/>
                    <a:p>
                      <a:r>
                        <a:rPr lang="sr-Cyrl-RS" sz="1800" dirty="0" smtClean="0">
                          <a:solidFill>
                            <a:schemeClr val="tx1"/>
                          </a:solidFill>
                        </a:rPr>
                        <a:t>Оспособљавање</a:t>
                      </a:r>
                      <a:r>
                        <a:rPr lang="sr-Cyrl-RS" sz="1800" baseline="0" dirty="0" smtClean="0">
                          <a:solidFill>
                            <a:schemeClr val="tx1"/>
                          </a:solidFill>
                        </a:rPr>
                        <a:t> запослених</a:t>
                      </a:r>
                      <a:endParaRPr lang="sr-Latn-RS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2" marR="91452" marT="45721" marB="45721"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 dirty="0"/>
                    </a:p>
                  </a:txBody>
                  <a:tcPr/>
                </a:tc>
              </a:tr>
              <a:tr h="730704">
                <a:tc>
                  <a:txBody>
                    <a:bodyPr/>
                    <a:lstStyle/>
                    <a:p>
                      <a:endParaRPr lang="sr-Latn-RS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2" marR="91452" marT="45721" marB="45721"/>
                </a:tc>
                <a:tc gridSpan="2">
                  <a:txBody>
                    <a:bodyPr/>
                    <a:lstStyle/>
                    <a:p>
                      <a:endParaRPr lang="sr-Latn-RS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2" marR="91452" marT="45721" marB="45721"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sr-Cyrl-RS" sz="1800" dirty="0" smtClean="0">
                          <a:solidFill>
                            <a:schemeClr val="tx1"/>
                          </a:solidFill>
                        </a:rPr>
                        <a:t>Предлог</a:t>
                      </a:r>
                      <a:r>
                        <a:rPr lang="sr-Cyrl-RS" sz="1800" baseline="0" dirty="0" smtClean="0">
                          <a:solidFill>
                            <a:schemeClr val="tx1"/>
                          </a:solidFill>
                        </a:rPr>
                        <a:t> формалног образовања – мастер</a:t>
                      </a:r>
                      <a:endParaRPr lang="sr-Latn-RS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2" marR="91452" marT="45721" marB="45721"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 dirty="0"/>
                    </a:p>
                  </a:txBody>
                  <a:tcPr/>
                </a:tc>
              </a:tr>
              <a:tr h="446894">
                <a:tc>
                  <a:txBody>
                    <a:bodyPr/>
                    <a:lstStyle/>
                    <a:p>
                      <a:endParaRPr lang="sr-Latn-RS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2" marR="91452" marT="45721" marB="45721"/>
                </a:tc>
                <a:tc gridSpan="2">
                  <a:txBody>
                    <a:bodyPr/>
                    <a:lstStyle/>
                    <a:p>
                      <a:endParaRPr lang="sr-Latn-RS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2" marR="91452" marT="45721" marB="45721"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sr-Cyrl-RS" sz="1800" dirty="0" smtClean="0">
                          <a:solidFill>
                            <a:schemeClr val="tx1"/>
                          </a:solidFill>
                        </a:rPr>
                        <a:t>Предлог обуке за КВИС</a:t>
                      </a:r>
                      <a:endParaRPr lang="sr-Latn-RS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2" marR="91452" marT="45721" marB="45721"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888814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sz="2800" b="1" dirty="0" smtClean="0">
                <a:solidFill>
                  <a:schemeClr val="accent1">
                    <a:satMod val="150000"/>
                  </a:schemeClr>
                </a:solidFill>
              </a:rPr>
              <a:t>Зашто </a:t>
            </a:r>
            <a:endParaRPr lang="sr-Latn-RS" sz="2800" b="1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146425" y="188913"/>
            <a:ext cx="5759450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sr-Cyrl-RS" sz="2400" b="1" dirty="0">
                <a:solidFill>
                  <a:schemeClr val="bg2">
                    <a:lumMod val="50000"/>
                  </a:schemeClr>
                </a:solidFill>
              </a:rPr>
              <a:t>ПРОГРАМ И МЕТОДОЛОГИЈА КАРИЈЕРНОГ ВОЂЕЊА ЗА СТУДЕНТЕ</a:t>
            </a:r>
            <a:endParaRPr lang="sr-Latn-RS" sz="2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05752" y="1219200"/>
            <a:ext cx="5761038" cy="286232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 algn="l">
              <a:buFont typeface="Wingdings" pitchFamily="2" charset="2"/>
              <a:buChar char="§"/>
              <a:defRPr/>
            </a:pPr>
            <a:r>
              <a:rPr lang="sr-Cyrl-RS" sz="2000" dirty="0">
                <a:latin typeface="+mj-lt"/>
              </a:rPr>
              <a:t>Покушај уређења области како би се обезбедио квалитет</a:t>
            </a:r>
          </a:p>
          <a:p>
            <a:pPr algn="l">
              <a:defRPr/>
            </a:pPr>
            <a:endParaRPr lang="sr-Cyrl-RS" sz="2000" b="1" dirty="0"/>
          </a:p>
          <a:p>
            <a:pPr marL="285750" indent="-285750" algn="l">
              <a:buFont typeface="Wingdings" pitchFamily="2" charset="2"/>
              <a:buChar char="§"/>
              <a:defRPr/>
            </a:pPr>
            <a:r>
              <a:rPr lang="sr-Cyrl-RS" sz="2000" dirty="0">
                <a:latin typeface="+mj-lt"/>
              </a:rPr>
              <a:t>Јасни структуисани захтеви у погледу оснивања, функционисања и развоја Центара</a:t>
            </a:r>
          </a:p>
          <a:p>
            <a:pPr algn="l">
              <a:defRPr/>
            </a:pPr>
            <a:endParaRPr lang="sr-Cyrl-RS" sz="2000" dirty="0">
              <a:latin typeface="+mj-lt"/>
            </a:endParaRPr>
          </a:p>
          <a:p>
            <a:pPr marL="285750" indent="-285750" algn="l">
              <a:buFont typeface="Wingdings" pitchFamily="2" charset="2"/>
              <a:buChar char="§"/>
              <a:defRPr/>
            </a:pPr>
            <a:r>
              <a:rPr lang="sr-Cyrl-RS" sz="2000" dirty="0">
                <a:latin typeface="+mj-lt"/>
              </a:rPr>
              <a:t>Препознавање постојеће праксе, али и уважавање ЕУ политике у овој области, као и добре праксе европских институција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half" idx="2"/>
          </p:nvPr>
        </p:nvSpPr>
        <p:spPr>
          <a:xfrm>
            <a:off x="165100" y="1728788"/>
            <a:ext cx="2468563" cy="4572000"/>
          </a:xfrm>
        </p:spPr>
        <p:txBody>
          <a:bodyPr/>
          <a:lstStyle/>
          <a:p>
            <a:pPr marL="285750" indent="-285750">
              <a:buFont typeface="Wingdings" pitchFamily="2" charset="2"/>
              <a:buChar char="§"/>
            </a:pPr>
            <a:r>
              <a:rPr lang="sr-Cyrl-RS" sz="1800" b="1" dirty="0" smtClean="0">
                <a:latin typeface="Calibri" pitchFamily="34" charset="0"/>
                <a:cs typeface="Calibri" pitchFamily="34" charset="0"/>
              </a:rPr>
              <a:t>Подршка постојећим Центрима</a:t>
            </a:r>
          </a:p>
          <a:p>
            <a:pPr marL="285750" indent="-285750">
              <a:buFont typeface="Wingdings" pitchFamily="2" charset="2"/>
              <a:buChar char="§"/>
            </a:pPr>
            <a:endParaRPr lang="sr-Cyrl-RS" sz="1800" b="1" dirty="0" smtClean="0">
              <a:latin typeface="Calibri" pitchFamily="34" charset="0"/>
              <a:cs typeface="Calibri" pitchFamily="34" charset="0"/>
            </a:endParaRPr>
          </a:p>
          <a:p>
            <a:pPr marL="285750" indent="-285750">
              <a:buFont typeface="Wingdings" pitchFamily="2" charset="2"/>
              <a:buChar char="§"/>
            </a:pPr>
            <a:r>
              <a:rPr lang="sr-Cyrl-RS" sz="1800" b="1" dirty="0" smtClean="0">
                <a:latin typeface="Calibri" pitchFamily="34" charset="0"/>
                <a:cs typeface="Calibri" pitchFamily="34" charset="0"/>
              </a:rPr>
              <a:t>Подршка институцијама које намеравају да оснују Центре</a:t>
            </a:r>
          </a:p>
        </p:txBody>
      </p:sp>
    </p:spTree>
    <p:extLst>
      <p:ext uri="{BB962C8B-B14F-4D97-AF65-F5344CB8AC3E}">
        <p14:creationId xmlns:p14="http://schemas.microsoft.com/office/powerpoint/2010/main" xmlns="" val="2580719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sz="2800" b="1" dirty="0" smtClean="0">
                <a:solidFill>
                  <a:schemeClr val="accent1">
                    <a:satMod val="150000"/>
                  </a:schemeClr>
                </a:solidFill>
              </a:rPr>
              <a:t>Зашто </a:t>
            </a:r>
            <a:endParaRPr lang="sr-Latn-RS" sz="2800" b="1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987675" y="115888"/>
            <a:ext cx="6048375" cy="120173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sr-Cyrl-RS" sz="2400" b="1" dirty="0">
                <a:solidFill>
                  <a:schemeClr val="bg2">
                    <a:lumMod val="50000"/>
                  </a:schemeClr>
                </a:solidFill>
              </a:rPr>
              <a:t>ПРОГРАМ И МЕТОДОЛОГИЈА КАРИЈЕРНОГ ВОЂЕЊА ЗА СТУДЕНТЕ</a:t>
            </a:r>
            <a:endParaRPr lang="sr-Latn-RS" sz="2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3203575" y="1844675"/>
            <a:ext cx="5761038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pPr algn="l">
              <a:buFont typeface="Wingdings" pitchFamily="2" charset="2"/>
              <a:buChar char="§"/>
            </a:pPr>
            <a:endParaRPr lang="ru-RU" sz="2000" dirty="0">
              <a:latin typeface="+mj-lt"/>
            </a:endParaRPr>
          </a:p>
          <a:p>
            <a:pPr algn="l">
              <a:buFont typeface="Wingdings" pitchFamily="2" charset="2"/>
              <a:buChar char="§"/>
            </a:pPr>
            <a:endParaRPr lang="ru-RU" sz="2000" dirty="0">
              <a:latin typeface="+mj-lt"/>
            </a:endParaRPr>
          </a:p>
          <a:p>
            <a:pPr algn="l">
              <a:buFont typeface="Wingdings" pitchFamily="2" charset="2"/>
              <a:buChar char="§"/>
            </a:pPr>
            <a:r>
              <a:rPr lang="sr-Cyrl-RS" sz="2000" dirty="0">
                <a:latin typeface="+mj-lt"/>
              </a:rPr>
              <a:t>Садржајан и квалитетан документ који пружа доста информација институцији која ће бити успостављена и бавити се стандардима на нивоу државе </a:t>
            </a:r>
            <a:endParaRPr lang="sr-Latn-RS" sz="2000" dirty="0">
              <a:latin typeface="+mj-lt"/>
            </a:endParaRPr>
          </a:p>
        </p:txBody>
      </p:sp>
      <p:sp>
        <p:nvSpPr>
          <p:cNvPr id="9" name="Text Placeholder 8"/>
          <p:cNvSpPr>
            <a:spLocks noGrp="1"/>
          </p:cNvSpPr>
          <p:nvPr>
            <p:ph type="body" sz="half" idx="2"/>
          </p:nvPr>
        </p:nvSpPr>
        <p:spPr>
          <a:xfrm>
            <a:off x="165100" y="304800"/>
            <a:ext cx="2468563" cy="5995988"/>
          </a:xfrm>
        </p:spPr>
        <p:txBody>
          <a:bodyPr>
            <a:normAutofit/>
          </a:bodyPr>
          <a:lstStyle/>
          <a:p>
            <a:r>
              <a:rPr lang="ru-RU" sz="2000" dirty="0">
                <a:latin typeface="+mj-lt"/>
              </a:rPr>
              <a:t>Допринос реализацији мера и активности АП </a:t>
            </a:r>
            <a:r>
              <a:rPr lang="ru-RU" sz="2000" dirty="0" smtClean="0">
                <a:latin typeface="+mj-lt"/>
              </a:rPr>
              <a:t>Стратегије каријерног вођења и саветовања Републике Србије </a:t>
            </a:r>
          </a:p>
          <a:p>
            <a:r>
              <a:rPr lang="ru-RU" sz="2000" dirty="0" smtClean="0">
                <a:latin typeface="+mj-lt"/>
              </a:rPr>
              <a:t>у </a:t>
            </a:r>
            <a:r>
              <a:rPr lang="ru-RU" sz="2000" dirty="0">
                <a:latin typeface="+mj-lt"/>
              </a:rPr>
              <a:t>оквиру циља -  </a:t>
            </a:r>
            <a:endParaRPr lang="ru-RU" sz="2000" dirty="0" smtClean="0">
              <a:latin typeface="+mj-lt"/>
            </a:endParaRPr>
          </a:p>
          <a:p>
            <a:r>
              <a:rPr lang="ru-RU" sz="2000" dirty="0" smtClean="0">
                <a:latin typeface="+mj-lt"/>
              </a:rPr>
              <a:t>Успостављање </a:t>
            </a:r>
            <a:r>
              <a:rPr lang="ru-RU" sz="2000" dirty="0">
                <a:latin typeface="+mj-lt"/>
              </a:rPr>
              <a:t>и развој система каријерног вођења и саветовања</a:t>
            </a:r>
          </a:p>
          <a:p>
            <a:endParaRPr lang="sr-Latn-RS" dirty="0" smtClean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747354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sz="2800" b="1" dirty="0" smtClean="0">
                <a:solidFill>
                  <a:schemeClr val="accent1">
                    <a:satMod val="150000"/>
                  </a:schemeClr>
                </a:solidFill>
              </a:rPr>
              <a:t>Зашто </a:t>
            </a:r>
            <a:endParaRPr lang="sr-Latn-RS" sz="2800" b="1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132138" y="188913"/>
            <a:ext cx="5903912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sr-Cyrl-RS" sz="2400" b="1" dirty="0">
                <a:solidFill>
                  <a:schemeClr val="bg2">
                    <a:lumMod val="50000"/>
                  </a:schemeClr>
                </a:solidFill>
              </a:rPr>
              <a:t>ПРОГРАМ И МЕТОДОЛОГИЈА КАРИЈЕРНОГ ВОЂЕЊА ЗА СТУДЕНТЕ</a:t>
            </a:r>
            <a:endParaRPr lang="sr-Latn-RS" sz="2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3203575" y="1844675"/>
            <a:ext cx="5761038" cy="255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pPr algn="l">
              <a:buFont typeface="Arial" charset="0"/>
              <a:buChar char="•"/>
            </a:pPr>
            <a:r>
              <a:rPr lang="sr-Cyrl-RS" sz="2000" dirty="0">
                <a:latin typeface="+mj-lt"/>
              </a:rPr>
              <a:t>Како би се започело систематско бављење стандардизацијом програма, услуга каријерног вођења</a:t>
            </a:r>
          </a:p>
          <a:p>
            <a:pPr algn="l">
              <a:buFont typeface="Arial" charset="0"/>
              <a:buChar char="•"/>
            </a:pPr>
            <a:endParaRPr lang="sr-Cyrl-RS" sz="2000" dirty="0">
              <a:latin typeface="+mj-lt"/>
            </a:endParaRPr>
          </a:p>
          <a:p>
            <a:pPr algn="l">
              <a:buFont typeface="Arial" charset="0"/>
              <a:buChar char="•"/>
            </a:pPr>
            <a:endParaRPr lang="sr-Cyrl-RS" sz="2000" dirty="0">
              <a:latin typeface="+mj-lt"/>
            </a:endParaRPr>
          </a:p>
          <a:p>
            <a:pPr algn="l">
              <a:buFont typeface="Arial" charset="0"/>
              <a:buChar char="•"/>
            </a:pPr>
            <a:r>
              <a:rPr lang="sr-Cyrl-RS" sz="2000" dirty="0">
                <a:latin typeface="+mj-lt"/>
              </a:rPr>
              <a:t>Као оквир који би уз подршку надлежних институција лако могао бити разматран као предлог стандарда</a:t>
            </a:r>
            <a:endParaRPr lang="sr-Latn-RS" sz="2000" dirty="0">
              <a:latin typeface="+mj-lt"/>
            </a:endParaRPr>
          </a:p>
        </p:txBody>
      </p:sp>
      <p:sp>
        <p:nvSpPr>
          <p:cNvPr id="9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600" y="28303"/>
            <a:ext cx="2468563" cy="4572000"/>
          </a:xfrm>
        </p:spPr>
        <p:txBody>
          <a:bodyPr/>
          <a:lstStyle/>
          <a:p>
            <a:r>
              <a:rPr lang="sr-Cyrl-RS" sz="2000" dirty="0" smtClean="0">
                <a:latin typeface="Calibri" pitchFamily="34" charset="0"/>
                <a:cs typeface="Calibri" pitchFamily="34" charset="0"/>
              </a:rPr>
              <a:t>иницијатива ка надлежним министарствима </a:t>
            </a:r>
            <a:endParaRPr lang="sr-Latn-RS" sz="2000" dirty="0" smtClean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91232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228600" y="3200400"/>
            <a:ext cx="8839200" cy="2362200"/>
          </a:xfrm>
        </p:spPr>
        <p:txBody>
          <a:bodyPr>
            <a:normAutofit fontScale="62500" lnSpcReduction="20000"/>
          </a:bodyPr>
          <a:lstStyle/>
          <a:p>
            <a:pPr algn="l"/>
            <a:r>
              <a:rPr lang="ru-RU" sz="2500" b="1" dirty="0"/>
              <a:t>као </a:t>
            </a:r>
            <a:endParaRPr lang="ru-RU" sz="2500" b="1" dirty="0" smtClean="0"/>
          </a:p>
          <a:p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</a:rPr>
              <a:t>одговор</a:t>
            </a:r>
            <a:r>
              <a:rPr lang="ru-RU" sz="2500" b="1" dirty="0" smtClean="0"/>
              <a:t> </a:t>
            </a:r>
            <a:r>
              <a:rPr lang="ru-RU" sz="2500" b="1" dirty="0">
                <a:solidFill>
                  <a:schemeClr val="accent1">
                    <a:lumMod val="75000"/>
                  </a:schemeClr>
                </a:solidFill>
              </a:rPr>
              <a:t>на потребе послодаваца </a:t>
            </a:r>
            <a:r>
              <a:rPr lang="ru-RU" sz="2500" b="1" dirty="0"/>
              <a:t>у погледу информација о новим студијским</a:t>
            </a:r>
          </a:p>
          <a:p>
            <a:r>
              <a:rPr lang="ru-RU" sz="2500" b="1" dirty="0"/>
              <a:t>програмима и уопште новинама које доносе реформе високог образовања у Србији.</a:t>
            </a:r>
          </a:p>
          <a:p>
            <a:endParaRPr lang="ru-RU" sz="2500" b="1" dirty="0" smtClean="0"/>
          </a:p>
          <a:p>
            <a:r>
              <a:rPr lang="ru-RU" sz="2500" b="1" dirty="0" smtClean="0"/>
              <a:t>Материјал </a:t>
            </a:r>
            <a:r>
              <a:rPr lang="ru-RU" sz="2500" b="1" dirty="0"/>
              <a:t>организован у садржају ВОДИЧА КРОЗ ДИПЛОМЕ има за циљ да допринесе</a:t>
            </a:r>
          </a:p>
          <a:p>
            <a:r>
              <a:rPr lang="ru-RU" sz="2500" b="1" dirty="0"/>
              <a:t>бољој информисаности послодаваца о реформисаним студијским програмима на</a:t>
            </a:r>
          </a:p>
          <a:p>
            <a:r>
              <a:rPr lang="ru-RU" sz="2500" b="1" dirty="0"/>
              <a:t>универзитетима у Србији и њиховом лакшем препознавању нових образовних профила</a:t>
            </a:r>
          </a:p>
          <a:p>
            <a:r>
              <a:rPr lang="ru-RU" sz="2500" b="1" dirty="0"/>
              <a:t>и диплома својих садашњих и будућих запослених са </a:t>
            </a:r>
            <a:r>
              <a:rPr lang="ru-RU" sz="2500" b="1" dirty="0" smtClean="0"/>
              <a:t>факултетском дипломом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Cyrl-RS" b="1" dirty="0"/>
              <a:t>ВОДИЧ КРОЗ ДИПЛОМЕ</a:t>
            </a:r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1058" y="5840065"/>
            <a:ext cx="201168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2397101" y="6324600"/>
            <a:ext cx="40798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www.careers.ac.rs/vodic-kroz-diplome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857293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" y="457200"/>
            <a:ext cx="83058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Водич кроз дипломе је водич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за послодавце, каријерне саветнике, студенте и будуће студенте,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њихове родитеље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и сараднике </a:t>
            </a:r>
            <a:r>
              <a:rPr lang="ru-RU" dirty="0"/>
              <a:t>на путу по зони високог образовања у Србији </a:t>
            </a:r>
            <a:endParaRPr lang="ru-RU" dirty="0" smtClean="0"/>
          </a:p>
          <a:p>
            <a:endParaRPr lang="ru-RU" dirty="0"/>
          </a:p>
          <a:p>
            <a:r>
              <a:rPr lang="ru-RU" dirty="0" smtClean="0"/>
              <a:t>Као </a:t>
            </a:r>
            <a:r>
              <a:rPr lang="ru-RU" dirty="0"/>
              <a:t>информативна </a:t>
            </a:r>
            <a:r>
              <a:rPr lang="ru-RU" dirty="0" smtClean="0"/>
              <a:t>алатка може </a:t>
            </a:r>
            <a:r>
              <a:rPr lang="ru-RU" dirty="0"/>
              <a:t>да се користи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у пословима запошљавања, програмирања и организације праксе и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неформалног образовања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, каријерног саветовања и информисања</a:t>
            </a:r>
            <a:r>
              <a:rPr lang="ru-RU" dirty="0"/>
              <a:t> младих у Београду, Новом Саду, Нишу и Крагујевцу</a:t>
            </a:r>
            <a:r>
              <a:rPr lang="ru-RU" dirty="0" smtClean="0"/>
              <a:t>.</a:t>
            </a:r>
          </a:p>
          <a:p>
            <a:endParaRPr lang="ru-RU" dirty="0"/>
          </a:p>
          <a:p>
            <a:r>
              <a:rPr lang="ru-RU" dirty="0"/>
              <a:t>Појединцу може да пружи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подршку у доношењу одлука</a:t>
            </a:r>
            <a:r>
              <a:rPr lang="ru-RU" dirty="0"/>
              <a:t>, сналажењу током студирања и непосредно </a:t>
            </a:r>
            <a:r>
              <a:rPr lang="ru-RU" dirty="0" smtClean="0"/>
              <a:t>после дипломирања</a:t>
            </a:r>
            <a:r>
              <a:rPr lang="ru-RU" dirty="0"/>
              <a:t>, даљем усмеравању учења и личног и професионалног развоја</a:t>
            </a:r>
            <a:r>
              <a:rPr lang="ru-RU" dirty="0" smtClean="0"/>
              <a:t>.</a:t>
            </a:r>
          </a:p>
          <a:p>
            <a:endParaRPr lang="ru-RU" dirty="0"/>
          </a:p>
          <a:p>
            <a:r>
              <a:rPr lang="ru-RU" dirty="0"/>
              <a:t>Кликом на одређени студијски програм може се приступити детаљнијим информацијама о </a:t>
            </a:r>
            <a:r>
              <a:rPr lang="ru-RU" dirty="0" smtClean="0"/>
              <a:t>студијским програмима</a:t>
            </a:r>
            <a:r>
              <a:rPr lang="ru-RU" dirty="0"/>
              <a:t>: </a:t>
            </a:r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од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назива дипломе</a:t>
            </a:r>
            <a:r>
              <a:rPr lang="ru-RU" dirty="0"/>
              <a:t>, преко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научног поља </a:t>
            </a:r>
            <a:r>
              <a:rPr lang="ru-RU" dirty="0"/>
              <a:t>и области којој припада стечено звање, 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броја ЕСПБ </a:t>
            </a:r>
            <a:r>
              <a:rPr lang="ru-RU" dirty="0"/>
              <a:t>бодова, информација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о садржају студија</a:t>
            </a:r>
            <a:r>
              <a:rPr lang="ru-RU" dirty="0"/>
              <a:t>, информација које ближе одређују квалификацију за </a:t>
            </a:r>
            <a:r>
              <a:rPr lang="ru-RU" dirty="0" smtClean="0"/>
              <a:t>коју се </a:t>
            </a:r>
            <a:r>
              <a:rPr lang="ru-RU" dirty="0"/>
              <a:t>диплома издаје, до информација о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професионалном статусу </a:t>
            </a:r>
            <a:r>
              <a:rPr lang="ru-RU" dirty="0"/>
              <a:t>и информација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о намени стеченог 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звања </a:t>
            </a:r>
            <a:r>
              <a:rPr lang="ru-RU" dirty="0" smtClean="0"/>
              <a:t>односно </a:t>
            </a:r>
            <a:r>
              <a:rPr lang="ru-RU" dirty="0"/>
              <a:t>академским и професионалним могућностима које пружа квалификација.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15316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sr-Cyrl-RS" dirty="0" smtClean="0"/>
              <a:t>Предлог </a:t>
            </a:r>
          </a:p>
          <a:p>
            <a:r>
              <a:rPr lang="sr-Cyrl-RS" dirty="0" smtClean="0"/>
              <a:t>Иницијатива</a:t>
            </a:r>
            <a:endParaRPr lang="sr-Latn-RS" dirty="0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Cyrl-RS" dirty="0" smtClean="0"/>
              <a:t>КУРС ВЕШТИНЕ УПРАВЉАЊА КАРИЈЕРОМ</a:t>
            </a:r>
            <a:endParaRPr lang="sr-Latn-RS" dirty="0"/>
          </a:p>
        </p:txBody>
      </p:sp>
      <p:pic>
        <p:nvPicPr>
          <p:cNvPr id="5122" name="Picture 2" descr="http://workplacelearningsolutionsblog.com/wp-content/uploads/2014/01/012614_1310_WhatAretheS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53000" y="4343400"/>
            <a:ext cx="3714750" cy="196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10304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381000"/>
            <a:ext cx="8534400" cy="643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latin typeface="+mj-lt"/>
              </a:rPr>
              <a:t>Циљ курса је </a:t>
            </a:r>
            <a:r>
              <a:rPr lang="ru-RU" sz="1600" dirty="0" smtClean="0">
                <a:latin typeface="+mj-lt"/>
              </a:rPr>
              <a:t>оспособљавање </a:t>
            </a:r>
            <a:r>
              <a:rPr lang="ru-RU" sz="1600" dirty="0">
                <a:latin typeface="+mj-lt"/>
              </a:rPr>
              <a:t>студената за </a:t>
            </a:r>
            <a:r>
              <a:rPr lang="ru-RU" sz="1600" b="1" dirty="0">
                <a:solidFill>
                  <a:schemeClr val="accent2">
                    <a:lumMod val="75000"/>
                  </a:schemeClr>
                </a:solidFill>
                <a:latin typeface="+mj-lt"/>
              </a:rPr>
              <a:t>управљање каријером</a:t>
            </a:r>
            <a:r>
              <a:rPr lang="ru-RU" sz="1600" dirty="0">
                <a:latin typeface="+mj-lt"/>
              </a:rPr>
              <a:t>, </a:t>
            </a:r>
            <a:r>
              <a:rPr lang="ru-RU" sz="1600" dirty="0" smtClean="0">
                <a:latin typeface="+mj-lt"/>
              </a:rPr>
              <a:t>њихово </a:t>
            </a:r>
            <a:r>
              <a:rPr lang="ru-RU" sz="1600" dirty="0">
                <a:latin typeface="+mj-lt"/>
              </a:rPr>
              <a:t>припремање за </a:t>
            </a:r>
            <a:r>
              <a:rPr lang="ru-RU" sz="1600" b="1" dirty="0">
                <a:solidFill>
                  <a:schemeClr val="accent2">
                    <a:lumMod val="75000"/>
                  </a:schemeClr>
                </a:solidFill>
                <a:latin typeface="+mj-lt"/>
              </a:rPr>
              <a:t>укључивање у тржиште рада</a:t>
            </a:r>
            <a:r>
              <a:rPr lang="ru-RU" sz="1600" dirty="0">
                <a:latin typeface="+mj-lt"/>
              </a:rPr>
              <a:t>, </a:t>
            </a:r>
            <a:r>
              <a:rPr lang="ru-RU" sz="1600" dirty="0" smtClean="0">
                <a:latin typeface="+mj-lt"/>
              </a:rPr>
              <a:t>као </a:t>
            </a:r>
            <a:r>
              <a:rPr lang="ru-RU" sz="1600" dirty="0">
                <a:latin typeface="+mj-lt"/>
              </a:rPr>
              <a:t>и </a:t>
            </a:r>
            <a:r>
              <a:rPr lang="ru-RU" sz="1600" b="1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подршка </a:t>
            </a:r>
            <a:r>
              <a:rPr lang="ru-RU" sz="1600" b="1" dirty="0">
                <a:solidFill>
                  <a:schemeClr val="accent2">
                    <a:lumMod val="75000"/>
                  </a:schemeClr>
                </a:solidFill>
                <a:latin typeface="+mj-lt"/>
              </a:rPr>
              <a:t>у преузимању одговорности и активне улоге</a:t>
            </a:r>
            <a:r>
              <a:rPr lang="ru-RU" sz="1600" dirty="0">
                <a:latin typeface="+mj-lt"/>
              </a:rPr>
              <a:t> у свом будућем каријерном развоју</a:t>
            </a:r>
            <a:r>
              <a:rPr lang="ru-RU" sz="1600" dirty="0" smtClean="0"/>
              <a:t>.</a:t>
            </a:r>
            <a:endParaRPr lang="en-US" sz="1600" dirty="0" smtClean="0"/>
          </a:p>
          <a:p>
            <a:endParaRPr lang="sr-Cyrl-RS" sz="1600" dirty="0" smtClean="0">
              <a:latin typeface="+mj-lt"/>
            </a:endParaRPr>
          </a:p>
          <a:p>
            <a:r>
              <a:rPr lang="sr-Cyrl-RS" dirty="0" smtClean="0">
                <a:latin typeface="+mj-lt"/>
              </a:rPr>
              <a:t>Образовни исходи – Студент ће моћи да </a:t>
            </a:r>
            <a:endParaRPr lang="sr-Cyrl-RS" dirty="0">
              <a:latin typeface="+mj-lt"/>
            </a:endParaRPr>
          </a:p>
          <a:p>
            <a:pPr marL="285750" indent="-285750">
              <a:buFont typeface="Wingdings" pitchFamily="2" charset="2"/>
              <a:buChar char="§"/>
            </a:pPr>
            <a:r>
              <a:rPr lang="ru-RU" sz="1600" dirty="0" smtClean="0"/>
              <a:t>користи </a:t>
            </a:r>
            <a:r>
              <a:rPr lang="ru-RU" sz="1600" dirty="0"/>
              <a:t>различите изворе информација о савременом тржишту </a:t>
            </a:r>
            <a:r>
              <a:rPr lang="ru-RU" sz="1600" dirty="0" smtClean="0"/>
              <a:t>рада 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ru-RU" sz="1600" dirty="0" smtClean="0"/>
              <a:t>критички </a:t>
            </a:r>
            <a:r>
              <a:rPr lang="ru-RU" sz="1600" dirty="0"/>
              <a:t>разматра прикупљене информације и каријерне прилике </a:t>
            </a:r>
            <a:endParaRPr lang="ru-RU" sz="1600" dirty="0" smtClean="0"/>
          </a:p>
          <a:p>
            <a:pPr marL="285750" indent="-285750">
              <a:buFont typeface="Wingdings" pitchFamily="2" charset="2"/>
              <a:buChar char="§"/>
            </a:pPr>
            <a:r>
              <a:rPr lang="ru-RU" sz="1600" dirty="0" smtClean="0"/>
              <a:t>препозна </a:t>
            </a:r>
            <a:r>
              <a:rPr lang="ru-RU" sz="1600" dirty="0"/>
              <a:t>своја интересовања, потребе, личне особине, знања, вештине и способности, и повеже их са захтевима савременог тржишта </a:t>
            </a:r>
            <a:r>
              <a:rPr lang="ru-RU" sz="1600" dirty="0" smtClean="0"/>
              <a:t>рада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ru-RU" sz="1600" dirty="0" smtClean="0"/>
              <a:t>поставља </a:t>
            </a:r>
            <a:r>
              <a:rPr lang="ru-RU" sz="1600" dirty="0"/>
              <a:t>реалне и конкретне каријерне циљеве у складу са релевантним сопственим одликама, као и карактеристикама тржишта </a:t>
            </a:r>
            <a:r>
              <a:rPr lang="ru-RU" sz="1600" dirty="0" smtClean="0"/>
              <a:t>рада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ru-RU" sz="1600" dirty="0" smtClean="0"/>
              <a:t> одлучује </a:t>
            </a:r>
            <a:r>
              <a:rPr lang="ru-RU" sz="1600" dirty="0"/>
              <a:t>о својој каријери помоћу различитих стратегија и техника доношења </a:t>
            </a:r>
            <a:r>
              <a:rPr lang="ru-RU" sz="1600" dirty="0" smtClean="0"/>
              <a:t>одлука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ru-RU" sz="1600" dirty="0" smtClean="0"/>
              <a:t>креира </a:t>
            </a:r>
            <a:r>
              <a:rPr lang="ru-RU" sz="1600" dirty="0"/>
              <a:t>лични каријерни план </a:t>
            </a:r>
            <a:endParaRPr lang="ru-RU" sz="1600" dirty="0" smtClean="0"/>
          </a:p>
          <a:p>
            <a:pPr marL="285750" indent="-285750">
              <a:buFont typeface="Wingdings" pitchFamily="2" charset="2"/>
              <a:buChar char="§"/>
            </a:pPr>
            <a:r>
              <a:rPr lang="ru-RU" sz="1600" dirty="0" smtClean="0"/>
              <a:t> </a:t>
            </a:r>
            <a:r>
              <a:rPr lang="ru-RU" sz="1600" dirty="0"/>
              <a:t>активно претражује прилике за стручно усавршавање и врши избор из образовне понуде у складу са својим личним каријерним </a:t>
            </a:r>
            <a:r>
              <a:rPr lang="ru-RU" sz="1600" dirty="0" smtClean="0"/>
              <a:t>циљевима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ru-RU" sz="1600" dirty="0" smtClean="0"/>
              <a:t> </a:t>
            </a:r>
            <a:r>
              <a:rPr lang="ru-RU" sz="1600" dirty="0"/>
              <a:t>примењује различите методе и стратегије тражења </a:t>
            </a:r>
            <a:r>
              <a:rPr lang="ru-RU" sz="1600" dirty="0" smtClean="0"/>
              <a:t>посла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ru-RU" sz="1600" dirty="0" smtClean="0"/>
              <a:t> </a:t>
            </a:r>
            <a:r>
              <a:rPr lang="ru-RU" sz="1600" dirty="0"/>
              <a:t>саставља потпуну пријаву за посао (радна биографија - ЦВ, мотивационо писмо, писма препоруке) и бира форму и садржај који одговара </a:t>
            </a:r>
            <a:r>
              <a:rPr lang="ru-RU" sz="1600" dirty="0" smtClean="0"/>
              <a:t>конкурсу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ru-RU" sz="1600" dirty="0" smtClean="0"/>
              <a:t>свесно </a:t>
            </a:r>
            <a:r>
              <a:rPr lang="ru-RU" sz="1600" dirty="0"/>
              <a:t>обликује понашање на интервјуу за посао у облик самопромоције који је у складу са личним каријерним циљевима</a:t>
            </a:r>
            <a:r>
              <a:rPr lang="ru-RU" sz="1600" dirty="0" smtClean="0">
                <a:latin typeface="+mj-lt"/>
              </a:rPr>
              <a:t>.</a:t>
            </a:r>
            <a:r>
              <a:rPr lang="en-US" sz="1600" dirty="0" smtClean="0">
                <a:latin typeface="+mj-lt"/>
              </a:rPr>
              <a:t> </a:t>
            </a:r>
            <a:endParaRPr lang="sr-Cyrl-RS" sz="1600" dirty="0" smtClean="0">
              <a:latin typeface="+mj-lt"/>
            </a:endParaRPr>
          </a:p>
          <a:p>
            <a:endParaRPr lang="sr-Cyrl-RS" dirty="0">
              <a:latin typeface="+mj-lt"/>
            </a:endParaRPr>
          </a:p>
          <a:p>
            <a:endParaRPr lang="sr-Cyrl-RS" dirty="0" smtClean="0">
              <a:latin typeface="+mj-lt"/>
            </a:endParaRPr>
          </a:p>
          <a:p>
            <a:pPr algn="ctr"/>
            <a:r>
              <a:rPr lang="sr-Cyrl-RS" dirty="0" smtClean="0">
                <a:latin typeface="+mj-lt"/>
              </a:rPr>
              <a:t>структура курса, циљна група, трајање, методе и технике, начин евалуације, </a:t>
            </a:r>
          </a:p>
          <a:p>
            <a:pPr algn="ctr"/>
            <a:r>
              <a:rPr lang="sr-Cyrl-RS" dirty="0" smtClean="0">
                <a:latin typeface="+mj-lt"/>
              </a:rPr>
              <a:t>неке дилеме и предлози </a:t>
            </a:r>
            <a:endParaRPr lang="sr-Cyrl-RS" dirty="0">
              <a:latin typeface="+mj-lt"/>
            </a:endParaRPr>
          </a:p>
          <a:p>
            <a:endParaRPr lang="sr-Latn-RS" dirty="0"/>
          </a:p>
        </p:txBody>
      </p:sp>
      <p:cxnSp>
        <p:nvCxnSpPr>
          <p:cNvPr id="8" name="Curved Connector 7"/>
          <p:cNvCxnSpPr/>
          <p:nvPr/>
        </p:nvCxnSpPr>
        <p:spPr>
          <a:xfrm>
            <a:off x="228600" y="5313348"/>
            <a:ext cx="1066800" cy="457200"/>
          </a:xfrm>
          <a:prstGeom prst="curvedConnector3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569124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152400" y="3200400"/>
            <a:ext cx="6477000" cy="3276600"/>
          </a:xfrm>
        </p:spPr>
        <p:txBody>
          <a:bodyPr>
            <a:noAutofit/>
          </a:bodyPr>
          <a:lstStyle/>
          <a:p>
            <a:pPr algn="l"/>
            <a:r>
              <a:rPr lang="ru-RU" sz="1800" dirty="0">
                <a:latin typeface="+mj-lt"/>
              </a:rPr>
              <a:t>теоријски и практични материјал који може да служи </a:t>
            </a:r>
            <a:r>
              <a:rPr lang="ru-RU" sz="1800" dirty="0" smtClean="0">
                <a:latin typeface="+mj-lt"/>
              </a:rPr>
              <a:t>као</a:t>
            </a:r>
          </a:p>
          <a:p>
            <a:pPr algn="l"/>
            <a:r>
              <a:rPr lang="ru-RU" sz="1800" dirty="0" smtClean="0">
                <a:latin typeface="+mj-lt"/>
              </a:rPr>
              <a:t>ресурс </a:t>
            </a:r>
            <a:r>
              <a:rPr lang="ru-RU" sz="1800" dirty="0">
                <a:latin typeface="+mj-lt"/>
              </a:rPr>
              <a:t>у развоју сарадње универзитетских каријерних центара са </a:t>
            </a:r>
            <a:r>
              <a:rPr lang="ru-RU" sz="1800" dirty="0" smtClean="0">
                <a:latin typeface="+mj-lt"/>
              </a:rPr>
              <a:t>академском заједницом </a:t>
            </a:r>
            <a:r>
              <a:rPr lang="ru-RU" sz="1800" dirty="0">
                <a:latin typeface="+mj-lt"/>
              </a:rPr>
              <a:t>и који може да помогне у организацији и реализацији </a:t>
            </a:r>
            <a:r>
              <a:rPr lang="ru-RU" sz="1800" dirty="0" smtClean="0">
                <a:latin typeface="+mj-lt"/>
              </a:rPr>
              <a:t>модела укључивања елемената каријерног </a:t>
            </a:r>
            <a:r>
              <a:rPr lang="ru-RU" sz="1800" dirty="0">
                <a:latin typeface="+mj-lt"/>
              </a:rPr>
              <a:t>вођења на факултетима.</a:t>
            </a:r>
            <a:endParaRPr lang="en-US" sz="1800" dirty="0">
              <a:latin typeface="+mj-lt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/>
              <a:t>приручник „Развој каријере и саветовање студената</a:t>
            </a:r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853816"/>
            <a:ext cx="2057400" cy="29097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094575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3400" y="-356651"/>
            <a:ext cx="830580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r>
              <a:rPr lang="ru-RU" dirty="0" smtClean="0"/>
              <a:t>Приручник </a:t>
            </a:r>
            <a:r>
              <a:rPr lang="ru-RU" dirty="0"/>
              <a:t>се састоји из три дела. </a:t>
            </a:r>
            <a:endParaRPr lang="ru-RU" dirty="0" smtClean="0"/>
          </a:p>
          <a:p>
            <a:endParaRPr lang="ru-RU" dirty="0"/>
          </a:p>
          <a:p>
            <a:r>
              <a:rPr lang="ru-RU" dirty="0" smtClean="0"/>
              <a:t>Први </a:t>
            </a:r>
            <a:r>
              <a:rPr lang="ru-RU" dirty="0"/>
              <a:t>део је </a:t>
            </a:r>
            <a:r>
              <a:rPr lang="ru-RU" dirty="0" smtClean="0"/>
              <a:t>намењен представницима </a:t>
            </a:r>
            <a:r>
              <a:rPr lang="ru-RU" dirty="0"/>
              <a:t>академске заједнице, другим стручним службама </a:t>
            </a:r>
            <a:r>
              <a:rPr lang="ru-RU" dirty="0" smtClean="0"/>
              <a:t>на факултетима</a:t>
            </a:r>
            <a:r>
              <a:rPr lang="ru-RU" dirty="0"/>
              <a:t>, управама факултета. </a:t>
            </a:r>
            <a:endParaRPr lang="ru-RU" dirty="0" smtClean="0"/>
          </a:p>
          <a:p>
            <a:endParaRPr lang="ru-RU" dirty="0" smtClean="0"/>
          </a:p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Садржај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dirty="0"/>
              <a:t>	</a:t>
            </a:r>
            <a:r>
              <a:rPr lang="ru-RU" dirty="0" smtClean="0"/>
              <a:t>кратак </a:t>
            </a:r>
            <a:r>
              <a:rPr lang="ru-RU" dirty="0"/>
              <a:t>приказ </a:t>
            </a:r>
            <a:r>
              <a:rPr lang="ru-RU" dirty="0" smtClean="0"/>
              <a:t>главних теорија </a:t>
            </a:r>
            <a:r>
              <a:rPr lang="ru-RU" dirty="0"/>
              <a:t>каријерног </a:t>
            </a:r>
            <a:r>
              <a:rPr lang="ru-RU" dirty="0" smtClean="0"/>
              <a:t>вођења</a:t>
            </a:r>
          </a:p>
          <a:p>
            <a:endParaRPr lang="ru-RU" dirty="0" smtClean="0"/>
          </a:p>
          <a:p>
            <a:pPr marL="285750" indent="-285750">
              <a:buFont typeface="Wingdings" pitchFamily="2" charset="2"/>
              <a:buChar char="v"/>
            </a:pPr>
            <a:r>
              <a:rPr lang="ru-RU" dirty="0"/>
              <a:t>	</a:t>
            </a:r>
            <a:r>
              <a:rPr lang="ru-RU" dirty="0" smtClean="0"/>
              <a:t>описан је садржај програма каријерног вођења </a:t>
            </a:r>
            <a:r>
              <a:rPr lang="ru-RU" dirty="0"/>
              <a:t>и главне активности </a:t>
            </a:r>
            <a:r>
              <a:rPr lang="ru-RU" dirty="0" smtClean="0"/>
              <a:t>	каријерног </a:t>
            </a:r>
            <a:r>
              <a:rPr lang="ru-RU" dirty="0"/>
              <a:t>информисања, каријерног образовања</a:t>
            </a:r>
            <a:r>
              <a:rPr lang="ru-RU" dirty="0" smtClean="0"/>
              <a:t>, саветовања </a:t>
            </a:r>
            <a:r>
              <a:rPr lang="ru-RU" dirty="0"/>
              <a:t>и </a:t>
            </a:r>
            <a:r>
              <a:rPr lang="ru-RU" dirty="0" smtClean="0"/>
              <a:t>	повезивања </a:t>
            </a:r>
            <a:r>
              <a:rPr lang="ru-RU" dirty="0"/>
              <a:t>са пословном </a:t>
            </a:r>
            <a:r>
              <a:rPr lang="ru-RU" dirty="0" smtClean="0"/>
              <a:t>заједницом</a:t>
            </a:r>
            <a:endParaRPr lang="ru-RU" dirty="0"/>
          </a:p>
          <a:p>
            <a:pPr marL="285750" indent="-285750">
              <a:buFont typeface="Wingdings" pitchFamily="2" charset="2"/>
              <a:buChar char="v"/>
            </a:pPr>
            <a:endParaRPr lang="ru-RU" dirty="0" smtClean="0"/>
          </a:p>
          <a:p>
            <a:pPr marL="285750" indent="-285750">
              <a:buFont typeface="Wingdings" pitchFamily="2" charset="2"/>
              <a:buChar char="v"/>
            </a:pPr>
            <a:r>
              <a:rPr lang="ru-RU" dirty="0"/>
              <a:t>	</a:t>
            </a:r>
            <a:r>
              <a:rPr lang="ru-RU" dirty="0" smtClean="0"/>
              <a:t>начини </a:t>
            </a:r>
            <a:r>
              <a:rPr lang="ru-RU" dirty="0"/>
              <a:t>и модели спровођења програма каријерног образовања</a:t>
            </a:r>
          </a:p>
          <a:p>
            <a:r>
              <a:rPr lang="ru-RU" dirty="0" smtClean="0"/>
              <a:t>	са </a:t>
            </a:r>
            <a:r>
              <a:rPr lang="ru-RU" dirty="0"/>
              <a:t>предлозима факултативних </a:t>
            </a:r>
            <a:r>
              <a:rPr lang="ru-RU" dirty="0" smtClean="0"/>
              <a:t>модула</a:t>
            </a:r>
            <a:endParaRPr lang="ru-RU" dirty="0"/>
          </a:p>
          <a:p>
            <a:endParaRPr lang="ru-RU" dirty="0" smtClean="0"/>
          </a:p>
          <a:p>
            <a:pPr marL="285750" indent="-285750">
              <a:buFont typeface="Wingdings" pitchFamily="2" charset="2"/>
              <a:buChar char="v"/>
            </a:pPr>
            <a:r>
              <a:rPr lang="ru-RU" dirty="0"/>
              <a:t>	</a:t>
            </a:r>
            <a:r>
              <a:rPr lang="ru-RU" dirty="0" smtClean="0"/>
              <a:t>опис структуре </a:t>
            </a:r>
            <a:r>
              <a:rPr lang="ru-RU" dirty="0"/>
              <a:t>и сценарио за једну од радионица о писању радне </a:t>
            </a:r>
            <a:r>
              <a:rPr lang="ru-RU" dirty="0" smtClean="0"/>
              <a:t>	биографије и мотивационог </a:t>
            </a:r>
            <a:r>
              <a:rPr lang="ru-RU" dirty="0"/>
              <a:t>писма за све оне који су заинтересовани </a:t>
            </a:r>
            <a:r>
              <a:rPr lang="ru-RU" dirty="0" smtClean="0"/>
              <a:t>	да </a:t>
            </a:r>
            <a:r>
              <a:rPr lang="ru-RU" dirty="0"/>
              <a:t>самостално </a:t>
            </a:r>
            <a:r>
              <a:rPr lang="ru-RU" dirty="0" smtClean="0"/>
              <a:t>примене опробане </a:t>
            </a:r>
            <a:r>
              <a:rPr lang="ru-RU" dirty="0"/>
              <a:t>методе рада у каријерном вођењу. </a:t>
            </a:r>
            <a:r>
              <a:rPr lang="ru-RU" dirty="0" smtClean="0"/>
              <a:t>	речник основних </a:t>
            </a:r>
            <a:r>
              <a:rPr lang="sr-Cyrl-RS" dirty="0" smtClean="0"/>
              <a:t>појмова </a:t>
            </a:r>
            <a:r>
              <a:rPr lang="sr-Cyrl-RS" dirty="0"/>
              <a:t>у каријерном </a:t>
            </a:r>
            <a:r>
              <a:rPr lang="sr-Cyrl-RS" dirty="0" smtClean="0"/>
              <a:t>вођењу</a:t>
            </a:r>
            <a:endParaRPr lang="en-US" dirty="0" smtClean="0"/>
          </a:p>
          <a:p>
            <a:pPr marL="285750" indent="-285750">
              <a:buFont typeface="Wingdings" pitchFamily="2" charset="2"/>
              <a:buChar char="v"/>
            </a:pPr>
            <a:endParaRPr lang="en-US" dirty="0"/>
          </a:p>
          <a:p>
            <a:pPr marL="285750" indent="-285750">
              <a:buFont typeface="Wingdings" pitchFamily="2" charset="2"/>
              <a:buChar char="v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058436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sz="3000" dirty="0">
                <a:latin typeface="+mj-lt"/>
              </a:rPr>
              <a:t>Срце И-портала чини </a:t>
            </a:r>
            <a:endParaRPr lang="ru-RU" sz="3000" dirty="0" smtClean="0">
              <a:latin typeface="+mj-lt"/>
            </a:endParaRPr>
          </a:p>
          <a:p>
            <a:r>
              <a:rPr lang="ru-RU" sz="3000" dirty="0" smtClean="0">
                <a:latin typeface="+mj-lt"/>
              </a:rPr>
              <a:t>анализа </a:t>
            </a:r>
            <a:r>
              <a:rPr lang="ru-RU" sz="3000" dirty="0">
                <a:latin typeface="+mj-lt"/>
              </a:rPr>
              <a:t>понуде радних </a:t>
            </a:r>
            <a:r>
              <a:rPr lang="ru-RU" sz="3000" dirty="0" smtClean="0">
                <a:latin typeface="+mj-lt"/>
              </a:rPr>
              <a:t>места за </a:t>
            </a:r>
            <a:r>
              <a:rPr lang="ru-RU" sz="3000" dirty="0">
                <a:latin typeface="+mj-lt"/>
              </a:rPr>
              <a:t>кадрове са факултетском дипломом у Србији</a:t>
            </a:r>
          </a:p>
          <a:p>
            <a:r>
              <a:rPr lang="en-US" sz="3000" dirty="0" smtClean="0">
                <a:latin typeface="+mj-lt"/>
              </a:rPr>
              <a:t>2010-2013</a:t>
            </a:r>
            <a:endParaRPr lang="sr-Cyrl-RS" sz="3000" dirty="0" smtClean="0">
              <a:latin typeface="+mj-lt"/>
            </a:endParaRP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sr-Cyrl-RS" b="1" dirty="0" smtClean="0"/>
              <a:t>И-портал за </a:t>
            </a:r>
            <a:r>
              <a:rPr lang="sr-Cyrl-RS" dirty="0" smtClean="0"/>
              <a:t>каријерно</a:t>
            </a:r>
            <a:r>
              <a:rPr lang="sr-Cyrl-RS" dirty="0"/>
              <a:t/>
            </a:r>
            <a:br>
              <a:rPr lang="sr-Cyrl-RS" dirty="0"/>
            </a:br>
            <a:r>
              <a:rPr lang="sr-Cyrl-RS" dirty="0"/>
              <a:t>информисање студената Србије</a:t>
            </a:r>
            <a:r>
              <a:rPr lang="sr-Cyrl-RS" b="1" dirty="0" smtClean="0"/>
              <a:t/>
            </a:r>
            <a:br>
              <a:rPr lang="sr-Cyrl-RS" b="1" dirty="0" smtClean="0"/>
            </a:br>
            <a:r>
              <a:rPr lang="sr-Cyrl-RS" b="1" dirty="0" smtClean="0"/>
              <a:t> </a:t>
            </a:r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8325" y="5181600"/>
            <a:ext cx="2095500" cy="142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533400" y="6058584"/>
            <a:ext cx="7315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r-Cyrl-RS" dirty="0" smtClean="0"/>
          </a:p>
          <a:p>
            <a:pPr algn="ctr"/>
            <a:r>
              <a:rPr lang="ru-RU" b="1" dirty="0" smtClean="0"/>
              <a:t>www.careers.ac.rs/iportal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158793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sz="2800" dirty="0"/>
              <a:t>И </a:t>
            </a:r>
            <a:r>
              <a:rPr lang="ru-RU" sz="2900" dirty="0"/>
              <a:t>-Портал као додатна </a:t>
            </a:r>
            <a:r>
              <a:rPr lang="ru-RU" sz="2900" b="1" dirty="0" smtClean="0">
                <a:solidFill>
                  <a:schemeClr val="accent1"/>
                </a:solidFill>
              </a:rPr>
              <a:t>подршка студентима </a:t>
            </a:r>
            <a:r>
              <a:rPr lang="ru-RU" sz="2900" b="1" dirty="0">
                <a:solidFill>
                  <a:schemeClr val="accent1"/>
                </a:solidFill>
              </a:rPr>
              <a:t>у  истраживању </a:t>
            </a:r>
            <a:r>
              <a:rPr lang="ru-RU" sz="2900" dirty="0"/>
              <a:t>могућности за учење и запошљавање, планирање и управљења властитом каријером</a:t>
            </a:r>
          </a:p>
          <a:p>
            <a:endParaRPr lang="ru-RU" sz="2900" dirty="0"/>
          </a:p>
          <a:p>
            <a:r>
              <a:rPr lang="sr-Cyrl-RS" sz="2900" dirty="0"/>
              <a:t>И –Портал као по</a:t>
            </a:r>
            <a:r>
              <a:rPr lang="ru-RU" sz="2900" dirty="0"/>
              <a:t>моћ у </a:t>
            </a:r>
            <a:r>
              <a:rPr lang="ru-RU" sz="2900" b="1" dirty="0">
                <a:solidFill>
                  <a:schemeClr val="accent1">
                    <a:lumMod val="75000"/>
                  </a:schemeClr>
                </a:solidFill>
              </a:rPr>
              <a:t>претраживању  информација </a:t>
            </a:r>
            <a:r>
              <a:rPr lang="ru-RU" sz="2900" dirty="0"/>
              <a:t> о занимањима, </a:t>
            </a:r>
            <a:r>
              <a:rPr lang="ru-RU" sz="2900" dirty="0" smtClean="0"/>
              <a:t>студијским програмима </a:t>
            </a:r>
            <a:r>
              <a:rPr lang="ru-RU" sz="2900" dirty="0"/>
              <a:t>на Универзитетима, тренутном стању на тржишту рада, актуелним приликама за стицање практичног искуства, волонтирању, могућностима запошљавања, формалном и неформалном образовањеу и усавршавању</a:t>
            </a:r>
          </a:p>
          <a:p>
            <a:endParaRPr lang="ru-RU" sz="2900" dirty="0"/>
          </a:p>
          <a:p>
            <a:r>
              <a:rPr lang="ru-RU" sz="2900" dirty="0"/>
              <a:t>важан корак ка свеобухватнијој </a:t>
            </a:r>
            <a:r>
              <a:rPr lang="ru-RU" sz="2900" b="1" dirty="0">
                <a:solidFill>
                  <a:schemeClr val="accent1">
                    <a:lumMod val="75000"/>
                  </a:schemeClr>
                </a:solidFill>
              </a:rPr>
              <a:t>сарадњи и бољој координацији </a:t>
            </a:r>
            <a:r>
              <a:rPr lang="ru-RU" sz="2900" dirty="0"/>
              <a:t>активности каријерних </a:t>
            </a:r>
            <a:r>
              <a:rPr lang="ru-RU" sz="2900" dirty="0" smtClean="0"/>
              <a:t> центара </a:t>
            </a:r>
            <a:r>
              <a:rPr lang="ru-RU" sz="2900" dirty="0"/>
              <a:t>универзитета Србије.</a:t>
            </a:r>
          </a:p>
          <a:p>
            <a:endParaRPr lang="ru-RU" sz="2900" dirty="0"/>
          </a:p>
          <a:p>
            <a:r>
              <a:rPr lang="ru-RU" sz="2900" dirty="0"/>
              <a:t>Вредан </a:t>
            </a:r>
            <a:r>
              <a:rPr lang="ru-RU" sz="2900" b="1" dirty="0">
                <a:solidFill>
                  <a:schemeClr val="accent1">
                    <a:lumMod val="75000"/>
                  </a:schemeClr>
                </a:solidFill>
              </a:rPr>
              <a:t>ресурс за рад центара </a:t>
            </a:r>
            <a:r>
              <a:rPr lang="ru-RU" sz="29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2900" dirty="0" smtClean="0"/>
              <a:t>чија </a:t>
            </a:r>
            <a:r>
              <a:rPr lang="ru-RU" sz="2900" dirty="0"/>
              <a:t>делатност обухвата каријерно вођење и саветовање студената </a:t>
            </a:r>
            <a:endParaRPr lang="ru-RU" sz="2900" dirty="0" smtClean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0400" y="381000"/>
            <a:ext cx="1219200" cy="8312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878847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304800" y="3200400"/>
            <a:ext cx="8153400" cy="3429000"/>
          </a:xfrm>
        </p:spPr>
        <p:txBody>
          <a:bodyPr numCol="2">
            <a:normAutofit fontScale="25000" lnSpcReduction="20000"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sr-Cyrl-RS" sz="8000" dirty="0" smtClean="0">
                <a:latin typeface="+mj-lt"/>
              </a:rPr>
              <a:t>Виртуелни саветник </a:t>
            </a:r>
            <a:endParaRPr lang="en-US" sz="8000" dirty="0" smtClean="0">
              <a:latin typeface="+mj-lt"/>
            </a:endParaRPr>
          </a:p>
          <a:p>
            <a:pPr marL="342900" indent="-342900" algn="l">
              <a:buFont typeface="Arial" pitchFamily="34" charset="0"/>
              <a:buChar char="•"/>
            </a:pPr>
            <a:r>
              <a:rPr lang="sr-Cyrl-RS" sz="8000" dirty="0" smtClean="0">
                <a:latin typeface="+mj-lt"/>
              </a:rPr>
              <a:t>Водич за развој каријере током студија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sr-Cyrl-RS" sz="8000" dirty="0" smtClean="0">
                <a:latin typeface="+mj-lt"/>
              </a:rPr>
              <a:t>Софтвер за олакшану селекцију кандидата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sr-Cyrl-RS" sz="8000" dirty="0" smtClean="0">
                <a:latin typeface="+mj-lt"/>
              </a:rPr>
              <a:t>Софтвер за каријерно планирање</a:t>
            </a:r>
            <a:endParaRPr lang="sr-Cyrl-RS" sz="8000" dirty="0">
              <a:latin typeface="+mj-lt"/>
            </a:endParaRPr>
          </a:p>
          <a:p>
            <a:pPr marL="342900" indent="-342900" algn="l">
              <a:buFont typeface="Arial" pitchFamily="34" charset="0"/>
              <a:buChar char="•"/>
            </a:pPr>
            <a:r>
              <a:rPr lang="sr-Cyrl-RS" sz="8000" dirty="0" smtClean="0">
                <a:latin typeface="+mj-lt"/>
              </a:rPr>
              <a:t>Базе могућности за стицање радног искуства</a:t>
            </a:r>
            <a:br>
              <a:rPr lang="sr-Cyrl-RS" sz="8000" dirty="0" smtClean="0">
                <a:latin typeface="+mj-lt"/>
              </a:rPr>
            </a:br>
            <a:r>
              <a:rPr lang="sr-Cyrl-RS" sz="8000" dirty="0" smtClean="0">
                <a:latin typeface="+mj-lt"/>
              </a:rPr>
              <a:t>Базе могућности за наставак студија и усавршавање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sr-Cyrl-RS" sz="8000" dirty="0" smtClean="0">
                <a:latin typeface="+mj-lt"/>
              </a:rPr>
              <a:t>Базе послодаваца</a:t>
            </a:r>
          </a:p>
          <a:p>
            <a:pPr marL="342900" indent="-342900" algn="l">
              <a:buFont typeface="Arial" pitchFamily="34" charset="0"/>
              <a:buChar char="•"/>
            </a:pPr>
            <a:endParaRPr lang="sr-Cyrl-RS" sz="8000" dirty="0" smtClean="0">
              <a:latin typeface="+mj-lt"/>
            </a:endParaRPr>
          </a:p>
          <a:p>
            <a:pPr marL="342900" indent="-342900" algn="l">
              <a:buFont typeface="Arial" pitchFamily="34" charset="0"/>
              <a:buChar char="•"/>
            </a:pPr>
            <a:endParaRPr lang="sr-Cyrl-RS" sz="8000" dirty="0">
              <a:latin typeface="+mj-lt"/>
            </a:endParaRPr>
          </a:p>
          <a:p>
            <a:pPr algn="l"/>
            <a:endParaRPr lang="sr-Cyrl-RS" sz="8000" dirty="0" smtClean="0">
              <a:latin typeface="+mj-lt"/>
            </a:endParaRPr>
          </a:p>
          <a:p>
            <a:pPr marL="342900" indent="-342900" algn="l">
              <a:buFont typeface="Arial" pitchFamily="34" charset="0"/>
              <a:buChar char="•"/>
            </a:pPr>
            <a:r>
              <a:rPr lang="sr-Cyrl-RS" sz="8000" dirty="0" smtClean="0">
                <a:latin typeface="+mj-lt"/>
              </a:rPr>
              <a:t>Базе корисника 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sr-Cyrl-RS" sz="8000" dirty="0" smtClean="0">
                <a:latin typeface="+mj-lt"/>
              </a:rPr>
              <a:t>Е библиотеке 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sr-Cyrl-RS" sz="8000" dirty="0" smtClean="0">
                <a:latin typeface="+mj-lt"/>
              </a:rPr>
              <a:t>Портал за студентске праксе у Србији 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sr-Cyrl-RS" sz="8000" dirty="0" smtClean="0">
                <a:latin typeface="+mj-lt"/>
              </a:rPr>
              <a:t>Софтвер за пријављивање за радионице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sr-Cyrl-RS" sz="8000" dirty="0" smtClean="0">
                <a:latin typeface="+mj-lt"/>
              </a:rPr>
              <a:t>Софтвер Каријерни профил студента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sr-Cyrl-RS" sz="8000" dirty="0" smtClean="0">
                <a:latin typeface="+mj-lt"/>
              </a:rPr>
              <a:t>И портал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sr-Cyrl-RS" sz="8000" dirty="0" smtClean="0">
                <a:latin typeface="+mj-lt"/>
              </a:rPr>
              <a:t>Водич кроз дипломе </a:t>
            </a:r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Cyrl-RS" dirty="0" smtClean="0"/>
              <a:t>Развијени различити електронски сервиси </a:t>
            </a:r>
            <a:endParaRPr lang="en-US" dirty="0"/>
          </a:p>
        </p:txBody>
      </p:sp>
      <p:pic>
        <p:nvPicPr>
          <p:cNvPr id="1026" name="Picture 2" descr="http://www.razvojkarijere.bg.ac.rs/sites/default/files/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20000" y="5181600"/>
            <a:ext cx="1404937" cy="1404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3646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228600" y="3200400"/>
            <a:ext cx="8763000" cy="3429000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>
                <a:latin typeface="+mj-lt"/>
              </a:rPr>
              <a:t>Сви </a:t>
            </a:r>
            <a:r>
              <a:rPr lang="ru-RU" dirty="0">
                <a:latin typeface="+mj-lt"/>
              </a:rPr>
              <a:t>универзитетски Центри </a:t>
            </a:r>
            <a:r>
              <a:rPr lang="en-US" dirty="0" smtClean="0">
                <a:latin typeface="+mj-lt"/>
              </a:rPr>
              <a:t> </a:t>
            </a:r>
            <a:r>
              <a:rPr lang="ru-RU" dirty="0" smtClean="0">
                <a:latin typeface="+mj-lt"/>
              </a:rPr>
              <a:t>су током пројекта пилотирали нове програме</a:t>
            </a:r>
            <a:r>
              <a:rPr lang="ru-RU" dirty="0">
                <a:latin typeface="+mj-lt"/>
              </a:rPr>
              <a:t> </a:t>
            </a:r>
            <a:r>
              <a:rPr lang="ru-RU" dirty="0" smtClean="0">
                <a:latin typeface="+mj-lt"/>
              </a:rPr>
              <a:t>попут</a:t>
            </a:r>
            <a:r>
              <a:rPr lang="ru-RU" dirty="0">
                <a:latin typeface="+mj-lt"/>
              </a:rPr>
              <a:t>: </a:t>
            </a:r>
            <a:endParaRPr lang="en-US" dirty="0" smtClean="0">
              <a:latin typeface="+mj-lt"/>
            </a:endParaRPr>
          </a:p>
          <a:p>
            <a:r>
              <a:rPr lang="ru-RU" b="1" dirty="0" smtClean="0">
                <a:latin typeface="+mj-lt"/>
              </a:rPr>
              <a:t>„</a:t>
            </a:r>
            <a:r>
              <a:rPr lang="ru-RU" b="1" dirty="0">
                <a:latin typeface="+mj-lt"/>
              </a:rPr>
              <a:t>Лекције из праксе“, </a:t>
            </a:r>
            <a:endParaRPr lang="en-US" b="1" dirty="0" smtClean="0">
              <a:latin typeface="+mj-lt"/>
            </a:endParaRPr>
          </a:p>
          <a:p>
            <a:r>
              <a:rPr lang="ru-RU" b="1" dirty="0" smtClean="0">
                <a:latin typeface="+mj-lt"/>
              </a:rPr>
              <a:t>„</a:t>
            </a:r>
            <a:r>
              <a:rPr lang="ru-RU" b="1" dirty="0">
                <a:latin typeface="+mj-lt"/>
              </a:rPr>
              <a:t>Каријерно ћаскање“, </a:t>
            </a:r>
            <a:endParaRPr lang="en-US" b="1" dirty="0" smtClean="0">
              <a:latin typeface="+mj-lt"/>
            </a:endParaRPr>
          </a:p>
          <a:p>
            <a:r>
              <a:rPr lang="ru-RU" b="1" dirty="0" smtClean="0">
                <a:latin typeface="+mj-lt"/>
              </a:rPr>
              <a:t>„</a:t>
            </a:r>
            <a:r>
              <a:rPr lang="ru-RU" b="1" dirty="0">
                <a:latin typeface="+mj-lt"/>
              </a:rPr>
              <a:t>Каријера и ја“, </a:t>
            </a:r>
            <a:endParaRPr lang="en-US" b="1" dirty="0" smtClean="0">
              <a:latin typeface="+mj-lt"/>
            </a:endParaRPr>
          </a:p>
          <a:p>
            <a:r>
              <a:rPr lang="ru-RU" b="1" dirty="0" smtClean="0">
                <a:latin typeface="+mj-lt"/>
              </a:rPr>
              <a:t>„</a:t>
            </a:r>
            <a:r>
              <a:rPr lang="ru-RU" b="1" dirty="0">
                <a:latin typeface="+mj-lt"/>
              </a:rPr>
              <a:t>Центрирај каријеру“, </a:t>
            </a:r>
            <a:endParaRPr lang="en-US" b="1" dirty="0" smtClean="0">
              <a:latin typeface="+mj-lt"/>
            </a:endParaRPr>
          </a:p>
          <a:p>
            <a:r>
              <a:rPr lang="ru-RU" b="1" dirty="0" smtClean="0">
                <a:latin typeface="+mj-lt"/>
              </a:rPr>
              <a:t>„Занимање</a:t>
            </a:r>
            <a:r>
              <a:rPr lang="en-US" b="1" dirty="0" smtClean="0">
                <a:latin typeface="+mj-lt"/>
              </a:rPr>
              <a:t> </a:t>
            </a:r>
            <a:r>
              <a:rPr lang="sr-Cyrl-RS" b="1" dirty="0">
                <a:latin typeface="+mj-lt"/>
              </a:rPr>
              <a:t>м</a:t>
            </a:r>
            <a:r>
              <a:rPr lang="ru-RU" b="1" dirty="0" smtClean="0">
                <a:latin typeface="+mj-lt"/>
              </a:rPr>
              <a:t>есеца</a:t>
            </a:r>
            <a:r>
              <a:rPr lang="en-US" b="1" dirty="0" smtClean="0">
                <a:latin typeface="+mj-lt"/>
              </a:rPr>
              <a:t>”</a:t>
            </a:r>
          </a:p>
          <a:p>
            <a:r>
              <a:rPr lang="ru-RU" b="1" dirty="0" smtClean="0">
                <a:latin typeface="+mj-lt"/>
              </a:rPr>
              <a:t> </a:t>
            </a:r>
            <a:r>
              <a:rPr lang="ru-RU" dirty="0" smtClean="0">
                <a:latin typeface="+mj-lt"/>
              </a:rPr>
              <a:t>који </a:t>
            </a:r>
            <a:r>
              <a:rPr lang="ru-RU" dirty="0">
                <a:latin typeface="+mj-lt"/>
              </a:rPr>
              <a:t>су имали за циљ </a:t>
            </a:r>
            <a:r>
              <a:rPr lang="ru-RU" dirty="0" smtClean="0">
                <a:latin typeface="+mj-lt"/>
              </a:rPr>
              <a:t>повећање</a:t>
            </a:r>
            <a:r>
              <a:rPr lang="en-US" dirty="0" smtClean="0">
                <a:latin typeface="+mj-lt"/>
              </a:rPr>
              <a:t>  </a:t>
            </a:r>
            <a:r>
              <a:rPr lang="ru-RU" dirty="0" smtClean="0">
                <a:latin typeface="+mj-lt"/>
              </a:rPr>
              <a:t>запошљивости студената </a:t>
            </a:r>
            <a:r>
              <a:rPr lang="ru-RU" dirty="0">
                <a:latin typeface="+mj-lt"/>
              </a:rPr>
              <a:t>стицањем практичног искуства или каријерних вештина</a:t>
            </a:r>
            <a:endParaRPr lang="en-US" dirty="0">
              <a:latin typeface="+mj-lt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Cyrl-RS" dirty="0" smtClean="0"/>
              <a:t>Пилотирани нови програми у сарадњи са послодавцима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179216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Cyrl-RS" dirty="0" smtClean="0"/>
              <a:t>Усвојена знања и вештине запослених у Центрима и сарадника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7608" y="22567"/>
            <a:ext cx="1828174" cy="13711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95800" y="5030031"/>
            <a:ext cx="2079595" cy="15596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06788" y="5021464"/>
            <a:ext cx="2245515" cy="1684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05002" y="3183152"/>
            <a:ext cx="2047998" cy="15359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992999"/>
            <a:ext cx="2161558" cy="16211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23534" y="3218210"/>
            <a:ext cx="1982680" cy="14870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81805" y="122531"/>
            <a:ext cx="1676440" cy="12573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87833" y="30767"/>
            <a:ext cx="1806308" cy="13547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05576" y="78426"/>
            <a:ext cx="2323402" cy="13066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73780" y="77616"/>
            <a:ext cx="1844040" cy="13830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05600" y="4932164"/>
            <a:ext cx="2208976" cy="16567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56" y="3125454"/>
            <a:ext cx="2941244" cy="16541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18570" y="3183152"/>
            <a:ext cx="2673858" cy="15037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024635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3400" y="0"/>
            <a:ext cx="7924800" cy="6617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sr-Cyrl-RS" sz="2000" dirty="0" smtClean="0"/>
          </a:p>
          <a:p>
            <a:endParaRPr lang="sr-Cyrl-RS" sz="2000" dirty="0"/>
          </a:p>
          <a:p>
            <a:r>
              <a:rPr lang="sr-Cyrl-RS" sz="28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Несебична подршка </a:t>
            </a:r>
            <a:r>
              <a:rPr lang="sr-Cyrl-RS" sz="2800" dirty="0" smtClean="0">
                <a:latin typeface="+mj-lt"/>
              </a:rPr>
              <a:t>у подели знања, материјала  и повратних информација</a:t>
            </a:r>
          </a:p>
          <a:p>
            <a:endParaRPr lang="sr-Cyrl-RS" sz="2800" dirty="0" smtClean="0">
              <a:latin typeface="+mj-lt"/>
            </a:endParaRPr>
          </a:p>
          <a:p>
            <a:r>
              <a:rPr lang="sr-Cyrl-RS" sz="2800" dirty="0" smtClean="0">
                <a:latin typeface="+mj-lt"/>
              </a:rPr>
              <a:t>Велика </a:t>
            </a:r>
            <a:r>
              <a:rPr lang="sr-Cyrl-RS" sz="28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професионалност</a:t>
            </a:r>
          </a:p>
          <a:p>
            <a:endParaRPr lang="sr-Cyrl-RS" sz="2800" dirty="0" smtClean="0">
              <a:latin typeface="+mj-lt"/>
            </a:endParaRPr>
          </a:p>
          <a:p>
            <a:r>
              <a:rPr lang="sr-Cyrl-RS" sz="2800" dirty="0" smtClean="0">
                <a:latin typeface="+mj-lt"/>
              </a:rPr>
              <a:t>Уважавање потреба </a:t>
            </a:r>
          </a:p>
          <a:p>
            <a:endParaRPr lang="sr-Cyrl-RS" sz="2800" dirty="0" smtClean="0">
              <a:latin typeface="+mj-lt"/>
            </a:endParaRPr>
          </a:p>
          <a:p>
            <a:r>
              <a:rPr lang="sr-Cyrl-RS" sz="2800" dirty="0" smtClean="0">
                <a:latin typeface="+mj-lt"/>
              </a:rPr>
              <a:t>Велико број сати посвећеног </a:t>
            </a:r>
            <a:r>
              <a:rPr lang="sr-Cyrl-RS" sz="28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праћењу напретка </a:t>
            </a:r>
            <a:r>
              <a:rPr lang="sr-Cyrl-RS" sz="2800" dirty="0" smtClean="0">
                <a:latin typeface="+mj-lt"/>
              </a:rPr>
              <a:t>универзитета у Србији</a:t>
            </a:r>
          </a:p>
          <a:p>
            <a:endParaRPr lang="sr-Cyrl-RS" sz="2800" dirty="0" smtClean="0">
              <a:latin typeface="+mj-lt"/>
            </a:endParaRPr>
          </a:p>
          <a:p>
            <a:r>
              <a:rPr lang="sr-Cyrl-RS" sz="2800" dirty="0" smtClean="0">
                <a:latin typeface="+mj-lt"/>
              </a:rPr>
              <a:t>Теме тренинга </a:t>
            </a:r>
            <a:r>
              <a:rPr lang="sr-Cyrl-RS" sz="28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разноврсне</a:t>
            </a:r>
          </a:p>
          <a:p>
            <a:endParaRPr lang="sr-Cyrl-RS" sz="2800" dirty="0" smtClean="0">
              <a:latin typeface="+mj-lt"/>
            </a:endParaRPr>
          </a:p>
          <a:p>
            <a:r>
              <a:rPr lang="sr-Cyrl-RS" sz="28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Нивои</a:t>
            </a:r>
            <a:r>
              <a:rPr lang="sr-Cyrl-RS" sz="2800" dirty="0" smtClean="0">
                <a:latin typeface="+mj-lt"/>
              </a:rPr>
              <a:t> тренинга према структури групе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xmlns="" val="1938481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2971800"/>
          </a:xfrm>
        </p:spPr>
        <p:txBody>
          <a:bodyPr>
            <a:normAutofit/>
          </a:bodyPr>
          <a:lstStyle/>
          <a:p>
            <a:r>
              <a:rPr lang="sr-Cyrl-RS" dirty="0" smtClean="0"/>
              <a:t>Као помоћ, као подршка, као иницијатива.....</a:t>
            </a:r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dirty="0"/>
          </a:p>
          <a:p>
            <a:endParaRPr lang="sr-Cyrl-RS" dirty="0" smtClean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Cyrl-RS" dirty="0" smtClean="0"/>
              <a:t>Партнерства као највреднији ресурс и резултат пројекта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9062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00550"/>
            <a:ext cx="8458200" cy="1805050"/>
          </a:xfrm>
        </p:spPr>
        <p:txBody>
          <a:bodyPr/>
          <a:lstStyle/>
          <a:p>
            <a:pPr algn="ctr"/>
            <a:r>
              <a:rPr lang="sr-Cyrl-RS" dirty="0" smtClean="0"/>
              <a:t/>
            </a:r>
            <a:br>
              <a:rPr lang="sr-Cyrl-RS" dirty="0" smtClean="0"/>
            </a:br>
            <a:r>
              <a:rPr lang="sr-Cyrl-RS" dirty="0"/>
              <a:t/>
            </a:r>
            <a:br>
              <a:rPr lang="sr-Cyrl-RS" dirty="0"/>
            </a:br>
            <a:r>
              <a:rPr lang="sr-Cyrl-RS" b="1" dirty="0" smtClean="0">
                <a:solidFill>
                  <a:schemeClr val="accent1">
                    <a:lumMod val="75000"/>
                  </a:schemeClr>
                </a:solidFill>
              </a:rPr>
              <a:t>МЕЂУНАРОДНИ ФОРУМ</a:t>
            </a:r>
            <a:br>
              <a:rPr lang="sr-Cyrl-RS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sr-Cyrl-RS" b="1" dirty="0" smtClean="0">
                <a:solidFill>
                  <a:schemeClr val="accent1">
                    <a:lumMod val="75000"/>
                  </a:schemeClr>
                </a:solidFill>
              </a:rPr>
              <a:t>ЗА КАРИЈЕРНО ВОЂЕЊЕ И САВЕТОВАЊЕ У СРБИЈИ  </a:t>
            </a:r>
            <a:endParaRPr lang="sr-Latn-R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Picture Placeholder 3"/>
          <p:cNvSpPr>
            <a:spLocks noGrp="1"/>
          </p:cNvSpPr>
          <p:nvPr>
            <p:ph type="pic" idx="1"/>
          </p:nvPr>
        </p:nvSpPr>
        <p:spPr/>
      </p:sp>
      <p:sp>
        <p:nvSpPr>
          <p:cNvPr id="5" name="Rectangle 4"/>
          <p:cNvSpPr/>
          <p:nvPr/>
        </p:nvSpPr>
        <p:spPr>
          <a:xfrm>
            <a:off x="228600" y="152400"/>
            <a:ext cx="8458200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Cyrl-RS" sz="2400" b="1" dirty="0">
                <a:solidFill>
                  <a:schemeClr val="accent1">
                    <a:lumMod val="50000"/>
                  </a:schemeClr>
                </a:solidFill>
              </a:rPr>
              <a:t>Партнерства као највреднији ресурс и резултат пројекта </a:t>
            </a:r>
            <a:endParaRPr lang="sr-Cyrl-RS" sz="24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endParaRPr lang="sr-Cyrl-RS" sz="2000" b="1" dirty="0" smtClean="0"/>
          </a:p>
          <a:p>
            <a:r>
              <a:rPr lang="sr-Cyrl-RS" sz="2000" dirty="0" smtClean="0">
                <a:solidFill>
                  <a:schemeClr val="accent1">
                    <a:lumMod val="75000"/>
                  </a:schemeClr>
                </a:solidFill>
              </a:rPr>
              <a:t>На </a:t>
            </a:r>
            <a:r>
              <a:rPr lang="sr-Cyrl-RS" sz="2000" dirty="0">
                <a:solidFill>
                  <a:schemeClr val="accent1">
                    <a:lumMod val="75000"/>
                  </a:schemeClr>
                </a:solidFill>
              </a:rPr>
              <a:t>нивоу </a:t>
            </a:r>
            <a:r>
              <a:rPr lang="sr-Cyrl-RS" sz="2000" dirty="0" smtClean="0">
                <a:solidFill>
                  <a:schemeClr val="accent1">
                    <a:lumMod val="75000"/>
                  </a:schemeClr>
                </a:solidFill>
              </a:rPr>
              <a:t>конзорцијума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sr-Cyrl-RS" sz="2000" dirty="0" smtClean="0"/>
              <a:t>АКцент</a:t>
            </a:r>
            <a:r>
              <a:rPr lang="en-US" dirty="0" smtClean="0"/>
              <a:t> </a:t>
            </a:r>
            <a:r>
              <a:rPr lang="en-US" dirty="0"/>
              <a:t>– </a:t>
            </a:r>
            <a:r>
              <a:rPr lang="sr-Cyrl-RS" dirty="0"/>
              <a:t>мрежа универзитетских каријерних центара у Србији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sr-Cyrl-RS" sz="2000" dirty="0"/>
              <a:t>Менторска мрежа </a:t>
            </a:r>
            <a:r>
              <a:rPr lang="sr-Cyrl-RS" dirty="0"/>
              <a:t>– на друштвеној мрежи Линкедин </a:t>
            </a:r>
            <a:endParaRPr lang="sr-Cyrl-RS" dirty="0" smtClean="0"/>
          </a:p>
          <a:p>
            <a:pPr marL="285750" indent="-285750">
              <a:buFont typeface="Arial" pitchFamily="34" charset="0"/>
              <a:buChar char="•"/>
            </a:pPr>
            <a:endParaRPr lang="sr-Cyrl-RS" dirty="0"/>
          </a:p>
          <a:p>
            <a:r>
              <a:rPr lang="sr-Cyrl-RS" dirty="0" smtClean="0"/>
              <a:t>Међународна </a:t>
            </a:r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сарадња </a:t>
            </a:r>
            <a:r>
              <a:rPr lang="sr-Cyrl-RS" dirty="0">
                <a:solidFill>
                  <a:schemeClr val="accent1">
                    <a:lumMod val="75000"/>
                  </a:schemeClr>
                </a:solidFill>
              </a:rPr>
              <a:t>са другим Темпус пројектима 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>
              <a:buFontTx/>
              <a:buChar char="-"/>
            </a:pPr>
            <a:r>
              <a:rPr lang="sr-Cyrl-RS" dirty="0" smtClean="0"/>
              <a:t>ИСИС</a:t>
            </a:r>
            <a:endParaRPr lang="en-US" dirty="0"/>
          </a:p>
          <a:p>
            <a:pPr marL="285750" indent="-285750">
              <a:buFontTx/>
              <a:buChar char="-"/>
            </a:pPr>
            <a:r>
              <a:rPr lang="en-US" dirty="0"/>
              <a:t>CONGRAD</a:t>
            </a:r>
            <a:endParaRPr lang="sr-Cyrl-RS" dirty="0"/>
          </a:p>
          <a:p>
            <a:pPr marL="285750" indent="-285750">
              <a:buFontTx/>
              <a:buChar char="-"/>
            </a:pPr>
            <a:r>
              <a:rPr lang="sr-Cyrl-RS" dirty="0"/>
              <a:t>Е</a:t>
            </a:r>
            <a:r>
              <a:rPr lang="en-US" dirty="0"/>
              <a:t>QUIED </a:t>
            </a:r>
            <a:endParaRPr lang="sr-Cyrl-RS" dirty="0"/>
          </a:p>
          <a:p>
            <a:pPr marL="285750" indent="-285750">
              <a:buFontTx/>
              <a:buChar char="-"/>
            </a:pPr>
            <a:endParaRPr lang="sr-Cyrl-RS" dirty="0"/>
          </a:p>
          <a:p>
            <a:r>
              <a:rPr lang="sr-Cyrl-RS" dirty="0"/>
              <a:t>Сарадња на пољу </a:t>
            </a:r>
            <a:r>
              <a:rPr lang="sr-Cyrl-RS" dirty="0">
                <a:solidFill>
                  <a:schemeClr val="accent1">
                    <a:lumMod val="75000"/>
                  </a:schemeClr>
                </a:solidFill>
              </a:rPr>
              <a:t>ванконзорцијумске </a:t>
            </a:r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екпертизе</a:t>
            </a:r>
          </a:p>
          <a:p>
            <a:r>
              <a:rPr lang="sr-Cyrl-RS" dirty="0"/>
              <a:t> </a:t>
            </a:r>
          </a:p>
          <a:p>
            <a:r>
              <a:rPr lang="sr-Cyrl-RS" dirty="0"/>
              <a:t>Сарадња са </a:t>
            </a:r>
            <a:r>
              <a:rPr lang="sr-Cyrl-RS" dirty="0">
                <a:solidFill>
                  <a:schemeClr val="accent1">
                    <a:lumMod val="75000"/>
                  </a:schemeClr>
                </a:solidFill>
              </a:rPr>
              <a:t>представницима академске и пословне заједнице</a:t>
            </a:r>
          </a:p>
          <a:p>
            <a:endParaRPr lang="sr-Cyrl-RS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sr-Cyrl-RS" b="1" dirty="0"/>
          </a:p>
        </p:txBody>
      </p:sp>
    </p:spTree>
    <p:extLst>
      <p:ext uri="{BB962C8B-B14F-4D97-AF65-F5344CB8AC3E}">
        <p14:creationId xmlns:p14="http://schemas.microsoft.com/office/powerpoint/2010/main" xmlns="" val="3971698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/>
              <a:t/>
            </a:r>
            <a:br>
              <a:rPr lang="sr-Cyrl-RS" dirty="0"/>
            </a:br>
            <a:endParaRPr lang="sr-Latn-R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2547938"/>
            <a:ext cx="8189913" cy="4005262"/>
          </a:xfrm>
        </p:spPr>
        <p:txBody>
          <a:bodyPr>
            <a:norm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sr-Cyrl-RS" sz="2000" dirty="0" smtClean="0">
                <a:solidFill>
                  <a:schemeClr val="tx1"/>
                </a:solidFill>
              </a:rPr>
              <a:t>Унапређење каријерног вођења у Србији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sr-Cyrl-RS" sz="2000" dirty="0" smtClean="0">
                <a:solidFill>
                  <a:schemeClr val="tx1"/>
                </a:solidFill>
              </a:rPr>
              <a:t>Једном у две године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sr-Cyrl-RS" sz="2000" dirty="0" smtClean="0">
                <a:solidFill>
                  <a:schemeClr val="tx1"/>
                </a:solidFill>
              </a:rPr>
              <a:t>Домаћини високошколске институције у земљи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sr-Cyrl-RS" sz="2000" dirty="0" smtClean="0">
                <a:solidFill>
                  <a:schemeClr val="tx1"/>
                </a:solidFill>
              </a:rPr>
              <a:t>Подршка  Министарстава, Еурогајденса, Националног ресурсног центра, донатора</a:t>
            </a:r>
          </a:p>
          <a:p>
            <a:r>
              <a:rPr lang="sr-Cyrl-RS" sz="2000" dirty="0" smtClean="0">
                <a:solidFill>
                  <a:schemeClr val="tx1"/>
                </a:solidFill>
              </a:rPr>
              <a:t>Идеја је да се избегне фрагментарни приступ различитих  пружалаца услуга каријерног вођења,  да се размене информације и добре праксе, обезбеди координација,  да се иновирају приступи и да се уз подршку међународних експерата  буде у току са европским примерима </a:t>
            </a:r>
            <a:r>
              <a:rPr lang="en-US" sz="2000" dirty="0" smtClean="0">
                <a:solidFill>
                  <a:schemeClr val="tx1"/>
                </a:solidFill>
              </a:rPr>
              <a:t>…</a:t>
            </a:r>
            <a:endParaRPr lang="sr-Cyrl-RS" sz="2000" dirty="0" smtClean="0">
              <a:solidFill>
                <a:schemeClr val="tx1"/>
              </a:solidFill>
            </a:endParaRPr>
          </a:p>
          <a:p>
            <a:endParaRPr lang="sr-Cyrl-RS" sz="2900" dirty="0"/>
          </a:p>
          <a:p>
            <a:endParaRPr lang="sr-Cyrl-RS" sz="2900" dirty="0" smtClean="0"/>
          </a:p>
          <a:p>
            <a:endParaRPr lang="sr-Cyrl-RS" sz="2900" dirty="0" smtClean="0"/>
          </a:p>
          <a:p>
            <a:endParaRPr lang="sr-Cyrl-RS" sz="2900" dirty="0"/>
          </a:p>
          <a:p>
            <a:endParaRPr lang="sr-Cyrl-RS" sz="2900" dirty="0" smtClean="0"/>
          </a:p>
          <a:p>
            <a:endParaRPr lang="sr-Cyrl-RS" dirty="0" smtClean="0"/>
          </a:p>
          <a:p>
            <a:endParaRPr lang="sr-Cyrl-RS" dirty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dirty="0"/>
          </a:p>
          <a:p>
            <a:endParaRPr lang="sr-Cyrl-RS" dirty="0" smtClean="0"/>
          </a:p>
          <a:p>
            <a:endParaRPr lang="sr-Latn-RS" dirty="0"/>
          </a:p>
        </p:txBody>
      </p:sp>
      <p:sp>
        <p:nvSpPr>
          <p:cNvPr id="4" name="Rectangle 3"/>
          <p:cNvSpPr/>
          <p:nvPr/>
        </p:nvSpPr>
        <p:spPr>
          <a:xfrm>
            <a:off x="228600" y="685800"/>
            <a:ext cx="81534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Cyrl-RS" sz="2800" b="1" dirty="0">
                <a:solidFill>
                  <a:schemeClr val="accent1">
                    <a:lumMod val="75000"/>
                  </a:schemeClr>
                </a:solidFill>
              </a:rPr>
              <a:t>МЕЂУНАРОДНИ ФОРУМ</a:t>
            </a:r>
            <a:br>
              <a:rPr lang="sr-Cyrl-RS" sz="28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sr-Cyrl-RS" sz="2800" b="1" dirty="0">
                <a:solidFill>
                  <a:schemeClr val="accent1">
                    <a:lumMod val="75000"/>
                  </a:schemeClr>
                </a:solidFill>
              </a:rPr>
              <a:t>ЗА КАРИЈЕРНО ВОЂЕЊЕ И САВЕТОВАЊЕ У СРБИЈИ </a:t>
            </a:r>
            <a:endParaRPr lang="sr-Latn-RS" sz="2800" dirty="0"/>
          </a:p>
        </p:txBody>
      </p:sp>
    </p:spTree>
    <p:extLst>
      <p:ext uri="{BB962C8B-B14F-4D97-AF65-F5344CB8AC3E}">
        <p14:creationId xmlns:p14="http://schemas.microsoft.com/office/powerpoint/2010/main" xmlns="" val="3492678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343400" y="-2590800"/>
            <a:ext cx="18288000" cy="1028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3400" y="0"/>
            <a:ext cx="6019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smtClean="0">
                <a:solidFill>
                  <a:srgbClr val="92D050"/>
                </a:solidFill>
              </a:rPr>
              <a:t>www.careers.ac.rs</a:t>
            </a:r>
            <a:r>
              <a:rPr lang="en-US" sz="48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endParaRPr lang="sr-Latn-RS" sz="48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13094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sr-Cyrl-RS" sz="2000" b="1" dirty="0" smtClean="0">
                <a:latin typeface="+mj-lt"/>
              </a:rPr>
              <a:t>Изазови и перпективе каријерног вођења на универзитетима у Србији  </a:t>
            </a:r>
          </a:p>
          <a:p>
            <a:pPr marL="457200" indent="-457200">
              <a:buFont typeface="Arial" pitchFamily="34" charset="0"/>
              <a:buChar char="•"/>
            </a:pPr>
            <a:endParaRPr lang="sr-Cyrl-RS" sz="2000" b="1" dirty="0" smtClean="0">
              <a:latin typeface="+mj-lt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sr-Cyrl-RS" sz="2000" b="1" dirty="0" smtClean="0">
                <a:latin typeface="+mj-lt"/>
              </a:rPr>
              <a:t>Стратешке смернице за даљи развој каријерних центара -  савети ЕУ партнера </a:t>
            </a:r>
          </a:p>
          <a:p>
            <a:pPr marL="457200" indent="-457200">
              <a:buFont typeface="Arial" pitchFamily="34" charset="0"/>
              <a:buChar char="•"/>
            </a:pPr>
            <a:endParaRPr lang="sr-Cyrl-RS" sz="2000" b="1" dirty="0" smtClean="0">
              <a:latin typeface="+mj-lt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sr-Cyrl-RS" sz="2000" b="1" dirty="0" smtClean="0">
                <a:latin typeface="+mj-lt"/>
              </a:rPr>
              <a:t>Курс Вештина управљања каријером за студента – иницијатива пројектног конзорцијума </a:t>
            </a:r>
            <a:endParaRPr lang="sr-Latn-RS" sz="2000" b="1" dirty="0">
              <a:latin typeface="+mj-lt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sr-Cyrl-RS" sz="3200" b="1" dirty="0">
                <a:solidFill>
                  <a:schemeClr val="bg1"/>
                </a:solidFill>
              </a:rPr>
              <a:t>МЕЂУНАРОДНИ ФОРУМ</a:t>
            </a:r>
            <a:br>
              <a:rPr lang="sr-Cyrl-RS" sz="3200" b="1" dirty="0">
                <a:solidFill>
                  <a:schemeClr val="bg1"/>
                </a:solidFill>
              </a:rPr>
            </a:br>
            <a:r>
              <a:rPr lang="sr-Cyrl-RS" sz="3200" b="1" dirty="0">
                <a:solidFill>
                  <a:schemeClr val="bg1"/>
                </a:solidFill>
              </a:rPr>
              <a:t>ЗА КАРИЈЕРНО ВОЂЕЊЕ И САВЕТОВАЊЕ У СРБИЈИ</a:t>
            </a:r>
            <a:endParaRPr lang="sr-Latn-R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69892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57600" y="-1712281"/>
            <a:ext cx="18288000" cy="1028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271063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048000" y="-1054100"/>
            <a:ext cx="16992600" cy="9558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352800" y="-1905000"/>
            <a:ext cx="18288000" cy="1028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712945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783</TotalTime>
  <Words>1426</Words>
  <Application>Microsoft Office PowerPoint</Application>
  <PresentationFormat>On-screen Show (4:3)</PresentationFormat>
  <Paragraphs>245</Paragraphs>
  <Slides>29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Equity</vt:lpstr>
      <vt:lpstr>Slide 1</vt:lpstr>
      <vt:lpstr>Slide 2</vt:lpstr>
      <vt:lpstr>ИСТРАЖИВАЊЕ “ШТА ПОСЛОДАВЦИ ДАНАС ОЧЕКУЈУ ОД МЛАДИХ СТРУЧЊАКА И ОД УНИВЕРЗИТЕТА У СРБИЈИ?”</vt:lpstr>
      <vt:lpstr>Slide 4</vt:lpstr>
      <vt:lpstr>     Заједничким радом конзорцијума настао је упитник којим ће у будућности универзитети реализовати годишње анкете послодаваца. креирана нова методологија прикупљања информација о потребним компетенцијама и вештинама неопходним за већу конкуретност дипломаца на тржишту рада.  </vt:lpstr>
      <vt:lpstr>ПРОГРАМ И МЕТОДОЛОГИЈА КАРИЈЕРНОГ ВОЂЕЊА И САВЕТОВАЊА за студенте </vt:lpstr>
      <vt:lpstr>Slide 7</vt:lpstr>
      <vt:lpstr>Зашто </vt:lpstr>
      <vt:lpstr>Зашто </vt:lpstr>
      <vt:lpstr>Зашто </vt:lpstr>
      <vt:lpstr>ВОДИЧ КРОЗ ДИПЛОМЕ</vt:lpstr>
      <vt:lpstr>Slide 12</vt:lpstr>
      <vt:lpstr>КУРС ВЕШТИНЕ УПРАВЉАЊА КАРИЈЕРОМ</vt:lpstr>
      <vt:lpstr>Slide 14</vt:lpstr>
      <vt:lpstr>приручник „Развој каријере и саветовање студената</vt:lpstr>
      <vt:lpstr>Slide 16</vt:lpstr>
      <vt:lpstr>И-портал за каријерно информисање студената Србије  </vt:lpstr>
      <vt:lpstr>Slide 18</vt:lpstr>
      <vt:lpstr>Развијени различити електронски сервиси </vt:lpstr>
      <vt:lpstr>Пилотирани нови програми у сарадњи са послодавцима</vt:lpstr>
      <vt:lpstr>Усвојена знања и вештине запослених у Центрима и сарадника</vt:lpstr>
      <vt:lpstr>Slide 22</vt:lpstr>
      <vt:lpstr>Партнерства као највреднији ресурс и резултат пројекта </vt:lpstr>
      <vt:lpstr>  МЕЂУНАРОДНИ ФОРУМ ЗА КАРИЈЕРНО ВОЂЕЊЕ И САВЕТОВАЊЕ У СРБИЈИ  </vt:lpstr>
      <vt:lpstr> </vt:lpstr>
      <vt:lpstr>Slide 26</vt:lpstr>
      <vt:lpstr>МЕЂУНАРОДНИ ФОРУМ ЗА КАРИЈЕРНО ВОЂЕЊЕ И САВЕТОВАЊЕ У СРБИЈИ</vt:lpstr>
      <vt:lpstr>Slide 28</vt:lpstr>
      <vt:lpstr>Slide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ИСТРАЖИВАЊЕ “ШТА ПОСЛОДАВЦИ ДАНАС ОЧЕКУЈУ ОД МЛАДИХ СТРУЧЊАКА И ОД УНИВЕРЗИТЕТА У СРБИЈИ?”</dc:title>
  <dc:creator>Korisnik</dc:creator>
  <cp:lastModifiedBy>korisnik</cp:lastModifiedBy>
  <cp:revision>43</cp:revision>
  <cp:lastPrinted>2015-03-31T09:50:30Z</cp:lastPrinted>
  <dcterms:created xsi:type="dcterms:W3CDTF">2015-03-29T17:24:38Z</dcterms:created>
  <dcterms:modified xsi:type="dcterms:W3CDTF">2015-04-01T08:31:11Z</dcterms:modified>
</cp:coreProperties>
</file>