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1"/>
  </p:sldMasterIdLst>
  <p:notesMasterIdLst>
    <p:notesMasterId r:id="rId24"/>
  </p:notesMasterIdLst>
  <p:handoutMasterIdLst>
    <p:handoutMasterId r:id="rId25"/>
  </p:handoutMasterIdLst>
  <p:sldIdLst>
    <p:sldId id="377" r:id="rId2"/>
    <p:sldId id="383" r:id="rId3"/>
    <p:sldId id="388" r:id="rId4"/>
    <p:sldId id="389" r:id="rId5"/>
    <p:sldId id="390" r:id="rId6"/>
    <p:sldId id="391" r:id="rId7"/>
    <p:sldId id="382" r:id="rId8"/>
    <p:sldId id="394" r:id="rId9"/>
    <p:sldId id="402" r:id="rId10"/>
    <p:sldId id="384" r:id="rId11"/>
    <p:sldId id="385" r:id="rId12"/>
    <p:sldId id="395" r:id="rId13"/>
    <p:sldId id="396" r:id="rId14"/>
    <p:sldId id="397" r:id="rId15"/>
    <p:sldId id="376" r:id="rId16"/>
    <p:sldId id="399" r:id="rId17"/>
    <p:sldId id="406" r:id="rId18"/>
    <p:sldId id="400" r:id="rId19"/>
    <p:sldId id="401" r:id="rId20"/>
    <p:sldId id="374" r:id="rId21"/>
    <p:sldId id="403" r:id="rId22"/>
    <p:sldId id="405" r:id="rId23"/>
  </p:sldIdLst>
  <p:sldSz cx="9144000" cy="6858000" type="screen4x3"/>
  <p:notesSz cx="6858000" cy="9296400"/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CC"/>
    <a:srgbClr val="0066FF"/>
    <a:srgbClr val="007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1299" autoAdjust="0"/>
    <p:restoredTop sz="55041" autoAdjust="0"/>
  </p:normalViewPr>
  <p:slideViewPr>
    <p:cSldViewPr>
      <p:cViewPr>
        <p:scale>
          <a:sx n="100" d="100"/>
          <a:sy n="100" d="100"/>
        </p:scale>
        <p:origin x="-24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1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798" y="-72"/>
      </p:cViewPr>
      <p:guideLst>
        <p:guide orient="horz" pos="2928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0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7" tIns="45713" rIns="91427" bIns="45713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0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7" tIns="45713" rIns="91427" bIns="4571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1AE53B4D-46EA-4218-BE2D-031C840174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9426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16425"/>
            <a:ext cx="548640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7" tIns="45713" rIns="91427" bIns="45713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7" tIns="45713" rIns="91427" bIns="4571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557CB09A-89B3-4910-8678-2996AE6870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7380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sr-Latn-R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fld id="{00BF5D3E-FDD0-4907-8A09-A612B24EF18B}" type="slidenum">
              <a:rPr lang="en-US" smtClean="0">
                <a:latin typeface="Arial" charset="0"/>
              </a:rPr>
              <a:pPr/>
              <a:t>12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fld id="{560DE55F-FF43-4D0D-BC0A-472D2A039228}" type="slidenum">
              <a:rPr lang="en-US" altLang="sr-Latn-RS" smtClean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pPr/>
              <a:t>22</a:t>
            </a:fld>
            <a:endParaRPr lang="en-US" altLang="sr-Latn-RS" smtClean="0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3795" name="Rectangle 1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2"/>
          <p:cNvSpPr>
            <a:spLocks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altLang="sr-Latn-R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4A832-5B2F-4713-959F-E17BD2E118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819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5265C-4700-4DA7-9DB2-726E5F10CC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090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92BE3-DAD5-4543-A8FF-5362041ADE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4484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F37D3-C689-4431-934F-4B9DB06182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30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D52CB-BD43-4E0D-8C74-EB5594DED8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622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B03DB-9E88-4259-86A9-573C23B76D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244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5E43F-1D94-4706-AEAB-9B35515E67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559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A6A36-2A23-4DC4-A4DD-E5BD140FA2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266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36700-0CC0-4E49-B4A2-31E8852325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4262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6F46C-1526-47D3-A3DA-2D0B225FB3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333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691AC-50C7-4394-82FC-C158755B8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3677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F9AB6-9E13-4C06-9B56-5DD5340209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921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0D9D11E9-3170-4248-A586-0F468E285E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3" r:id="rId2"/>
    <p:sldLayoutId id="2147483859" r:id="rId3"/>
    <p:sldLayoutId id="2147483854" r:id="rId4"/>
    <p:sldLayoutId id="2147483855" r:id="rId5"/>
    <p:sldLayoutId id="2147483856" r:id="rId6"/>
    <p:sldLayoutId id="2147483860" r:id="rId7"/>
    <p:sldLayoutId id="2147483861" r:id="rId8"/>
    <p:sldLayoutId id="2147483862" r:id="rId9"/>
    <p:sldLayoutId id="2147483857" r:id="rId10"/>
    <p:sldLayoutId id="2147483863" r:id="rId11"/>
    <p:sldLayoutId id="2147483864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ADF7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ADF7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ADF7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ADF7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ADF7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ADF7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ADF7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ADF7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ADF700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FF6700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909465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956B43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4000" dirty="0" smtClean="0">
                <a:solidFill>
                  <a:schemeClr val="tx2">
                    <a:lumMod val="75000"/>
                  </a:schemeClr>
                </a:solidFill>
              </a:rPr>
              <a:t>ПРОГРАМ И МЕТОДОЛОГИЈА КАРИЈЕРНОГ ВОЂЕЊА ЗА СТУДЕНТЕ</a:t>
            </a:r>
            <a:endParaRPr lang="sr-Latn-RS" sz="4000" dirty="0">
              <a:solidFill>
                <a:schemeClr val="tx2">
                  <a:lumMod val="75000"/>
                </a:schemeClr>
              </a:solidFill>
              <a:latin typeface="Lucida Sans" pitchFamily="34" charset="0"/>
            </a:endParaRPr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>
          <a:xfrm>
            <a:off x="571500" y="5357813"/>
            <a:ext cx="8077200" cy="1500187"/>
          </a:xfrm>
        </p:spPr>
        <p:txBody>
          <a:bodyPr/>
          <a:lstStyle/>
          <a:p>
            <a:pPr eaLnBrk="1" hangingPunct="1"/>
            <a:r>
              <a:rPr lang="sr-Cyrl-RS" smtClean="0"/>
              <a:t>Е</a:t>
            </a:r>
            <a:r>
              <a:rPr lang="en-US" smtClean="0"/>
              <a:t>UROGUIDANCE </a:t>
            </a:r>
            <a:r>
              <a:rPr lang="sr-Latn-RS" smtClean="0"/>
              <a:t>  </a:t>
            </a:r>
            <a:r>
              <a:rPr lang="sr-Cyrl-RS" smtClean="0"/>
              <a:t>КОНФЕРЕНЦИЈА   О КАРИЈЕРНОМ  ВОЂЕЊУ </a:t>
            </a:r>
          </a:p>
          <a:p>
            <a:pPr algn="ctr" eaLnBrk="1" hangingPunct="1"/>
            <a:r>
              <a:rPr lang="sr-Latn-RS" smtClean="0"/>
              <a:t>17</a:t>
            </a:r>
            <a:r>
              <a:rPr lang="sr-Cyrl-RS" smtClean="0"/>
              <a:t>.ДЕЦЕМБАР  201</a:t>
            </a:r>
            <a:r>
              <a:rPr lang="sr-Latn-RS" smtClean="0"/>
              <a:t>4</a:t>
            </a:r>
            <a:r>
              <a:rPr lang="sr-Cyrl-RS" smtClean="0"/>
              <a:t>. </a:t>
            </a:r>
          </a:p>
          <a:p>
            <a:pPr eaLnBrk="1" hangingPunct="1"/>
            <a:endParaRPr lang="sr-Cyrl-RS" smtClean="0"/>
          </a:p>
          <a:p>
            <a:pPr eaLnBrk="1" hangingPunct="1"/>
            <a:endParaRPr lang="sr-Latn-RS" smtClean="0"/>
          </a:p>
        </p:txBody>
      </p:sp>
      <p:sp>
        <p:nvSpPr>
          <p:cNvPr id="9220" name="TextBox 2"/>
          <p:cNvSpPr txBox="1">
            <a:spLocks noChangeArrowheads="1"/>
          </p:cNvSpPr>
          <p:nvPr/>
        </p:nvSpPr>
        <p:spPr bwMode="auto">
          <a:xfrm>
            <a:off x="684213" y="333375"/>
            <a:ext cx="8064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/>
            <a:r>
              <a:rPr lang="sr-Cyrl-RS" sz="2400">
                <a:latin typeface="Calibri" pitchFamily="34" charset="0"/>
              </a:rPr>
              <a:t>Универзитет у Београду,  Центар за развој каријере и саветовање студената</a:t>
            </a:r>
            <a:endParaRPr lang="en-US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Зашто 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63888" y="188913"/>
            <a:ext cx="5761037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sr-Cyrl-RS" sz="24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Calibri" pitchFamily="34" charset="0"/>
              </a:rPr>
              <a:t>ПРОГРАМ И МЕТОДОЛОГИЈА КАРИЈЕРНОГ ВОЂЕЊА ЗА СТУДЕНТЕ</a:t>
            </a:r>
            <a:endParaRPr lang="sr-Latn-RS" sz="2400" b="1" dirty="0">
              <a:solidFill>
                <a:schemeClr val="bg2">
                  <a:lumMod val="40000"/>
                  <a:lumOff val="60000"/>
                </a:schemeClr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3100" y="1844675"/>
            <a:ext cx="5759450" cy="4078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-341313" algn="l" eaLnBrk="1">
              <a:lnSpc>
                <a:spcPct val="80000"/>
              </a:lnSpc>
              <a:spcBef>
                <a:spcPts val="6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/>
            </a:pPr>
            <a:endParaRPr lang="sr-Cyrl-RS" sz="2000" u="sng" dirty="0">
              <a:latin typeface="Calibri" pitchFamily="34" charset="0"/>
            </a:endParaRPr>
          </a:p>
          <a:p>
            <a:pPr marL="1587" indent="-342900" algn="l" eaLnBrk="1">
              <a:lnSpc>
                <a:spcPct val="80000"/>
              </a:lnSpc>
              <a:spcBef>
                <a:spcPts val="6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/>
            </a:pPr>
            <a:r>
              <a:rPr lang="sr-Cyrl-RS" sz="2000" dirty="0">
                <a:latin typeface="Calibri" pitchFamily="34" charset="0"/>
              </a:rPr>
              <a:t>Развој услуга каријерног информисања, саветовања и образовања у циљу унапређења запошљивости младих</a:t>
            </a:r>
          </a:p>
          <a:p>
            <a:pPr marL="1587" indent="-342900" algn="l" eaLnBrk="1">
              <a:lnSpc>
                <a:spcPct val="80000"/>
              </a:lnSpc>
              <a:spcBef>
                <a:spcPts val="6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/>
            </a:pPr>
            <a:endParaRPr lang="sr-Cyrl-RS" sz="2000" dirty="0">
              <a:latin typeface="Calibri" pitchFamily="34" charset="0"/>
            </a:endParaRPr>
          </a:p>
          <a:p>
            <a:pPr marL="1587" indent="-342900" algn="l" eaLnBrk="1">
              <a:lnSpc>
                <a:spcPct val="80000"/>
              </a:lnSpc>
              <a:spcBef>
                <a:spcPts val="6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/>
            </a:pPr>
            <a:r>
              <a:rPr lang="sr-Latn-CS" sz="2000" dirty="0">
                <a:latin typeface="Calibri" pitchFamily="34" charset="0"/>
              </a:rPr>
              <a:t> </a:t>
            </a:r>
            <a:r>
              <a:rPr lang="sr-Cyrl-RS" sz="2000" dirty="0">
                <a:latin typeface="Calibri" pitchFamily="34" charset="0"/>
              </a:rPr>
              <a:t>Већа доступност и разноврсност програма КВИС у институцијама високог образовања </a:t>
            </a:r>
          </a:p>
          <a:p>
            <a:pPr marL="1587" indent="-342900" algn="l" eaLnBrk="1">
              <a:lnSpc>
                <a:spcPct val="80000"/>
              </a:lnSpc>
              <a:spcBef>
                <a:spcPts val="6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/>
            </a:pPr>
            <a:endParaRPr lang="sr-Cyrl-RS" sz="2000" dirty="0">
              <a:latin typeface="Calibri" pitchFamily="34" charset="0"/>
            </a:endParaRPr>
          </a:p>
          <a:p>
            <a:pPr marL="1587" indent="-342900" algn="l" eaLnBrk="1">
              <a:lnSpc>
                <a:spcPct val="80000"/>
              </a:lnSpc>
              <a:spcBef>
                <a:spcPts val="6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/>
            </a:pPr>
            <a:r>
              <a:rPr lang="sr-Cyrl-RS" sz="2000" dirty="0">
                <a:latin typeface="Calibri" pitchFamily="34" charset="0"/>
              </a:rPr>
              <a:t>Повећано препознавање каријерног вођења од стране државе, универзитета и социјалних партнера</a:t>
            </a:r>
          </a:p>
          <a:p>
            <a:pPr marL="1587" indent="-342900" algn="l" eaLnBrk="1">
              <a:lnSpc>
                <a:spcPct val="80000"/>
              </a:lnSpc>
              <a:spcBef>
                <a:spcPts val="6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/>
            </a:pPr>
            <a:endParaRPr lang="sr-Cyrl-RS" sz="2000" dirty="0">
              <a:latin typeface="Calibri" pitchFamily="34" charset="0"/>
            </a:endParaRPr>
          </a:p>
          <a:p>
            <a:pPr marL="1587" indent="-342900" algn="l" eaLnBrk="1">
              <a:lnSpc>
                <a:spcPct val="80000"/>
              </a:lnSpc>
              <a:spcBef>
                <a:spcPts val="600"/>
              </a:spcBef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/>
            </a:pPr>
            <a:r>
              <a:rPr lang="sr-Cyrl-RS" sz="2000" dirty="0">
                <a:latin typeface="Calibri" pitchFamily="34" charset="0"/>
              </a:rPr>
              <a:t>Развој Програма за КВИС за младе између 19 и 30 година и Методологије КВИСА Центара </a:t>
            </a:r>
            <a:endParaRPr lang="sr-Cyrl-RS" sz="2800" dirty="0">
              <a:latin typeface="Calibri" pitchFamily="34" charset="0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65100" y="1728788"/>
            <a:ext cx="2468563" cy="4572000"/>
          </a:xfrm>
        </p:spPr>
        <p:txBody>
          <a:bodyPr/>
          <a:lstStyle/>
          <a:p>
            <a:r>
              <a:rPr lang="en-US" sz="2000" smtClean="0">
                <a:latin typeface="Calibri" pitchFamily="34" charset="0"/>
                <a:ea typeface="Calibri" pitchFamily="34" charset="0"/>
                <a:cs typeface="Calibri" pitchFamily="34" charset="0"/>
              </a:rPr>
              <a:t>Kao  </a:t>
            </a:r>
            <a:r>
              <a:rPr lang="sr-Cyrl-RS" sz="2000" smtClean="0">
                <a:latin typeface="Calibri" pitchFamily="34" charset="0"/>
                <a:ea typeface="Calibri" pitchFamily="34" charset="0"/>
                <a:cs typeface="Calibri" pitchFamily="34" charset="0"/>
              </a:rPr>
              <a:t>одговор на захтевни задатак  пројект</a:t>
            </a:r>
            <a:r>
              <a:rPr lang="en-US" sz="2000" smtClean="0">
                <a:latin typeface="Calibri" pitchFamily="34" charset="0"/>
                <a:ea typeface="Calibri" pitchFamily="34" charset="0"/>
                <a:cs typeface="Calibri" pitchFamily="34" charset="0"/>
              </a:rPr>
              <a:t>a:</a:t>
            </a:r>
            <a:endParaRPr lang="sr-Cyrl-RS" sz="200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endParaRPr lang="sr-Cyrl-RS" sz="200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-"/>
            </a:pPr>
            <a:r>
              <a:rPr lang="sr-Cyrl-RS" sz="2000" smtClean="0">
                <a:latin typeface="Calibri" pitchFamily="34" charset="0"/>
                <a:ea typeface="Calibri" pitchFamily="34" charset="0"/>
                <a:cs typeface="Calibri" pitchFamily="34" charset="0"/>
              </a:rPr>
              <a:t>1 од 10 радних пакета посвећени овој области</a:t>
            </a:r>
          </a:p>
          <a:p>
            <a:pPr>
              <a:buFontTx/>
              <a:buChar char="-"/>
            </a:pPr>
            <a:endParaRPr lang="sr-Cyrl-RS" sz="200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buFontTx/>
              <a:buChar char="-"/>
            </a:pPr>
            <a:r>
              <a:rPr lang="sr-Cyrl-RS" sz="2000" smtClean="0">
                <a:latin typeface="Calibri" pitchFamily="34" charset="0"/>
                <a:ea typeface="Calibri" pitchFamily="34" charset="0"/>
                <a:cs typeface="Calibri" pitchFamily="34" charset="0"/>
              </a:rPr>
              <a:t>1 од 4 специфична циља пројекта </a:t>
            </a:r>
          </a:p>
          <a:p>
            <a:pPr>
              <a:buFontTx/>
              <a:buChar char="-"/>
            </a:pPr>
            <a:endParaRPr lang="sr-Cyrl-RS" smtClean="0"/>
          </a:p>
          <a:p>
            <a:pPr>
              <a:buFontTx/>
              <a:buChar char="-"/>
            </a:pPr>
            <a:endParaRPr lang="sr-Cyrl-RS" smtClean="0"/>
          </a:p>
          <a:p>
            <a:pPr>
              <a:buFontTx/>
              <a:buChar char="-"/>
            </a:pPr>
            <a:endParaRPr lang="sr-Cyrl-RS" smtClean="0"/>
          </a:p>
          <a:p>
            <a:pPr>
              <a:buFontTx/>
              <a:buChar char="-"/>
            </a:pPr>
            <a:endParaRPr lang="sr-Cyrl-RS" smtClean="0"/>
          </a:p>
          <a:p>
            <a:pPr>
              <a:buFontTx/>
              <a:buChar char="-"/>
            </a:pPr>
            <a:endParaRPr lang="sr-Cyrl-RS" smtClean="0"/>
          </a:p>
          <a:p>
            <a:pPr>
              <a:buFontTx/>
              <a:buChar char="-"/>
            </a:pPr>
            <a:endParaRPr lang="sr-Latn-RS" smtClean="0"/>
          </a:p>
        </p:txBody>
      </p:sp>
      <p:sp>
        <p:nvSpPr>
          <p:cNvPr id="4" name="Right Arrow 3"/>
          <p:cNvSpPr/>
          <p:nvPr/>
        </p:nvSpPr>
        <p:spPr>
          <a:xfrm>
            <a:off x="2843213" y="5445125"/>
            <a:ext cx="320675" cy="1444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Зашто 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87675" y="115888"/>
            <a:ext cx="60483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sr-Cyrl-RS" sz="24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Calibri" pitchFamily="34" charset="0"/>
              </a:rPr>
              <a:t>ПРОГРАМ И МЕТОДОЛОГИЈА КАРИЈЕРНОГ ВОЂЕЊА ЗА СТУДЕНТЕ</a:t>
            </a:r>
            <a:endParaRPr lang="sr-Latn-RS" sz="2400" b="1" dirty="0">
              <a:solidFill>
                <a:schemeClr val="bg2">
                  <a:lumMod val="40000"/>
                  <a:lumOff val="60000"/>
                </a:schemeClr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203575" y="1844675"/>
            <a:ext cx="5761038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l">
              <a:buFont typeface="Wingdings" pitchFamily="2" charset="2"/>
              <a:buChar char="§"/>
            </a:pPr>
            <a:endParaRPr lang="ru-RU" sz="2000" b="1"/>
          </a:p>
          <a:p>
            <a:pPr algn="l">
              <a:buFont typeface="Wingdings" pitchFamily="2" charset="2"/>
              <a:buChar char="§"/>
            </a:pPr>
            <a:endParaRPr lang="ru-RU" sz="2000" b="1"/>
          </a:p>
          <a:p>
            <a:pPr algn="l">
              <a:buFont typeface="Wingdings" pitchFamily="2" charset="2"/>
              <a:buChar char="§"/>
            </a:pPr>
            <a:r>
              <a:rPr lang="sr-Cyrl-RS" sz="2000">
                <a:latin typeface="Calibri" pitchFamily="34" charset="0"/>
              </a:rPr>
              <a:t>Садржајан и квалитетан документ који пружа доста информација институцији која ће бити успостављена и бавити се стандардима на нивоу државе </a:t>
            </a:r>
          </a:p>
          <a:p>
            <a:pPr algn="l">
              <a:buFont typeface="Wingdings" pitchFamily="2" charset="2"/>
              <a:buChar char="§"/>
            </a:pPr>
            <a:r>
              <a:rPr lang="sr-Cyrl-RS" sz="2000">
                <a:latin typeface="Calibri" pitchFamily="34" charset="0"/>
              </a:rPr>
              <a:t>Даља разрада Оквира и стандарда датих у СКВИСу</a:t>
            </a:r>
            <a:endParaRPr lang="sr-Latn-RS" sz="2000">
              <a:latin typeface="Calibri" pitchFamily="34" charset="0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65100" y="1728788"/>
            <a:ext cx="2468563" cy="4572000"/>
          </a:xfrm>
        </p:spPr>
        <p:txBody>
          <a:bodyPr/>
          <a:lstStyle/>
          <a:p>
            <a:r>
              <a:rPr lang="ru-RU" sz="2000" smtClean="0">
                <a:latin typeface="Calibri" pitchFamily="34" charset="0"/>
              </a:rPr>
              <a:t>као </a:t>
            </a:r>
            <a:r>
              <a:rPr lang="ru-RU" sz="2800" smtClean="0">
                <a:latin typeface="Calibri" pitchFamily="34" charset="0"/>
              </a:rPr>
              <a:t>допринос </a:t>
            </a:r>
            <a:r>
              <a:rPr lang="ru-RU" sz="2000" smtClean="0">
                <a:latin typeface="Calibri" pitchFamily="34" charset="0"/>
              </a:rPr>
              <a:t>реализацији мера и активности </a:t>
            </a:r>
          </a:p>
          <a:p>
            <a:r>
              <a:rPr lang="ru-RU" sz="2000" smtClean="0">
                <a:latin typeface="Calibri" pitchFamily="34" charset="0"/>
              </a:rPr>
              <a:t>Акционог плана </a:t>
            </a:r>
          </a:p>
          <a:p>
            <a:r>
              <a:rPr lang="ru-RU" sz="2000" smtClean="0">
                <a:latin typeface="Calibri" pitchFamily="34" charset="0"/>
              </a:rPr>
              <a:t>Стратегије каријерног вођења републике Србије </a:t>
            </a:r>
          </a:p>
          <a:p>
            <a:r>
              <a:rPr lang="ru-RU" sz="2000" smtClean="0">
                <a:latin typeface="Calibri" pitchFamily="34" charset="0"/>
              </a:rPr>
              <a:t>у оквиру циља -  Успостављање и развој система каријерног вођења и саветовања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Зашто 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2138" y="188913"/>
            <a:ext cx="5903912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sr-Cyrl-RS" sz="24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Calibri" pitchFamily="34" charset="0"/>
              </a:rPr>
              <a:t>ПРОГРАМ И МЕТОДОЛОГИЈА КАРИЈЕРНОГ ВОЂЕЊА ЗА СТУДЕНТЕ</a:t>
            </a:r>
            <a:endParaRPr lang="sr-Latn-RS" sz="2400" b="1" dirty="0">
              <a:solidFill>
                <a:schemeClr val="bg2">
                  <a:lumMod val="40000"/>
                  <a:lumOff val="60000"/>
                </a:schemeClr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203575" y="1844675"/>
            <a:ext cx="5761038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l">
              <a:buFont typeface="Arial" charset="0"/>
              <a:buChar char="•"/>
            </a:pPr>
            <a:r>
              <a:rPr lang="sr-Cyrl-RS" sz="2000" b="1"/>
              <a:t>Како би се започело систематско бављење стандардизацијом програма, услуга каријерног вођења</a:t>
            </a:r>
          </a:p>
          <a:p>
            <a:pPr algn="l">
              <a:buFont typeface="Arial" charset="0"/>
              <a:buChar char="•"/>
            </a:pPr>
            <a:endParaRPr lang="sr-Cyrl-RS" sz="2000" b="1"/>
          </a:p>
          <a:p>
            <a:pPr algn="l">
              <a:buFont typeface="Arial" charset="0"/>
              <a:buChar char="•"/>
            </a:pPr>
            <a:endParaRPr lang="sr-Cyrl-RS" sz="2000" b="1"/>
          </a:p>
          <a:p>
            <a:pPr algn="l">
              <a:buFont typeface="Arial" charset="0"/>
              <a:buChar char="•"/>
            </a:pPr>
            <a:r>
              <a:rPr lang="sr-Cyrl-RS" sz="2000" b="1"/>
              <a:t>Као оквир који би уз подршку надлежних институција лако могао бити разматран као предлог стандарда</a:t>
            </a:r>
            <a:endParaRPr lang="sr-Latn-RS" sz="2000" b="1"/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65100" y="1728788"/>
            <a:ext cx="2468563" cy="4572000"/>
          </a:xfrm>
        </p:spPr>
        <p:txBody>
          <a:bodyPr/>
          <a:lstStyle/>
          <a:p>
            <a:r>
              <a:rPr lang="sr-Cyrl-RS" sz="2000" smtClean="0">
                <a:latin typeface="Calibri" pitchFamily="34" charset="0"/>
                <a:ea typeface="Calibri" pitchFamily="34" charset="0"/>
                <a:cs typeface="Calibri" pitchFamily="34" charset="0"/>
              </a:rPr>
              <a:t>Као </a:t>
            </a:r>
            <a:r>
              <a:rPr lang="sr-Cyrl-RS" sz="3200" smtClean="0">
                <a:latin typeface="Calibri" pitchFamily="34" charset="0"/>
                <a:ea typeface="Calibri" pitchFamily="34" charset="0"/>
                <a:cs typeface="Calibri" pitchFamily="34" charset="0"/>
              </a:rPr>
              <a:t>иницијатива </a:t>
            </a:r>
          </a:p>
          <a:p>
            <a:r>
              <a:rPr lang="sr-Cyrl-RS" sz="2000" smtClean="0">
                <a:latin typeface="Calibri" pitchFamily="34" charset="0"/>
                <a:ea typeface="Calibri" pitchFamily="34" charset="0"/>
                <a:cs typeface="Calibri" pitchFamily="34" charset="0"/>
              </a:rPr>
              <a:t>ка </a:t>
            </a:r>
          </a:p>
          <a:p>
            <a:r>
              <a:rPr lang="sr-Cyrl-RS" sz="2000" smtClean="0">
                <a:latin typeface="Calibri" pitchFamily="34" charset="0"/>
                <a:ea typeface="Calibri" pitchFamily="34" charset="0"/>
                <a:cs typeface="Calibri" pitchFamily="34" charset="0"/>
              </a:rPr>
              <a:t>надлежним министарствима </a:t>
            </a:r>
            <a:endParaRPr lang="sr-Latn-RS" sz="200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Зашто 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46425" y="188913"/>
            <a:ext cx="575945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sr-Cyrl-RS" sz="2400" b="1" dirty="0">
                <a:solidFill>
                  <a:schemeClr val="bg2">
                    <a:lumMod val="50000"/>
                  </a:schemeClr>
                </a:solidFill>
              </a:rPr>
              <a:t>ПРОГРАМ И МЕТОДОЛОГИЈА КАРИЈЕРНОГ ВОЂЕЊА ЗА СТУДЕНТЕ</a:t>
            </a:r>
            <a:endParaRPr lang="sr-Latn-R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03575" y="1844675"/>
            <a:ext cx="5761038" cy="2862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algn="l">
              <a:buFont typeface="Wingdings" pitchFamily="2" charset="2"/>
              <a:buChar char="§"/>
              <a:defRPr/>
            </a:pPr>
            <a:r>
              <a:rPr lang="sr-Cyrl-RS" sz="2000" b="1" dirty="0"/>
              <a:t>Покушај уређења области како би се обезбедио квалитет</a:t>
            </a:r>
          </a:p>
          <a:p>
            <a:pPr algn="l">
              <a:defRPr/>
            </a:pPr>
            <a:endParaRPr lang="sr-Cyrl-RS" sz="2000" b="1" dirty="0"/>
          </a:p>
          <a:p>
            <a:pPr marL="285750" indent="-285750" algn="l">
              <a:buFont typeface="Wingdings" pitchFamily="2" charset="2"/>
              <a:buChar char="§"/>
              <a:defRPr/>
            </a:pPr>
            <a:r>
              <a:rPr lang="sr-Cyrl-RS" sz="2000" b="1" dirty="0"/>
              <a:t>Јасни структуисани захтеви у погледу оснивања, функционисања и развоја Центара</a:t>
            </a:r>
          </a:p>
          <a:p>
            <a:pPr algn="l">
              <a:defRPr/>
            </a:pPr>
            <a:endParaRPr lang="sr-Cyrl-RS" sz="2000" b="1" dirty="0"/>
          </a:p>
          <a:p>
            <a:pPr marL="285750" indent="-285750" algn="l">
              <a:buFont typeface="Wingdings" pitchFamily="2" charset="2"/>
              <a:buChar char="§"/>
              <a:defRPr/>
            </a:pPr>
            <a:r>
              <a:rPr lang="sr-Cyrl-RS" sz="2000" b="1" dirty="0"/>
              <a:t>Препознавање постојеће праксе, али и уважавање ЕУ политике у овој области, као и добре праксе европских институција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65100" y="1728788"/>
            <a:ext cx="2468563" cy="4572000"/>
          </a:xfrm>
        </p:spPr>
        <p:txBody>
          <a:bodyPr/>
          <a:lstStyle/>
          <a:p>
            <a:pPr marL="285750" indent="-285750">
              <a:buFont typeface="Wingdings" pitchFamily="2" charset="2"/>
              <a:buChar char="§"/>
            </a:pPr>
            <a:r>
              <a:rPr lang="sr-Cyrl-RS" sz="2400" b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Подршка </a:t>
            </a:r>
            <a:r>
              <a:rPr lang="sr-Cyrl-RS" sz="1800" b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постојећим Центрима</a:t>
            </a:r>
          </a:p>
          <a:p>
            <a:pPr marL="285750" indent="-285750">
              <a:buFont typeface="Wingdings" pitchFamily="2" charset="2"/>
              <a:buChar char="§"/>
            </a:pPr>
            <a:endParaRPr lang="sr-Cyrl-RS" sz="1800" b="1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sr-Cyrl-RS" sz="1800" b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Подршка институцијама које намеравају да оснују Центре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Зашто 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2138" y="115888"/>
            <a:ext cx="5903912" cy="12017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sr-Cyrl-RS" sz="2400" b="1" dirty="0">
                <a:solidFill>
                  <a:schemeClr val="bg2">
                    <a:lumMod val="50000"/>
                  </a:schemeClr>
                </a:solidFill>
              </a:rPr>
              <a:t>ПРОГРАМ И МЕТОДОЛОГИЈА КАРИЈЕРНОГ ВОЂЕЊА ЗА СТУДЕНТЕ</a:t>
            </a:r>
            <a:endParaRPr lang="sr-Latn-R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63938" y="2060575"/>
            <a:ext cx="5472112" cy="280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endParaRPr lang="sr-Cyrl-RS" sz="2000" b="1" dirty="0"/>
          </a:p>
          <a:p>
            <a:pPr marL="285750" indent="-285750" algn="l">
              <a:buFont typeface="Arial" pitchFamily="34" charset="0"/>
              <a:buChar char="•"/>
              <a:defRPr/>
            </a:pPr>
            <a:r>
              <a:rPr lang="sr-Cyrl-RS" sz="2000" dirty="0">
                <a:latin typeface="Calibri" pitchFamily="34" charset="0"/>
              </a:rPr>
              <a:t>Као први документ овог типа </a:t>
            </a:r>
            <a:r>
              <a:rPr lang="sr-Cyrl-RS" sz="2000" dirty="0">
                <a:latin typeface="Calibri" pitchFamily="34" charset="0"/>
              </a:rPr>
              <a:t>у Србији који </a:t>
            </a:r>
            <a:r>
              <a:rPr lang="sr-Cyrl-RS" sz="2000" dirty="0">
                <a:latin typeface="Calibri" pitchFamily="34" charset="0"/>
              </a:rPr>
              <a:t>је одшкринуо врата сличним иницијативама и амбициознијим </a:t>
            </a:r>
            <a:r>
              <a:rPr lang="sr-Cyrl-RS" sz="2000" dirty="0">
                <a:latin typeface="Calibri" pitchFamily="34" charset="0"/>
              </a:rPr>
              <a:t>настојањима</a:t>
            </a:r>
          </a:p>
          <a:p>
            <a:pPr marL="285750" indent="-285750" algn="l">
              <a:buFont typeface="Arial" pitchFamily="34" charset="0"/>
              <a:buChar char="•"/>
              <a:defRPr/>
            </a:pPr>
            <a:r>
              <a:rPr lang="sr-Cyrl-RS" sz="2000" dirty="0">
                <a:latin typeface="Calibri" pitchFamily="34" charset="0"/>
              </a:rPr>
              <a:t>као знак на путу да не постоје несавладиве препреке</a:t>
            </a:r>
          </a:p>
          <a:p>
            <a:pPr marL="285750" indent="-285750" algn="l">
              <a:buFont typeface="Arial" pitchFamily="34" charset="0"/>
              <a:buChar char="•"/>
              <a:defRPr/>
            </a:pPr>
            <a:r>
              <a:rPr lang="sr-Cyrl-RS" sz="2000" dirty="0">
                <a:latin typeface="Calibri" pitchFamily="34" charset="0"/>
              </a:rPr>
              <a:t>Доказ да партнерства дају увек више </a:t>
            </a:r>
            <a:endParaRPr lang="sr-Cyrl-RS" sz="2000" dirty="0">
              <a:latin typeface="Calibri" pitchFamily="34" charset="0"/>
            </a:endParaRPr>
          </a:p>
          <a:p>
            <a:pPr>
              <a:defRPr/>
            </a:pPr>
            <a:endParaRPr lang="sr-Cyrl-RS" b="1" dirty="0"/>
          </a:p>
          <a:p>
            <a:pPr>
              <a:defRPr/>
            </a:pPr>
            <a:endParaRPr lang="sr-Latn-RS" dirty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2154238"/>
            <a:ext cx="22860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sr-Cyrl-RS" sz="2000">
                <a:solidFill>
                  <a:srgbClr val="000000"/>
                </a:solidFill>
                <a:latin typeface="Calibri" pitchFamily="34" charset="0"/>
              </a:rPr>
              <a:t>Као </a:t>
            </a:r>
            <a:r>
              <a:rPr lang="sr-Cyrl-RS" sz="2800" u="sng">
                <a:solidFill>
                  <a:srgbClr val="000000"/>
                </a:solidFill>
                <a:latin typeface="Calibri" pitchFamily="34" charset="0"/>
              </a:rPr>
              <a:t>подстицај </a:t>
            </a:r>
            <a:r>
              <a:rPr lang="sr-Cyrl-RS" sz="2000">
                <a:solidFill>
                  <a:srgbClr val="000000"/>
                </a:solidFill>
                <a:latin typeface="Calibri" pitchFamily="34" charset="0"/>
              </a:rPr>
              <a:t>другима да се лате сличних изазова ослањајући се на наша искуства и подршку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Ко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1268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950" y="1557338"/>
            <a:ext cx="2468563" cy="4572000"/>
          </a:xfrm>
        </p:spPr>
        <p:txBody>
          <a:bodyPr/>
          <a:lstStyle/>
          <a:p>
            <a:pPr indent="-341313" eaLnBrk="1">
              <a:spcBef>
                <a:spcPts val="0"/>
              </a:spcBef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sr-Cyrl-RS" altLang="sr-Latn-RS" sz="1600" b="1" dirty="0" smtClean="0">
                <a:solidFill>
                  <a:srgbClr val="333399"/>
                </a:solidFill>
                <a:latin typeface="Calibri" pitchFamily="34" charset="0"/>
              </a:rPr>
              <a:t>Универзитет у Свонсију, Велика Британија</a:t>
            </a:r>
          </a:p>
          <a:p>
            <a:pPr indent="-341313" eaLnBrk="1">
              <a:spcBef>
                <a:spcPts val="0"/>
              </a:spcBef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sr-Cyrl-RS" altLang="sr-Latn-RS" sz="1600" b="1" dirty="0" smtClean="0">
                <a:solidFill>
                  <a:srgbClr val="333399"/>
                </a:solidFill>
                <a:latin typeface="Calibri" pitchFamily="34" charset="0"/>
              </a:rPr>
              <a:t>Универзитет у Падови, Италија</a:t>
            </a:r>
            <a:r>
              <a:rPr lang="sr-Latn-CS" altLang="sr-Latn-RS" sz="1600" b="1" dirty="0" smtClean="0">
                <a:solidFill>
                  <a:srgbClr val="333399"/>
                </a:solidFill>
                <a:latin typeface="Calibri" pitchFamily="34" charset="0"/>
              </a:rPr>
              <a:t> </a:t>
            </a:r>
            <a:endParaRPr lang="sr-Latn-CS" altLang="sr-Latn-RS" sz="1600" b="1" dirty="0">
              <a:solidFill>
                <a:srgbClr val="333399"/>
              </a:solidFill>
              <a:latin typeface="Calibri" pitchFamily="34" charset="0"/>
            </a:endParaRPr>
          </a:p>
          <a:p>
            <a:pPr indent="-341313" eaLnBrk="1">
              <a:spcBef>
                <a:spcPts val="0"/>
              </a:spcBef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sr-Cyrl-RS" altLang="sr-Latn-RS" sz="1600" b="1" dirty="0" smtClean="0">
                <a:solidFill>
                  <a:srgbClr val="333399"/>
                </a:solidFill>
                <a:latin typeface="Calibri" pitchFamily="34" charset="0"/>
              </a:rPr>
              <a:t>Универзитет у Шлезији, Пољска </a:t>
            </a:r>
          </a:p>
          <a:p>
            <a:pPr indent="-341313" eaLnBrk="1">
              <a:spcBef>
                <a:spcPts val="0"/>
              </a:spcBef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sr-Cyrl-RS" altLang="sr-Latn-RS" sz="1600" b="1" dirty="0" smtClean="0">
                <a:solidFill>
                  <a:srgbClr val="333399"/>
                </a:solidFill>
                <a:latin typeface="Calibri" pitchFamily="34" charset="0"/>
              </a:rPr>
              <a:t>Универзитет у Новом Саду</a:t>
            </a:r>
          </a:p>
          <a:p>
            <a:pPr indent="-341313" eaLnBrk="1">
              <a:spcBef>
                <a:spcPts val="0"/>
              </a:spcBef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sr-Cyrl-RS" altLang="sr-Latn-RS" sz="1600" b="1" dirty="0" smtClean="0">
                <a:solidFill>
                  <a:srgbClr val="333399"/>
                </a:solidFill>
                <a:latin typeface="Calibri" pitchFamily="34" charset="0"/>
              </a:rPr>
              <a:t>Универзитет у Крагујевцу</a:t>
            </a:r>
          </a:p>
          <a:p>
            <a:pPr indent="-341313" eaLnBrk="1">
              <a:spcBef>
                <a:spcPts val="0"/>
              </a:spcBef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sr-Cyrl-RS" altLang="sr-Latn-RS" sz="1600" b="1" dirty="0" smtClean="0">
                <a:solidFill>
                  <a:srgbClr val="333399"/>
                </a:solidFill>
                <a:latin typeface="Calibri" pitchFamily="34" charset="0"/>
              </a:rPr>
              <a:t>Универзитет у Нишу</a:t>
            </a:r>
          </a:p>
          <a:p>
            <a:pPr indent="-341313" eaLnBrk="1">
              <a:spcBef>
                <a:spcPts val="0"/>
              </a:spcBef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sr-Cyrl-RS" altLang="sr-Latn-RS" sz="1600" b="1" dirty="0" smtClean="0">
                <a:solidFill>
                  <a:srgbClr val="333399"/>
                </a:solidFill>
                <a:latin typeface="Calibri" pitchFamily="34" charset="0"/>
              </a:rPr>
              <a:t>Универзитет Сингидунум </a:t>
            </a:r>
          </a:p>
          <a:p>
            <a:pPr indent="-341313" eaLnBrk="1">
              <a:spcBef>
                <a:spcPts val="0"/>
              </a:spcBef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sr-Cyrl-RS" altLang="sr-Latn-RS" sz="1600" b="1" dirty="0" smtClean="0">
                <a:solidFill>
                  <a:srgbClr val="333399"/>
                </a:solidFill>
                <a:latin typeface="Calibri" pitchFamily="34" charset="0"/>
              </a:rPr>
              <a:t>Министарство просвете</a:t>
            </a:r>
          </a:p>
          <a:p>
            <a:pPr indent="-341313" eaLnBrk="1">
              <a:spcBef>
                <a:spcPts val="0"/>
              </a:spcBef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sr-Cyrl-RS" altLang="sr-Latn-RS" sz="1600" b="1" dirty="0" smtClean="0">
                <a:solidFill>
                  <a:srgbClr val="333399"/>
                </a:solidFill>
                <a:latin typeface="Calibri" pitchFamily="34" charset="0"/>
              </a:rPr>
              <a:t>Министарство омладине и спорта </a:t>
            </a:r>
            <a:endParaRPr lang="sr-Latn-CS" altLang="sr-Latn-RS" sz="1600" b="1" dirty="0">
              <a:solidFill>
                <a:srgbClr val="333399"/>
              </a:solidFill>
              <a:latin typeface="Calibri" pitchFamily="34" charset="0"/>
            </a:endParaRPr>
          </a:p>
          <a:p>
            <a:pPr indent="-341313" eaLnBrk="1">
              <a:spcBef>
                <a:spcPts val="0"/>
              </a:spcBef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sr-Cyrl-RS" altLang="sr-Latn-RS" sz="1600" b="1" dirty="0" smtClean="0">
                <a:solidFill>
                  <a:srgbClr val="333399"/>
                </a:solidFill>
                <a:latin typeface="Calibri" pitchFamily="34" charset="0"/>
              </a:rPr>
              <a:t> Београдска отворена школа</a:t>
            </a:r>
          </a:p>
          <a:p>
            <a:pPr indent="-341313" eaLnBrk="1">
              <a:spcBef>
                <a:spcPts val="0"/>
              </a:spcBef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sr-Cyrl-RS" altLang="sr-Latn-RS" sz="1600" b="1" dirty="0" smtClean="0">
                <a:solidFill>
                  <a:srgbClr val="333399"/>
                </a:solidFill>
                <a:latin typeface="Calibri" pitchFamily="34" charset="0"/>
              </a:rPr>
              <a:t>Национална служба за запошљавање</a:t>
            </a:r>
            <a:endParaRPr lang="en-US" altLang="sr-Latn-RS" sz="1600" b="1" dirty="0" smtClean="0">
              <a:solidFill>
                <a:srgbClr val="333399"/>
              </a:solidFill>
              <a:latin typeface="Calibri" pitchFamily="34" charset="0"/>
            </a:endParaRPr>
          </a:p>
          <a:p>
            <a:pPr indent="-341313" eaLnBrk="1">
              <a:spcBef>
                <a:spcPts val="0"/>
              </a:spcBef>
              <a:buClr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endParaRPr lang="sr-Latn-CS" altLang="sr-Latn-RS" sz="1600" b="1" dirty="0">
              <a:solidFill>
                <a:srgbClr val="333399"/>
              </a:solidFill>
              <a:latin typeface="Calibri" pitchFamily="34" charset="0"/>
            </a:endParaRPr>
          </a:p>
          <a:p>
            <a:pPr eaLnBrk="1" hangingPunct="1">
              <a:defRPr/>
            </a:pPr>
            <a:endParaRPr lang="sr-Latn-RS" sz="1600" b="1" dirty="0" smtClean="0"/>
          </a:p>
        </p:txBody>
      </p:sp>
      <p:sp>
        <p:nvSpPr>
          <p:cNvPr id="14340" name="TextBox 3"/>
          <p:cNvSpPr txBox="1">
            <a:spLocks noChangeArrowheads="1"/>
          </p:cNvSpPr>
          <p:nvPr/>
        </p:nvSpPr>
        <p:spPr bwMode="auto">
          <a:xfrm>
            <a:off x="5292725" y="620713"/>
            <a:ext cx="1366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r>
              <a:rPr lang="sr-Cyrl-RS" sz="4000" b="1">
                <a:solidFill>
                  <a:srgbClr val="EAFAC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Како</a:t>
            </a:r>
            <a:r>
              <a:rPr lang="sr-Cyrl-RS" sz="4000">
                <a:solidFill>
                  <a:srgbClr val="74A510"/>
                </a:solidFill>
                <a:ea typeface="Calibri" pitchFamily="34" charset="0"/>
                <a:cs typeface="Calibri" pitchFamily="34" charset="0"/>
              </a:rPr>
              <a:t> </a:t>
            </a:r>
            <a:endParaRPr lang="sr-Latn-RS" sz="4000">
              <a:solidFill>
                <a:srgbClr val="74A510"/>
              </a:solidFill>
              <a:ea typeface="Calibri" pitchFamily="34" charset="0"/>
              <a:cs typeface="Calibri" pitchFamily="34" charset="0"/>
            </a:endParaRPr>
          </a:p>
        </p:txBody>
      </p:sp>
      <p:sp>
        <p:nvSpPr>
          <p:cNvPr id="15365" name="TextBox 5"/>
          <p:cNvSpPr txBox="1">
            <a:spLocks noChangeArrowheads="1"/>
          </p:cNvSpPr>
          <p:nvPr/>
        </p:nvSpPr>
        <p:spPr bwMode="auto">
          <a:xfrm>
            <a:off x="3276600" y="1989138"/>
            <a:ext cx="5399088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endParaRPr lang="sr-Cyrl-RS" sz="240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1" algn="l"/>
            <a:r>
              <a:rPr lang="sr-Cyrl-RS" sz="2400">
                <a:latin typeface="Calibri" pitchFamily="34" charset="0"/>
                <a:ea typeface="Calibri" pitchFamily="34" charset="0"/>
                <a:cs typeface="Calibri" pitchFamily="34" charset="0"/>
              </a:rPr>
              <a:t>Формирање тима</a:t>
            </a:r>
          </a:p>
          <a:p>
            <a:pPr lvl="1" algn="l"/>
            <a:endParaRPr lang="sr-Cyrl-RS" sz="240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1" algn="l"/>
            <a:r>
              <a:rPr lang="sr-Cyrl-RS" sz="2400">
                <a:latin typeface="Calibri" pitchFamily="34" charset="0"/>
                <a:ea typeface="Calibri" pitchFamily="34" charset="0"/>
                <a:cs typeface="Calibri" pitchFamily="34" charset="0"/>
              </a:rPr>
              <a:t>Компаративна анализа</a:t>
            </a:r>
          </a:p>
          <a:p>
            <a:pPr lvl="1" algn="l"/>
            <a:endParaRPr lang="sr-Cyrl-RS" sz="240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1" algn="l"/>
            <a:r>
              <a:rPr lang="sr-Cyrl-RS" sz="2400">
                <a:latin typeface="Calibri" pitchFamily="34" charset="0"/>
                <a:ea typeface="Calibri" pitchFamily="34" charset="0"/>
                <a:cs typeface="Calibri" pitchFamily="34" charset="0"/>
              </a:rPr>
              <a:t>Иницијални документ</a:t>
            </a:r>
          </a:p>
          <a:p>
            <a:pPr lvl="1" algn="l"/>
            <a:endParaRPr lang="sr-Cyrl-RS" sz="240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1" algn="l"/>
            <a:r>
              <a:rPr lang="sr-Cyrl-RS" sz="2400">
                <a:latin typeface="Calibri" pitchFamily="34" charset="0"/>
                <a:ea typeface="Calibri" pitchFamily="34" charset="0"/>
                <a:cs typeface="Calibri" pitchFamily="34" charset="0"/>
              </a:rPr>
              <a:t>Јавна расправа</a:t>
            </a:r>
          </a:p>
          <a:p>
            <a:pPr lvl="1" algn="l"/>
            <a:endParaRPr lang="sr-Cyrl-RS" sz="240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1" algn="l"/>
            <a:r>
              <a:rPr lang="sr-Cyrl-RS" sz="2400">
                <a:latin typeface="Calibri" pitchFamily="34" charset="0"/>
                <a:ea typeface="Calibri" pitchFamily="34" charset="0"/>
                <a:cs typeface="Calibri" pitchFamily="34" charset="0"/>
              </a:rPr>
              <a:t>Финално уобличавање документа</a:t>
            </a:r>
          </a:p>
          <a:p>
            <a:pPr lvl="1" algn="l"/>
            <a:endParaRPr lang="sr-Cyrl-RS" sz="240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1" algn="l"/>
            <a:r>
              <a:rPr lang="sr-Cyrl-RS" sz="2400">
                <a:latin typeface="Calibri" pitchFamily="34" charset="0"/>
                <a:ea typeface="Calibri" pitchFamily="34" charset="0"/>
                <a:cs typeface="Calibri" pitchFamily="34" charset="0"/>
              </a:rPr>
              <a:t>Представљање документ</a:t>
            </a:r>
            <a:r>
              <a:rPr lang="sr-Cyrl-RS" sz="2400">
                <a:latin typeface="Calibri" pitchFamily="34" charset="0"/>
              </a:rPr>
              <a:t>а  </a:t>
            </a:r>
            <a:endParaRPr lang="sr-Latn-RS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275" y="152400"/>
            <a:ext cx="2522538" cy="977900"/>
          </a:xfrm>
        </p:spPr>
        <p:txBody>
          <a:bodyPr/>
          <a:lstStyle/>
          <a:p>
            <a:pPr>
              <a:defRPr/>
            </a:pPr>
            <a:endParaRPr lang="sr-Latn-R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4925" y="0"/>
          <a:ext cx="9074150" cy="6823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4627"/>
                <a:gridCol w="289231"/>
                <a:gridCol w="1952316"/>
                <a:gridCol w="940005"/>
                <a:gridCol w="843254"/>
                <a:gridCol w="3024717"/>
              </a:tblGrid>
              <a:tr h="540034">
                <a:tc gridSpan="6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ОКВИР СТАНДАРДА </a:t>
                      </a:r>
                      <a:endParaRPr lang="sr-Latn-RS" sz="18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  <a:tr h="446851">
                <a:tc gridSpan="5">
                  <a:txBody>
                    <a:bodyPr/>
                    <a:lstStyle/>
                    <a:p>
                      <a:r>
                        <a:rPr lang="sr-Cyrl-RS" sz="1800" b="1" dirty="0" smtClean="0">
                          <a:solidFill>
                            <a:schemeClr val="tx1"/>
                          </a:solidFill>
                        </a:rPr>
                        <a:t>1. Оснивање</a:t>
                      </a:r>
                      <a:r>
                        <a:rPr lang="sr-Cyrl-RS" sz="1800" b="1" baseline="0" dirty="0" smtClean="0">
                          <a:solidFill>
                            <a:schemeClr val="tx1"/>
                          </a:solidFill>
                        </a:rPr>
                        <a:t> и рад </a:t>
                      </a:r>
                      <a:endParaRPr lang="sr-Latn-RS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</a:tr>
              <a:tr h="446851">
                <a:tc gridSpan="2"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Захтеви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у односу на институције...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  <a:tr h="446851">
                <a:tc gridSpan="2"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Захтеви у погледу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 запослених ...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  <a:tr h="446851">
                <a:tc gridSpan="2"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Захтеви у погледу употребе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информација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  <a:tr h="446851">
                <a:tc gridSpan="2">
                  <a:txBody>
                    <a:bodyPr/>
                    <a:lstStyle/>
                    <a:p>
                      <a:r>
                        <a:rPr lang="sr-Cyrl-RS" sz="1800" b="1" dirty="0" smtClean="0">
                          <a:solidFill>
                            <a:schemeClr val="tx1"/>
                          </a:solidFill>
                        </a:rPr>
                        <a:t>2. Програм КВИСа</a:t>
                      </a:r>
                      <a:endParaRPr lang="sr-Latn-RS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/према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циљевима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   а унутар садржаја 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2011487">
                <a:tc gridSpan="2"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Лични развој </a:t>
                      </a:r>
                    </a:p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Истраживање могућности за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учење и запошљавање</a:t>
                      </a:r>
                      <a:endParaRPr lang="sr-Cyrl-RS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Планирање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и управљање каријером 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Cyrl-RS" dirty="0" smtClean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 - каријерно информисање</a:t>
                      </a:r>
                    </a:p>
                    <a:p>
                      <a:pPr marL="285750" indent="-285750" algn="r">
                        <a:buFontTx/>
                        <a:buChar char="-"/>
                      </a:pP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Каријерно саветовање</a:t>
                      </a:r>
                    </a:p>
                    <a:p>
                      <a:pPr marL="285750" indent="-285750" algn="r">
                        <a:buFontTx/>
                        <a:buChar char="-"/>
                      </a:pP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Каријерно образовање</a:t>
                      </a:r>
                    </a:p>
                    <a:p>
                      <a:pPr marL="285750" indent="-285750" algn="r">
                        <a:buFontTx/>
                        <a:buChar char="-"/>
                      </a:pP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Повезивање са пословном заједницом </a:t>
                      </a:r>
                    </a:p>
                    <a:p>
                      <a:pPr marL="285750" indent="-285750" algn="r">
                        <a:buFontTx/>
                        <a:buChar char="-"/>
                      </a:pPr>
                      <a:endParaRPr lang="sr-Cyrl-RS" sz="18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r">
                        <a:buFontTx/>
                        <a:buChar char="-"/>
                      </a:pP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Исходи </a:t>
                      </a:r>
                      <a:endParaRPr lang="sr-Cyrl-RS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412966">
                <a:tc gridSpan="6">
                  <a:txBody>
                    <a:bodyPr/>
                    <a:lstStyle/>
                    <a:p>
                      <a:r>
                        <a:rPr lang="sr-Cyrl-RS" sz="1800" b="1" dirty="0" smtClean="0">
                          <a:solidFill>
                            <a:schemeClr val="tx1"/>
                          </a:solidFill>
                        </a:rPr>
                        <a:t>3. Методологија</a:t>
                      </a:r>
                      <a:r>
                        <a:rPr lang="sr-Cyrl-RS" sz="1800" b="1" baseline="0" dirty="0" smtClean="0">
                          <a:solidFill>
                            <a:schemeClr val="tx1"/>
                          </a:solidFill>
                        </a:rPr>
                        <a:t> КВИС</a:t>
                      </a:r>
                      <a:endParaRPr lang="sr-Latn-RS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</a:tr>
              <a:tr h="446851">
                <a:tc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gridSpan="5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Оспособљавање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запослених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  <a:tr h="730633">
                <a:tc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gridSpan="2"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Предлог</a:t>
                      </a:r>
                      <a:r>
                        <a:rPr lang="sr-Cyrl-RS" sz="1800" baseline="0" dirty="0" smtClean="0">
                          <a:solidFill>
                            <a:schemeClr val="tx1"/>
                          </a:solidFill>
                        </a:rPr>
                        <a:t> формалног образовања – мастер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  <a:tr h="446851">
                <a:tc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gridSpan="2">
                  <a:txBody>
                    <a:bodyPr/>
                    <a:lstStyle/>
                    <a:p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sr-Cyrl-RS" sz="1800" dirty="0" smtClean="0">
                          <a:solidFill>
                            <a:schemeClr val="tx1"/>
                          </a:solidFill>
                        </a:rPr>
                        <a:t>Предлог обуке за КВИС</a:t>
                      </a:r>
                      <a:endParaRPr lang="sr-Latn-RS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2" marR="91452" marT="45717" marB="45717"/>
                </a:tc>
                <a:tc hMerge="1">
                  <a:txBody>
                    <a:bodyPr/>
                    <a:lstStyle/>
                    <a:p>
                      <a:endParaRPr lang="sr-Latn-R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ight Arrow 2"/>
          <p:cNvSpPr/>
          <p:nvPr/>
        </p:nvSpPr>
        <p:spPr>
          <a:xfrm>
            <a:off x="6227763" y="1125538"/>
            <a:ext cx="647700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Right Arrow 3"/>
          <p:cNvSpPr/>
          <p:nvPr/>
        </p:nvSpPr>
        <p:spPr>
          <a:xfrm>
            <a:off x="6227763" y="1557338"/>
            <a:ext cx="647700" cy="1079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8388350" y="4724400"/>
            <a:ext cx="576263" cy="730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8172450" y="6021388"/>
            <a:ext cx="431800" cy="714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300" y="119063"/>
            <a:ext cx="8013700" cy="1636712"/>
          </a:xfrm>
        </p:spPr>
        <p:txBody>
          <a:bodyPr/>
          <a:lstStyle/>
          <a:p>
            <a:pPr>
              <a:defRPr/>
            </a:pPr>
            <a:endParaRPr lang="sr-Latn-RS" dirty="0"/>
          </a:p>
        </p:txBody>
      </p:sp>
      <p:sp>
        <p:nvSpPr>
          <p:cNvPr id="17411" name="Text Placeholder 2"/>
          <p:cNvSpPr>
            <a:spLocks noGrp="1"/>
          </p:cNvSpPr>
          <p:nvPr>
            <p:ph type="body" idx="1"/>
          </p:nvPr>
        </p:nvSpPr>
        <p:spPr>
          <a:xfrm>
            <a:off x="741363" y="1828800"/>
            <a:ext cx="8021637" cy="685800"/>
          </a:xfrm>
        </p:spPr>
        <p:txBody>
          <a:bodyPr/>
          <a:lstStyle/>
          <a:p>
            <a:endParaRPr lang="sr-Latn-RS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0" y="765175"/>
          <a:ext cx="9144000" cy="5627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8543"/>
                <a:gridCol w="1649109"/>
                <a:gridCol w="2312580"/>
                <a:gridCol w="1317934"/>
                <a:gridCol w="1165834"/>
              </a:tblGrid>
              <a:tr h="1725765">
                <a:tc>
                  <a:txBody>
                    <a:bodyPr/>
                    <a:lstStyle/>
                    <a:p>
                      <a:r>
                        <a:rPr lang="sr-Cyrl-RS" sz="1800" dirty="0" smtClean="0"/>
                        <a:t>Организациони</a:t>
                      </a:r>
                      <a:r>
                        <a:rPr lang="sr-Cyrl-RS" sz="1800" baseline="0" dirty="0" smtClean="0"/>
                        <a:t> облик </a:t>
                      </a:r>
                      <a:endParaRPr lang="sr-Latn-RS" sz="1800" dirty="0"/>
                    </a:p>
                  </a:txBody>
                  <a:tcPr marL="91453" marR="91453" marT="45716" marB="45716"/>
                </a:tc>
                <a:tc>
                  <a:txBody>
                    <a:bodyPr/>
                    <a:lstStyle/>
                    <a:p>
                      <a:r>
                        <a:rPr lang="sr-Cyrl-RS" sz="1800" dirty="0" smtClean="0"/>
                        <a:t>Број запослених</a:t>
                      </a:r>
                      <a:endParaRPr lang="sr-Latn-RS" sz="1800" dirty="0"/>
                    </a:p>
                  </a:txBody>
                  <a:tcPr marL="91453" marR="91453" marT="45716" marB="45716"/>
                </a:tc>
                <a:tc>
                  <a:txBody>
                    <a:bodyPr/>
                    <a:lstStyle/>
                    <a:p>
                      <a:r>
                        <a:rPr lang="sr-Cyrl-RS" sz="1800" dirty="0" smtClean="0"/>
                        <a:t>Позиције запослених</a:t>
                      </a:r>
                      <a:endParaRPr lang="sr-Latn-RS" sz="1800" dirty="0"/>
                    </a:p>
                  </a:txBody>
                  <a:tcPr marL="91453" marR="91453" marT="45716" marB="45716"/>
                </a:tc>
                <a:tc>
                  <a:txBody>
                    <a:bodyPr/>
                    <a:lstStyle/>
                    <a:p>
                      <a:r>
                        <a:rPr lang="sr-Cyrl-RS" sz="1400" dirty="0" smtClean="0"/>
                        <a:t>Просторно технички услови</a:t>
                      </a:r>
                      <a:endParaRPr lang="sr-Latn-RS" sz="1400" dirty="0"/>
                    </a:p>
                  </a:txBody>
                  <a:tcPr marL="91453" marR="91453" marT="45716" marB="45716"/>
                </a:tc>
                <a:tc>
                  <a:txBody>
                    <a:bodyPr/>
                    <a:lstStyle/>
                    <a:p>
                      <a:r>
                        <a:rPr lang="sr-Cyrl-RS" sz="1400" dirty="0" smtClean="0"/>
                        <a:t>Управљање квалитетом</a:t>
                      </a:r>
                      <a:endParaRPr lang="sr-Latn-RS" sz="1400" dirty="0"/>
                    </a:p>
                  </a:txBody>
                  <a:tcPr marL="91453" marR="91453" marT="45716" marB="45716"/>
                </a:tc>
              </a:tr>
              <a:tr h="3261777">
                <a:tc>
                  <a:txBody>
                    <a:bodyPr/>
                    <a:lstStyle/>
                    <a:p>
                      <a:r>
                        <a:rPr lang="sr-Cyrl-RS" sz="1800" dirty="0" smtClean="0"/>
                        <a:t>Кц на универзитетима</a:t>
                      </a:r>
                      <a:endParaRPr lang="sr-Latn-RS" sz="1800" dirty="0"/>
                    </a:p>
                  </a:txBody>
                  <a:tcPr marL="91453" marR="91453" marT="45716" marB="45716"/>
                </a:tc>
                <a:tc>
                  <a:txBody>
                    <a:bodyPr/>
                    <a:lstStyle/>
                    <a:p>
                      <a:r>
                        <a:rPr lang="sr-Cyrl-RS" sz="1600" dirty="0" smtClean="0"/>
                        <a:t>Минималан однос број запослених према броју студенета </a:t>
                      </a:r>
                    </a:p>
                    <a:p>
                      <a:r>
                        <a:rPr lang="sr-Cyrl-RS" sz="2000" dirty="0" smtClean="0"/>
                        <a:t>1:</a:t>
                      </a:r>
                      <a:r>
                        <a:rPr lang="sr-Cyrl-RS" sz="2000" baseline="0" dirty="0" smtClean="0"/>
                        <a:t> 6000</a:t>
                      </a:r>
                      <a:endParaRPr lang="sr-Latn-RS" sz="2000" dirty="0"/>
                    </a:p>
                  </a:txBody>
                  <a:tcPr marL="91453" marR="91453" marT="45716" marB="45716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Директор/</a:t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/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>Саветник за каријерно информисање</a:t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/>
                      </a:r>
                      <a:br>
                        <a:rPr lang="ru-RU" sz="1600" dirty="0" smtClean="0"/>
                      </a:br>
                      <a:r>
                        <a:rPr lang="ru-RU" sz="16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a:t>Каријерни саветник </a:t>
                      </a:r>
                      <a:r>
                        <a:rPr lang="ru-RU" sz="1600" dirty="0" smtClean="0"/>
                        <a:t/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/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>Тренер за подршку при планирању каријере</a:t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/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>Координатор</a:t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>програма сарадње са</a:t>
                      </a:r>
                      <a:br>
                        <a:rPr lang="ru-RU" sz="1600" dirty="0" smtClean="0"/>
                      </a:br>
                      <a:r>
                        <a:rPr lang="ru-RU" sz="1600" dirty="0" smtClean="0"/>
                        <a:t>послодавцима</a:t>
                      </a:r>
                      <a:endParaRPr lang="sr-Latn-RS" sz="1600" dirty="0"/>
                    </a:p>
                  </a:txBody>
                  <a:tcPr marL="91453" marR="91453" marT="45716" marB="45716"/>
                </a:tc>
                <a:tc>
                  <a:txBody>
                    <a:bodyPr/>
                    <a:lstStyle/>
                    <a:p>
                      <a:endParaRPr lang="sr-Latn-RS" sz="1800"/>
                    </a:p>
                  </a:txBody>
                  <a:tcPr marL="91453" marR="91453" marT="45716" marB="45716"/>
                </a:tc>
                <a:tc>
                  <a:txBody>
                    <a:bodyPr/>
                    <a:lstStyle/>
                    <a:p>
                      <a:endParaRPr lang="sr-Latn-RS" sz="1800"/>
                    </a:p>
                  </a:txBody>
                  <a:tcPr marL="91453" marR="91453" marT="45716" marB="45716"/>
                </a:tc>
              </a:tr>
              <a:tr h="640146">
                <a:tc>
                  <a:txBody>
                    <a:bodyPr/>
                    <a:lstStyle/>
                    <a:p>
                      <a:r>
                        <a:rPr lang="sr-Cyrl-RS" sz="1800" dirty="0" smtClean="0"/>
                        <a:t>Кц на високим школама или факултетима </a:t>
                      </a:r>
                      <a:endParaRPr lang="sr-Latn-RS" sz="1800" dirty="0"/>
                    </a:p>
                  </a:txBody>
                  <a:tcPr marL="91453" marR="91453" marT="45716" marB="45716"/>
                </a:tc>
                <a:tc>
                  <a:txBody>
                    <a:bodyPr/>
                    <a:lstStyle/>
                    <a:p>
                      <a:r>
                        <a:rPr lang="sr-Cyrl-RS" sz="1800" dirty="0" smtClean="0"/>
                        <a:t>1:</a:t>
                      </a:r>
                      <a:r>
                        <a:rPr lang="sr-Cyrl-RS" sz="1800" baseline="0" dirty="0" smtClean="0"/>
                        <a:t> 600</a:t>
                      </a:r>
                      <a:endParaRPr lang="sr-Latn-RS" sz="1800" dirty="0"/>
                    </a:p>
                  </a:txBody>
                  <a:tcPr marL="91453" marR="91453" marT="45716" marB="45716"/>
                </a:tc>
                <a:tc>
                  <a:txBody>
                    <a:bodyPr/>
                    <a:lstStyle/>
                    <a:p>
                      <a:endParaRPr lang="sr-Cyrl-RS" sz="1800" dirty="0" smtClean="0"/>
                    </a:p>
                    <a:p>
                      <a:r>
                        <a:rPr lang="sr-Cyrl-RS" sz="1800" dirty="0" smtClean="0"/>
                        <a:t>Исто </a:t>
                      </a:r>
                      <a:endParaRPr lang="sr-Latn-RS" sz="1800" dirty="0"/>
                    </a:p>
                  </a:txBody>
                  <a:tcPr marL="91453" marR="91453" marT="45716" marB="45716"/>
                </a:tc>
                <a:tc>
                  <a:txBody>
                    <a:bodyPr/>
                    <a:lstStyle/>
                    <a:p>
                      <a:endParaRPr lang="sr-Latn-RS" sz="1800"/>
                    </a:p>
                  </a:txBody>
                  <a:tcPr marL="91453" marR="91453" marT="45716" marB="45716"/>
                </a:tc>
                <a:tc>
                  <a:txBody>
                    <a:bodyPr/>
                    <a:lstStyle/>
                    <a:p>
                      <a:endParaRPr lang="sr-Latn-RS" sz="1800" dirty="0"/>
                    </a:p>
                  </a:txBody>
                  <a:tcPr marL="91453" marR="91453" marT="45716" marB="45716"/>
                </a:tc>
              </a:tr>
            </a:tbl>
          </a:graphicData>
        </a:graphic>
      </p:graphicFrame>
      <p:sp>
        <p:nvSpPr>
          <p:cNvPr id="17438" name="TextBox 4"/>
          <p:cNvSpPr txBox="1">
            <a:spLocks noChangeArrowheads="1"/>
          </p:cNvSpPr>
          <p:nvPr/>
        </p:nvSpPr>
        <p:spPr bwMode="auto">
          <a:xfrm>
            <a:off x="1908175" y="188913"/>
            <a:ext cx="597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/>
            <a:r>
              <a:rPr lang="sr-Cyrl-RS" sz="2800" b="1">
                <a:solidFill>
                  <a:srgbClr val="C00000"/>
                </a:solidFill>
              </a:rPr>
              <a:t>Захтеви за институције </a:t>
            </a:r>
            <a:endParaRPr lang="sr-Latn-RS" sz="2800" b="1">
              <a:solidFill>
                <a:srgbClr val="C00000"/>
              </a:solidFill>
            </a:endParaRPr>
          </a:p>
        </p:txBody>
      </p:sp>
      <p:cxnSp>
        <p:nvCxnSpPr>
          <p:cNvPr id="5" name="Elbow Connector 4"/>
          <p:cNvCxnSpPr/>
          <p:nvPr/>
        </p:nvCxnSpPr>
        <p:spPr>
          <a:xfrm>
            <a:off x="6516688" y="3860800"/>
            <a:ext cx="2159000" cy="1368425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На једном примеру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8435" name="Text Placeholder 3"/>
          <p:cNvSpPr>
            <a:spLocks noGrp="1"/>
          </p:cNvSpPr>
          <p:nvPr>
            <p:ph type="body" sz="half" idx="2"/>
          </p:nvPr>
        </p:nvSpPr>
        <p:spPr>
          <a:xfrm>
            <a:off x="165100" y="1728788"/>
            <a:ext cx="2468563" cy="4572000"/>
          </a:xfrm>
        </p:spPr>
        <p:txBody>
          <a:bodyPr/>
          <a:lstStyle/>
          <a:p>
            <a:pPr eaLnBrk="1" hangingPunct="1"/>
            <a:endParaRPr lang="sr-Latn-RS" smtClean="0"/>
          </a:p>
        </p:txBody>
      </p:sp>
      <p:sp>
        <p:nvSpPr>
          <p:cNvPr id="4" name="Rectangle 3"/>
          <p:cNvSpPr/>
          <p:nvPr/>
        </p:nvSpPr>
        <p:spPr>
          <a:xfrm>
            <a:off x="2987675" y="115888"/>
            <a:ext cx="5399088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>
                <a:solidFill>
                  <a:schemeClr val="bg2">
                    <a:lumMod val="50000"/>
                  </a:schemeClr>
                </a:solidFill>
              </a:rPr>
              <a:t>Захтеви за запослене </a:t>
            </a:r>
            <a:endParaRPr lang="sr-Latn-RS" sz="40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defRPr/>
            </a:pPr>
            <a:r>
              <a:rPr lang="ru-RU" sz="4000" b="1" dirty="0">
                <a:solidFill>
                  <a:schemeClr val="bg2">
                    <a:lumMod val="50000"/>
                  </a:schemeClr>
                </a:solidFill>
              </a:rPr>
              <a:t>у </a:t>
            </a:r>
            <a:r>
              <a:rPr lang="ru-RU" sz="4000" b="1" dirty="0">
                <a:solidFill>
                  <a:schemeClr val="bg2">
                    <a:lumMod val="50000"/>
                  </a:schemeClr>
                </a:solidFill>
              </a:rPr>
              <a:t>КЦС </a:t>
            </a:r>
            <a:endParaRPr lang="sr-Latn-RS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437" name="Rectangle 7"/>
          <p:cNvSpPr>
            <a:spLocks noChangeArrowheads="1"/>
          </p:cNvSpPr>
          <p:nvPr/>
        </p:nvSpPr>
        <p:spPr bwMode="auto">
          <a:xfrm>
            <a:off x="4211638" y="2060575"/>
            <a:ext cx="3916362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>
              <a:buClr>
                <a:srgbClr val="94C600"/>
              </a:buClr>
              <a:buSzPct val="80000"/>
              <a:defRPr/>
            </a:pPr>
            <a:endParaRPr lang="ru-RU" sz="2000" b="1" dirty="0">
              <a:solidFill>
                <a:srgbClr val="000000"/>
              </a:solidFill>
              <a:latin typeface="Corbel" pitchFamily="34" charset="0"/>
            </a:endParaRPr>
          </a:p>
          <a:p>
            <a:pPr marL="342900" indent="-342900" algn="l" eaLnBrk="1" hangingPunct="1">
              <a:buClr>
                <a:srgbClr val="94C600"/>
              </a:buClr>
              <a:buSzPct val="80000"/>
              <a:buFont typeface="Arial" pitchFamily="34" charset="0"/>
              <a:buChar char="•"/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</a:rPr>
              <a:t>Позиција запослених </a:t>
            </a:r>
          </a:p>
          <a:p>
            <a:pPr marL="342900" indent="-342900" algn="l" eaLnBrk="1" hangingPunct="1">
              <a:buClr>
                <a:srgbClr val="94C600"/>
              </a:buClr>
              <a:buSzPct val="80000"/>
              <a:buFont typeface="Arial" pitchFamily="34" charset="0"/>
              <a:buChar char="•"/>
              <a:defRPr/>
            </a:pPr>
            <a:endParaRPr lang="ru-RU" sz="2400" dirty="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 algn="l" eaLnBrk="1" hangingPunct="1">
              <a:buClr>
                <a:srgbClr val="94C600"/>
              </a:buClr>
              <a:buSzPct val="80000"/>
              <a:buFont typeface="Arial" pitchFamily="34" charset="0"/>
              <a:buChar char="•"/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</a:rPr>
              <a:t>Задаци и одговорности</a:t>
            </a:r>
            <a:endParaRPr lang="sr-Latn-RS" sz="2400" dirty="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 algn="l" eaLnBrk="1" hangingPunct="1">
              <a:buClr>
                <a:srgbClr val="94C600"/>
              </a:buClr>
              <a:buSzPct val="80000"/>
              <a:buFont typeface="Arial" pitchFamily="34" charset="0"/>
              <a:buChar char="•"/>
              <a:defRPr/>
            </a:pPr>
            <a:endParaRPr lang="ru-RU" sz="2400" dirty="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 algn="l" eaLnBrk="1" hangingPunct="1">
              <a:buClr>
                <a:srgbClr val="94C600"/>
              </a:buClr>
              <a:buSzPct val="80000"/>
              <a:buFont typeface="Arial" pitchFamily="34" charset="0"/>
              <a:buChar char="•"/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</a:rPr>
              <a:t>Образовање и искуство</a:t>
            </a:r>
          </a:p>
          <a:p>
            <a:pPr marL="342900" indent="-342900" algn="l" eaLnBrk="1" hangingPunct="1">
              <a:buClr>
                <a:srgbClr val="94C600"/>
              </a:buClr>
              <a:buSzPct val="80000"/>
              <a:buFont typeface="Arial" pitchFamily="34" charset="0"/>
              <a:buChar char="•"/>
              <a:defRPr/>
            </a:pPr>
            <a:endParaRPr lang="ru-RU" sz="2400" dirty="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 algn="l" eaLnBrk="1" hangingPunct="1">
              <a:buClr>
                <a:srgbClr val="94C600"/>
              </a:buClr>
              <a:buSzPct val="80000"/>
              <a:buFont typeface="Arial" pitchFamily="34" charset="0"/>
              <a:buChar char="•"/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</a:rPr>
              <a:t> Знање и вештине </a:t>
            </a:r>
          </a:p>
          <a:p>
            <a:pPr marL="342900" indent="-342900" algn="l" eaLnBrk="1" hangingPunct="1">
              <a:buClr>
                <a:srgbClr val="94C600"/>
              </a:buClr>
              <a:buSzPct val="80000"/>
              <a:buFont typeface="Arial" pitchFamily="34" charset="0"/>
              <a:buChar char="•"/>
              <a:defRPr/>
            </a:pPr>
            <a:endParaRPr lang="ru-RU" sz="2400" dirty="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 algn="l" eaLnBrk="1" hangingPunct="1">
              <a:buClr>
                <a:srgbClr val="94C600"/>
              </a:buClr>
              <a:buSzPct val="80000"/>
              <a:buFont typeface="Arial" pitchFamily="34" charset="0"/>
              <a:buChar char="•"/>
              <a:defRPr/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</a:rPr>
              <a:t>Личне карактеристике</a:t>
            </a:r>
            <a:endParaRPr lang="sr-Latn-RS" sz="24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Каријерни саветник 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108325" y="1543050"/>
            <a:ext cx="6035675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l"/>
            <a:r>
              <a:rPr lang="ru-RU"/>
              <a:t>• </a:t>
            </a:r>
            <a:r>
              <a:rPr lang="ru-RU" sz="2000">
                <a:latin typeface="Calibri" pitchFamily="34" charset="0"/>
              </a:rPr>
              <a:t>Идентификација потреба студената </a:t>
            </a:r>
          </a:p>
          <a:p>
            <a:pPr algn="l"/>
            <a:endParaRPr lang="ru-RU" sz="2000">
              <a:latin typeface="Calibri" pitchFamily="34" charset="0"/>
            </a:endParaRPr>
          </a:p>
          <a:p>
            <a:pPr algn="l"/>
            <a:r>
              <a:rPr lang="ru-RU" sz="2000">
                <a:latin typeface="Calibri" pitchFamily="34" charset="0"/>
              </a:rPr>
              <a:t>• Процена интересовања, способности и личних потенцијала студената </a:t>
            </a:r>
          </a:p>
          <a:p>
            <a:pPr algn="l"/>
            <a:endParaRPr lang="ru-RU" sz="2000">
              <a:latin typeface="Calibri" pitchFamily="34" charset="0"/>
            </a:endParaRPr>
          </a:p>
          <a:p>
            <a:pPr algn="l"/>
            <a:r>
              <a:rPr lang="ru-RU" sz="2000">
                <a:latin typeface="Calibri" pitchFamily="34" charset="0"/>
              </a:rPr>
              <a:t>• Пружање помоћи у одређивању циљева у каријери и идентификовању баријера</a:t>
            </a:r>
          </a:p>
          <a:p>
            <a:pPr algn="l"/>
            <a:endParaRPr lang="ru-RU" sz="2000">
              <a:latin typeface="Calibri" pitchFamily="34" charset="0"/>
            </a:endParaRPr>
          </a:p>
          <a:p>
            <a:pPr algn="l"/>
            <a:r>
              <a:rPr lang="ru-RU" sz="2000">
                <a:latin typeface="Calibri" pitchFamily="34" charset="0"/>
              </a:rPr>
              <a:t>• Организовање и реализовање индивидуалног и групног саветовања</a:t>
            </a:r>
          </a:p>
          <a:p>
            <a:pPr algn="l"/>
            <a:r>
              <a:rPr lang="ru-RU" sz="2000">
                <a:latin typeface="Calibri" pitchFamily="34" charset="0"/>
              </a:rPr>
              <a:t>• Усмеравање студената да самостално развијају акционе планове</a:t>
            </a:r>
          </a:p>
          <a:p>
            <a:pPr algn="l"/>
            <a:r>
              <a:rPr lang="ru-RU" sz="2000">
                <a:latin typeface="Calibri" pitchFamily="34" charset="0"/>
              </a:rPr>
              <a:t>• Помагање у разумевању интеграције посла у друге животне улоге</a:t>
            </a:r>
          </a:p>
          <a:p>
            <a:pPr algn="l"/>
            <a:r>
              <a:rPr lang="ru-RU" sz="2000">
                <a:latin typeface="Calibri" pitchFamily="34" charset="0"/>
              </a:rPr>
              <a:t/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Благовремено праћење и документовање података о спроведеним услугама</a:t>
            </a:r>
            <a:br>
              <a:rPr lang="ru-RU" sz="2000">
                <a:latin typeface="Calibri" pitchFamily="34" charset="0"/>
              </a:rPr>
            </a:br>
            <a:endParaRPr lang="sr-Latn-RS" sz="2000"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09925" y="260350"/>
            <a:ext cx="5761038" cy="9858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Calibri" pitchFamily="34" charset="0"/>
              </a:rPr>
              <a:t>Задаци и одговорности </a:t>
            </a:r>
          </a:p>
          <a:p>
            <a:pPr>
              <a:defRPr/>
            </a:pPr>
            <a:endParaRPr lang="sr-Latn-RS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Каријерни саветник 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916238" y="1557338"/>
            <a:ext cx="5976937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l"/>
            <a:r>
              <a:rPr lang="ru-RU"/>
              <a:t/>
            </a:r>
            <a:br>
              <a:rPr lang="ru-RU"/>
            </a:br>
            <a:r>
              <a:rPr lang="ru-RU" sz="2400"/>
              <a:t>• </a:t>
            </a:r>
            <a:r>
              <a:rPr lang="ru-RU" sz="2000">
                <a:latin typeface="Calibri" pitchFamily="34" charset="0"/>
              </a:rPr>
              <a:t>Мастер студије у области друштвено хуманистичких наука, или </a:t>
            </a:r>
            <a:r>
              <a:rPr lang="en-US" sz="2000">
                <a:latin typeface="Calibri" pitchFamily="34" charset="0"/>
              </a:rPr>
              <a:t>VII </a:t>
            </a:r>
            <a:r>
              <a:rPr lang="ru-RU" sz="2000">
                <a:latin typeface="Calibri" pitchFamily="34" charset="0"/>
              </a:rPr>
              <a:t>степен стручне спреме </a:t>
            </a:r>
            <a:endParaRPr lang="sr-Latn-RS" sz="2000">
              <a:latin typeface="Calibri" pitchFamily="34" charset="0"/>
            </a:endParaRPr>
          </a:p>
          <a:p>
            <a:pPr algn="l"/>
            <a:r>
              <a:rPr lang="ru-RU" sz="2000">
                <a:latin typeface="Calibri" pitchFamily="34" charset="0"/>
              </a:rPr>
              <a:t>• Најмање 2 године радног искуства на пословима у професионалној оријентацији, каријерном саветовању, професионалном саветовању</a:t>
            </a:r>
            <a:r>
              <a:rPr lang="en-US" sz="2000">
                <a:latin typeface="Calibri" pitchFamily="34" charset="0"/>
              </a:rPr>
              <a:t>…</a:t>
            </a:r>
            <a:r>
              <a:rPr lang="ru-RU" sz="2000">
                <a:latin typeface="Calibri" pitchFamily="34" charset="0"/>
              </a:rPr>
              <a:t>. </a:t>
            </a:r>
          </a:p>
          <a:p>
            <a:pPr algn="l"/>
            <a:r>
              <a:rPr lang="ru-RU" sz="2000">
                <a:latin typeface="Calibri" pitchFamily="34" charset="0"/>
              </a:rPr>
              <a:t>• Основни и напредни тренинг из каријерног вођења и саветовања</a:t>
            </a:r>
            <a:br>
              <a:rPr lang="ru-RU" sz="2000">
                <a:latin typeface="Calibri" pitchFamily="34" charset="0"/>
              </a:rPr>
            </a:br>
            <a:endParaRPr lang="sr-Latn-RS" sz="2000">
              <a:latin typeface="Calibri" pitchFamily="34" charset="0"/>
            </a:endParaRPr>
          </a:p>
          <a:p>
            <a:pPr algn="l"/>
            <a:r>
              <a:rPr lang="ru-RU" sz="2000">
                <a:latin typeface="Calibri" pitchFamily="34" charset="0"/>
              </a:rPr>
              <a:t>Пожељн</a:t>
            </a:r>
            <a:r>
              <a:rPr lang="en-US" sz="2000">
                <a:latin typeface="Calibri" pitchFamily="34" charset="0"/>
              </a:rPr>
              <a:t>o</a:t>
            </a:r>
            <a:r>
              <a:rPr lang="ru-RU" sz="2000">
                <a:latin typeface="Calibri" pitchFamily="34" charset="0"/>
              </a:rPr>
              <a:t/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Сертификат неког од терапијских модалитета (потребан ниво за саветника)</a:t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Сертификат за тренере у области образовања одраслих </a:t>
            </a:r>
            <a:endParaRPr lang="sr-Latn-RS" sz="2000">
              <a:latin typeface="Calibri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132138" y="282575"/>
            <a:ext cx="5626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1" hangingPunct="1">
              <a:buClr>
                <a:srgbClr val="94C600"/>
              </a:buClr>
              <a:buSzPct val="80000"/>
              <a:defRPr/>
            </a:pPr>
            <a:r>
              <a:rPr lang="ru-RU" sz="40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Calibri" pitchFamily="34" charset="0"/>
              </a:rPr>
              <a:t>Образовање и искуство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Каријерни саветник 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484438" y="1484313"/>
            <a:ext cx="6527800" cy="535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l"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Знања из области теорија личности, теорија учења, каријерног развоја</a:t>
            </a:r>
            <a:br>
              <a:rPr lang="ru-RU">
                <a:latin typeface="Calibri" pitchFamily="34" charset="0"/>
              </a:rPr>
            </a:br>
            <a:r>
              <a:rPr lang="ru-RU">
                <a:latin typeface="Calibri" pitchFamily="34" charset="0"/>
              </a:rPr>
              <a:t>• Примена метода, техника и алата у области каријерног вођења и саветовања</a:t>
            </a:r>
            <a:br>
              <a:rPr lang="ru-RU">
                <a:latin typeface="Calibri" pitchFamily="34" charset="0"/>
              </a:rPr>
            </a:br>
            <a:r>
              <a:rPr lang="ru-RU">
                <a:latin typeface="Calibri" pitchFamily="34" charset="0"/>
              </a:rPr>
              <a:t>• Напредне вештине индивидуалног и групног саветовања</a:t>
            </a:r>
            <a:br>
              <a:rPr lang="ru-RU">
                <a:latin typeface="Calibri" pitchFamily="34" charset="0"/>
              </a:rPr>
            </a:br>
            <a:r>
              <a:rPr lang="ru-RU">
                <a:latin typeface="Calibri" pitchFamily="34" charset="0"/>
              </a:rPr>
              <a:t>• Вештине организовања и вођења радионица</a:t>
            </a:r>
            <a:br>
              <a:rPr lang="ru-RU">
                <a:latin typeface="Calibri" pitchFamily="34" charset="0"/>
              </a:rPr>
            </a:br>
            <a:r>
              <a:rPr lang="ru-RU">
                <a:latin typeface="Calibri" pitchFamily="34" charset="0"/>
              </a:rPr>
              <a:t>• Познавање света рада, захтева, услова и ограничења за обављање конкретних послова • Познавање важећих прописа у области образовања и запошљавања</a:t>
            </a:r>
            <a:br>
              <a:rPr lang="ru-RU">
                <a:latin typeface="Calibri" pitchFamily="34" charset="0"/>
              </a:rPr>
            </a:br>
            <a:r>
              <a:rPr lang="ru-RU">
                <a:latin typeface="Calibri" pitchFamily="34" charset="0"/>
              </a:rPr>
              <a:t>• Познавање процеса регрутације и селекције</a:t>
            </a:r>
            <a:br>
              <a:rPr lang="ru-RU">
                <a:latin typeface="Calibri" pitchFamily="34" charset="0"/>
              </a:rPr>
            </a:br>
            <a:r>
              <a:rPr lang="ru-RU">
                <a:latin typeface="Calibri" pitchFamily="34" charset="0"/>
              </a:rPr>
              <a:t>• Познавање најмање једног страног језика</a:t>
            </a:r>
            <a:r>
              <a:rPr lang="sr-Latn-RS">
                <a:latin typeface="Calibri" pitchFamily="34" charset="0"/>
              </a:rPr>
              <a:t> </a:t>
            </a:r>
            <a:r>
              <a:rPr lang="ru-RU">
                <a:latin typeface="Calibri" pitchFamily="34" charset="0"/>
              </a:rPr>
              <a:t/>
            </a:r>
            <a:br>
              <a:rPr lang="ru-RU">
                <a:latin typeface="Calibri" pitchFamily="34" charset="0"/>
              </a:rPr>
            </a:br>
            <a:r>
              <a:rPr lang="ru-RU">
                <a:latin typeface="Calibri" pitchFamily="34" charset="0"/>
              </a:rPr>
              <a:t>• Познавање софтвера за коришћење базе података</a:t>
            </a:r>
            <a:br>
              <a:rPr lang="ru-RU">
                <a:latin typeface="Calibri" pitchFamily="34" charset="0"/>
              </a:rPr>
            </a:br>
            <a:r>
              <a:rPr lang="ru-RU">
                <a:latin typeface="Calibri" pitchFamily="34" charset="0"/>
              </a:rPr>
              <a:t>• Вештине дефинисања и решавања проблема</a:t>
            </a:r>
            <a:r>
              <a:rPr lang="sr-Latn-RS">
                <a:latin typeface="Calibri" pitchFamily="34" charset="0"/>
              </a:rPr>
              <a:t>, </a:t>
            </a:r>
            <a:r>
              <a:rPr lang="ru-RU">
                <a:latin typeface="Calibri" pitchFamily="34" charset="0"/>
              </a:rPr>
              <a:t>• Вештине доношења одлука </a:t>
            </a:r>
            <a:r>
              <a:rPr lang="sr-Latn-RS">
                <a:latin typeface="Calibri" pitchFamily="34" charset="0"/>
              </a:rPr>
              <a:t> </a:t>
            </a:r>
            <a:r>
              <a:rPr lang="ru-RU">
                <a:latin typeface="Calibri" pitchFamily="34" charset="0"/>
              </a:rPr>
              <a:t>• Комуникационе вештине • Вештине управљања стресом</a:t>
            </a:r>
            <a:br>
              <a:rPr lang="ru-RU">
                <a:latin typeface="Calibri" pitchFamily="34" charset="0"/>
              </a:rPr>
            </a:br>
            <a:r>
              <a:rPr lang="ru-RU">
                <a:latin typeface="Calibri" pitchFamily="34" charset="0"/>
              </a:rPr>
              <a:t>• Истраживачке вештине</a:t>
            </a:r>
            <a:r>
              <a:rPr lang="sr-Latn-RS">
                <a:latin typeface="Calibri" pitchFamily="34" charset="0"/>
              </a:rPr>
              <a:t> </a:t>
            </a:r>
            <a:r>
              <a:rPr lang="ru-RU">
                <a:latin typeface="Calibri" pitchFamily="34" charset="0"/>
              </a:rPr>
              <a:t>• Технике примене психолошких мерних инструмената • Вештине презентовања и дидактичке вештине</a:t>
            </a:r>
            <a:r>
              <a:rPr lang="sr-Latn-RS">
                <a:latin typeface="Calibri" pitchFamily="34" charset="0"/>
              </a:rPr>
              <a:t> </a:t>
            </a:r>
            <a:r>
              <a:rPr lang="ru-RU">
                <a:latin typeface="Calibri" pitchFamily="34" charset="0"/>
              </a:rPr>
              <a:t>• Технике примене инструмената за процену знања, мониторинг и евалуације</a:t>
            </a:r>
            <a:endParaRPr lang="sr-Latn-RS">
              <a:latin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63938" y="404813"/>
            <a:ext cx="430371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1" hangingPunct="1">
              <a:buClr>
                <a:srgbClr val="94C600"/>
              </a:buClr>
              <a:buSzPct val="80000"/>
              <a:defRPr/>
            </a:pPr>
            <a:r>
              <a:rPr lang="ru-RU" sz="4000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40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Calibri" pitchFamily="34" charset="0"/>
              </a:rPr>
              <a:t>Знање и вештине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800" b="1" dirty="0" smtClean="0">
                <a:solidFill>
                  <a:schemeClr val="accent1">
                    <a:satMod val="150000"/>
                  </a:schemeClr>
                </a:solidFill>
              </a:rPr>
              <a:t>Каријерни саветник </a:t>
            </a:r>
            <a:endParaRPr lang="sr-Latn-RS" sz="2800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2138" y="404813"/>
            <a:ext cx="53133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eaLnBrk="1" hangingPunct="1">
              <a:buClr>
                <a:srgbClr val="94C600"/>
              </a:buClr>
              <a:buSzPct val="80000"/>
              <a:defRPr/>
            </a:pPr>
            <a:r>
              <a:rPr lang="sr-Cyrl-RS" sz="40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Calibri" pitchFamily="34" charset="0"/>
              </a:rPr>
              <a:t>Личне карактеристике </a:t>
            </a:r>
            <a:endParaRPr lang="ru-RU" sz="4000" b="1" dirty="0">
              <a:solidFill>
                <a:schemeClr val="bg2">
                  <a:lumMod val="40000"/>
                  <a:lumOff val="60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65425" y="1484313"/>
            <a:ext cx="6048375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ru-RU"/>
              <a:t>• </a:t>
            </a:r>
            <a:r>
              <a:rPr lang="ru-RU" sz="2000">
                <a:latin typeface="Calibri" pitchFamily="34" charset="0"/>
              </a:rPr>
              <a:t>Одговорност</a:t>
            </a:r>
            <a:endParaRPr lang="sr-Latn-RS" sz="2000">
              <a:latin typeface="Calibri" pitchFamily="34" charset="0"/>
            </a:endParaRPr>
          </a:p>
          <a:p>
            <a:pPr algn="l"/>
            <a:r>
              <a:rPr lang="ru-RU" sz="2000">
                <a:latin typeface="Calibri" pitchFamily="34" charset="0"/>
              </a:rPr>
              <a:t/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Радна и професионална етика</a:t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Поверљивост</a:t>
            </a:r>
            <a:endParaRPr lang="sr-Latn-RS" sz="2000">
              <a:latin typeface="Calibri" pitchFamily="34" charset="0"/>
            </a:endParaRPr>
          </a:p>
          <a:p>
            <a:pPr algn="l"/>
            <a:r>
              <a:rPr lang="ru-RU" sz="2000">
                <a:latin typeface="Calibri" pitchFamily="34" charset="0"/>
              </a:rPr>
              <a:t/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Емоционална стабилност и стрпљивост</a:t>
            </a:r>
            <a:endParaRPr lang="sr-Latn-RS" sz="2000">
              <a:latin typeface="Calibri" pitchFamily="34" charset="0"/>
            </a:endParaRPr>
          </a:p>
          <a:p>
            <a:pPr algn="l"/>
            <a:r>
              <a:rPr lang="ru-RU" sz="2000">
                <a:latin typeface="Calibri" pitchFamily="34" charset="0"/>
              </a:rPr>
              <a:t/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Културна осетљивост</a:t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Препознавање, поштовање и осетљивост за осетљиве групе и таленте</a:t>
            </a:r>
            <a:endParaRPr lang="sr-Latn-RS" sz="2000">
              <a:latin typeface="Calibri" pitchFamily="34" charset="0"/>
            </a:endParaRPr>
          </a:p>
          <a:p>
            <a:pPr algn="l"/>
            <a:r>
              <a:rPr lang="ru-RU" sz="2000">
                <a:latin typeface="Calibri" pitchFamily="34" charset="0"/>
              </a:rPr>
              <a:t/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Флексибилност</a:t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Предузимљивост</a:t>
            </a:r>
            <a:endParaRPr lang="sr-Latn-RS" sz="2000">
              <a:latin typeface="Calibri" pitchFamily="34" charset="0"/>
            </a:endParaRPr>
          </a:p>
          <a:p>
            <a:pPr algn="l"/>
            <a:r>
              <a:rPr lang="ru-RU" sz="2000">
                <a:latin typeface="Calibri" pitchFamily="34" charset="0"/>
              </a:rPr>
              <a:t/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Асертивна комуникација</a:t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Пријатност и љубазност</a:t>
            </a:r>
            <a:br>
              <a:rPr lang="ru-RU" sz="2000">
                <a:latin typeface="Calibri" pitchFamily="34" charset="0"/>
              </a:rPr>
            </a:br>
            <a:r>
              <a:rPr lang="ru-RU" sz="2000">
                <a:latin typeface="Calibri" pitchFamily="34" charset="0"/>
              </a:rPr>
              <a:t>• Отвореност ка променама</a:t>
            </a:r>
            <a:endParaRPr lang="sr-Latn-RS" sz="2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4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lang="sr-Cyrl-RS" sz="4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sr-Cyrl-RS" sz="4800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Програм КВИСа</a:t>
            </a:r>
            <a:r>
              <a:rPr lang="sr-Latn-RS" sz="800" b="0" dirty="0">
                <a:solidFill>
                  <a:srgbClr val="FF0000"/>
                </a:solidFill>
                <a:latin typeface="Garamond" pitchFamily="18" charset="0"/>
              </a:rPr>
              <a:t/>
            </a:r>
            <a:br>
              <a:rPr lang="sr-Latn-RS" sz="800" b="0" dirty="0">
                <a:solidFill>
                  <a:srgbClr val="FF0000"/>
                </a:solidFill>
                <a:latin typeface="Garamond" pitchFamily="18" charset="0"/>
              </a:rPr>
            </a:br>
            <a:endParaRPr lang="sr-Latn-RS" dirty="0">
              <a:solidFill>
                <a:srgbClr val="FF0000"/>
              </a:solidFill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457200" y="1774825"/>
          <a:ext cx="8229600" cy="3754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71">
                <a:tc>
                  <a:txBody>
                    <a:bodyPr/>
                    <a:lstStyle/>
                    <a:p>
                      <a:r>
                        <a:rPr lang="sr-Cyrl-RS" sz="1800" dirty="0" smtClean="0"/>
                        <a:t>Оквир стандарда</a:t>
                      </a:r>
                      <a:endParaRPr lang="sr-Latn-R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sr-Cyrl-RS" sz="1800" smtClean="0"/>
                        <a:t>Група активности</a:t>
                      </a:r>
                      <a:endParaRPr lang="sr-Latn-R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sr-Cyrl-RS" sz="1800" dirty="0" smtClean="0"/>
                        <a:t>Садржај</a:t>
                      </a:r>
                      <a:endParaRPr lang="sr-Latn-R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sr-Cyrl-RS" sz="1800" dirty="0" smtClean="0"/>
                        <a:t>Исход –</a:t>
                      </a:r>
                      <a:endParaRPr lang="sr-Latn-RS" sz="1800" dirty="0"/>
                    </a:p>
                  </a:txBody>
                  <a:tcPr marT="45724" marB="45724"/>
                </a:tc>
              </a:tr>
              <a:tr h="3383567">
                <a:tc>
                  <a:txBody>
                    <a:bodyPr/>
                    <a:lstStyle/>
                    <a:p>
                      <a:r>
                        <a:rPr lang="sr-Cyrl-RS" sz="1800" dirty="0" smtClean="0"/>
                        <a:t>Лични развој </a:t>
                      </a:r>
                    </a:p>
                    <a:p>
                      <a:endParaRPr lang="sr-Cyrl-RS" sz="1800" dirty="0" smtClean="0"/>
                    </a:p>
                    <a:p>
                      <a:endParaRPr lang="sr-Cyrl-RS" sz="1800" dirty="0" smtClean="0"/>
                    </a:p>
                    <a:p>
                      <a:r>
                        <a:rPr lang="sr-Cyrl-RS" sz="1800" dirty="0" smtClean="0"/>
                        <a:t>Истраживање  могућности за учење и запошљавање</a:t>
                      </a:r>
                    </a:p>
                    <a:p>
                      <a:endParaRPr lang="sr-Cyrl-RS" sz="1800" dirty="0" smtClean="0"/>
                    </a:p>
                    <a:p>
                      <a:endParaRPr lang="sr-Cyrl-RS" sz="1800" dirty="0" smtClean="0"/>
                    </a:p>
                    <a:p>
                      <a:r>
                        <a:rPr lang="sr-Cyrl-RS" sz="1800" dirty="0" smtClean="0"/>
                        <a:t>Повезивање са пословним светом </a:t>
                      </a:r>
                    </a:p>
                    <a:p>
                      <a:endParaRPr lang="sr-Latn-R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sr-Cyrl-RS" sz="1800" dirty="0" smtClean="0"/>
                        <a:t>Каријерно информисање</a:t>
                      </a:r>
                    </a:p>
                    <a:p>
                      <a:endParaRPr lang="sr-Cyrl-RS" sz="1800" dirty="0" smtClean="0"/>
                    </a:p>
                    <a:p>
                      <a:r>
                        <a:rPr lang="sr-Cyrl-RS" sz="1800" dirty="0" smtClean="0"/>
                        <a:t>Каријерно</a:t>
                      </a:r>
                      <a:r>
                        <a:rPr lang="sr-Cyrl-RS" sz="1800" baseline="0" dirty="0" smtClean="0"/>
                        <a:t> саветовање</a:t>
                      </a:r>
                    </a:p>
                    <a:p>
                      <a:endParaRPr lang="sr-Cyrl-RS" sz="1800" baseline="0" dirty="0" smtClean="0"/>
                    </a:p>
                    <a:p>
                      <a:r>
                        <a:rPr lang="sr-Cyrl-RS" sz="1800" baseline="0" dirty="0" smtClean="0"/>
                        <a:t>Каријерно образовање</a:t>
                      </a:r>
                    </a:p>
                    <a:p>
                      <a:endParaRPr lang="sr-Cyrl-RS" sz="1800" baseline="0" dirty="0" smtClean="0"/>
                    </a:p>
                    <a:p>
                      <a:r>
                        <a:rPr lang="sr-Cyrl-RS" sz="1800" baseline="0" dirty="0" smtClean="0"/>
                        <a:t>Повезивање са пословним светом</a:t>
                      </a:r>
                      <a:endParaRPr lang="sr-Latn-R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sr-Cyrl-RS" sz="1800" dirty="0" smtClean="0"/>
                        <a:t>Тип и природа</a:t>
                      </a:r>
                      <a:r>
                        <a:rPr lang="sr-Cyrl-RS" sz="1800" baseline="0" dirty="0" smtClean="0"/>
                        <a:t> информација</a:t>
                      </a:r>
                    </a:p>
                    <a:p>
                      <a:endParaRPr lang="sr-Cyrl-RS" sz="1800" baseline="0" dirty="0" smtClean="0"/>
                    </a:p>
                    <a:p>
                      <a:r>
                        <a:rPr lang="sr-Cyrl-RS" sz="1800" baseline="0" dirty="0" smtClean="0"/>
                        <a:t>Теме саветовања</a:t>
                      </a:r>
                    </a:p>
                    <a:p>
                      <a:endParaRPr lang="sr-Cyrl-RS" sz="1800" baseline="0" dirty="0" smtClean="0"/>
                    </a:p>
                    <a:p>
                      <a:r>
                        <a:rPr lang="sr-Cyrl-RS" sz="1800" baseline="0" dirty="0" smtClean="0"/>
                        <a:t>Предавање радионице на теме</a:t>
                      </a:r>
                    </a:p>
                    <a:p>
                      <a:endParaRPr lang="sr-Cyrl-RS" sz="1800" baseline="0" dirty="0" smtClean="0"/>
                    </a:p>
                    <a:p>
                      <a:r>
                        <a:rPr lang="sr-Cyrl-RS" sz="1800" baseline="0" dirty="0" smtClean="0"/>
                        <a:t>Различити формати сусрета</a:t>
                      </a:r>
                      <a:endParaRPr lang="sr-Latn-R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Cyrl-RS" sz="1800" dirty="0" smtClean="0"/>
                        <a:t>Индикатор остварености</a:t>
                      </a:r>
                      <a:r>
                        <a:rPr lang="sr-Cyrl-RS" sz="1800" baseline="0" dirty="0" smtClean="0"/>
                        <a:t> стандарда</a:t>
                      </a:r>
                      <a:endParaRPr lang="sr-Latn-RS" sz="1800" dirty="0" smtClean="0"/>
                    </a:p>
                    <a:p>
                      <a:endParaRPr lang="sr-Latn-RS" sz="1800" dirty="0"/>
                    </a:p>
                  </a:txBody>
                  <a:tcPr marT="45724" marB="45724"/>
                </a:tc>
              </a:tr>
            </a:tbl>
          </a:graphicData>
        </a:graphic>
      </p:graphicFrame>
      <p:cxnSp>
        <p:nvCxnSpPr>
          <p:cNvPr id="6" name="Elbow Connector 5"/>
          <p:cNvCxnSpPr/>
          <p:nvPr/>
        </p:nvCxnSpPr>
        <p:spPr>
          <a:xfrm>
            <a:off x="250825" y="5516563"/>
            <a:ext cx="2305050" cy="936625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lbow Connector 11"/>
          <p:cNvCxnSpPr/>
          <p:nvPr/>
        </p:nvCxnSpPr>
        <p:spPr>
          <a:xfrm>
            <a:off x="6588125" y="3500438"/>
            <a:ext cx="2305050" cy="936625"/>
          </a:xfrm>
          <a:prstGeom prst="bentConnector3">
            <a:avLst>
              <a:gd name="adj1" fmla="val 82656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4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lang="sr-Cyrl-RS" sz="4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sr-Cyrl-RS" sz="4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Програм КВИСа</a:t>
            </a:r>
            <a:r>
              <a:rPr lang="sr-Latn-RS" sz="800" b="0" dirty="0">
                <a:solidFill>
                  <a:srgbClr val="FF0000"/>
                </a:solidFill>
                <a:latin typeface="Garamond" pitchFamily="18" charset="0"/>
              </a:rPr>
              <a:t/>
            </a:r>
            <a:br>
              <a:rPr lang="sr-Latn-RS" sz="800" b="0" dirty="0">
                <a:solidFill>
                  <a:srgbClr val="FF0000"/>
                </a:solidFill>
                <a:latin typeface="Garamond" pitchFamily="18" charset="0"/>
              </a:rPr>
            </a:br>
            <a:endParaRPr lang="sr-Latn-RS" dirty="0">
              <a:solidFill>
                <a:srgbClr val="FF0000"/>
              </a:solidFill>
            </a:endParaRP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sr-Latn-RS" smtClean="0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557338" y="39354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/>
            <a:r>
              <a:rPr lang="sr-Latn-RS" sz="1200" b="1">
                <a:latin typeface="Calibri" pitchFamily="34" charset="0"/>
                <a:ea typeface="Times New Roman" pitchFamily="18" charset="0"/>
                <a:cs typeface="Calibri" pitchFamily="34" charset="0"/>
              </a:rPr>
              <a:t>PROGRAMSKI SADRŽAJI OKVIRA STANDARDA KVIS </a:t>
            </a:r>
            <a:endParaRPr lang="sr-Latn-RS" sz="600">
              <a:ea typeface="Times New Roman" pitchFamily="18" charset="0"/>
              <a:cs typeface="Calibri" pitchFamily="34" charset="0"/>
            </a:endParaRPr>
          </a:p>
          <a:p>
            <a:pPr algn="l"/>
            <a:endParaRPr lang="sr-Latn-RS">
              <a:ea typeface="Times New Roman" pitchFamily="18" charset="0"/>
              <a:cs typeface="Calibri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79388" y="1484313"/>
          <a:ext cx="8496300" cy="5212080"/>
        </p:xfrm>
        <a:graphic>
          <a:graphicData uri="http://schemas.openxmlformats.org/drawingml/2006/table">
            <a:tbl>
              <a:tblPr/>
              <a:tblGrid>
                <a:gridCol w="2305050"/>
                <a:gridCol w="6191250"/>
              </a:tblGrid>
              <a:tr h="548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Оквир стандарда</a:t>
                      </a:r>
                      <a:endParaRPr kumimoji="0" lang="sr-Latn-R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R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Исходи – Студент је оспособљен да </a:t>
                      </a: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6631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</a:rPr>
                        <a:t>Лични развој </a:t>
                      </a:r>
                      <a:endParaRPr kumimoji="0" lang="sr-Latn-R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/>
                      </a:r>
                      <a:b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опише себе, своје снаге и препознаје своје промене, потребе за личним развојем</a:t>
                      </a:r>
                      <a:b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опише своје снаге и могућности </a:t>
                      </a:r>
                      <a:b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препозна шта је важно да промени код себе , процени своје вештине, интересовања и вредности а у складу са захтевима и могућностима учења и рада</a:t>
                      </a:r>
                      <a:b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говори о свом напретку и развоју, да сагледава и оцењује своја постигнућа</a:t>
                      </a:r>
                      <a:b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буде свестан својих одговорности када је реч о личном развоју, постигнућима и личном благостању</a:t>
                      </a:r>
                      <a:b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идентификује шта би желео да научи о својој каријери, жељеном послу и активностима које воде ка томе</a:t>
                      </a:r>
                      <a:b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анализира и размишља о значају и корисности учења на основу искуства</a:t>
                      </a:r>
                      <a:b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активно учествује у активностима које му омогућавају да научи о будућој каријери, пословима које може да обавља</a:t>
                      </a:r>
                      <a:endParaRPr kumimoji="0" lang="sr-Latn-R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AC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4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lang="sr-Cyrl-RS" sz="4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sr-Cyrl-RS" sz="4800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Програмски садржаји стандарда СКВИСа</a:t>
            </a:r>
            <a:r>
              <a:rPr lang="sr-Latn-RS" sz="800" b="0" dirty="0">
                <a:solidFill>
                  <a:srgbClr val="FF0000"/>
                </a:solidFill>
                <a:latin typeface="Garamond" pitchFamily="18" charset="0"/>
              </a:rPr>
              <a:t/>
            </a:r>
            <a:br>
              <a:rPr lang="sr-Latn-RS" sz="800" b="0" dirty="0">
                <a:solidFill>
                  <a:srgbClr val="FF0000"/>
                </a:solidFill>
                <a:latin typeface="Garamond" pitchFamily="18" charset="0"/>
              </a:rPr>
            </a:br>
            <a:endParaRPr lang="sr-Latn-RS" dirty="0">
              <a:solidFill>
                <a:srgbClr val="FF0000"/>
              </a:solidFill>
            </a:endParaRP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sr-Latn-RS" smtClean="0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557338" y="39354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/>
            <a:r>
              <a:rPr lang="sr-Latn-RS" sz="1200" b="1">
                <a:latin typeface="Calibri" pitchFamily="34" charset="0"/>
                <a:ea typeface="Times New Roman" pitchFamily="18" charset="0"/>
                <a:cs typeface="Calibri" pitchFamily="34" charset="0"/>
              </a:rPr>
              <a:t>PROGRAMSKI SADRŽAJI OKVIRA STANDARDA KVIS </a:t>
            </a:r>
            <a:endParaRPr lang="sr-Latn-RS" sz="600">
              <a:ea typeface="Times New Roman" pitchFamily="18" charset="0"/>
              <a:cs typeface="Calibri" pitchFamily="34" charset="0"/>
            </a:endParaRPr>
          </a:p>
          <a:p>
            <a:pPr algn="l"/>
            <a:endParaRPr lang="sr-Latn-RS">
              <a:ea typeface="Times New Roman" pitchFamily="18" charset="0"/>
              <a:cs typeface="Calibri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95288" y="1773238"/>
          <a:ext cx="8424862" cy="4663440"/>
        </p:xfrm>
        <a:graphic>
          <a:graphicData uri="http://schemas.openxmlformats.org/drawingml/2006/table">
            <a:tbl>
              <a:tblPr/>
              <a:tblGrid>
                <a:gridCol w="900470"/>
                <a:gridCol w="1445925"/>
                <a:gridCol w="4926349"/>
                <a:gridCol w="1152118"/>
              </a:tblGrid>
              <a:tr h="8227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Оквир стандарда</a:t>
                      </a: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9" marR="6857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Група активности </a:t>
                      </a: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9" marR="6857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Садржај </a:t>
                      </a:r>
                      <a:endParaRPr kumimoji="0" lang="sr-Latn-R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9" marR="6857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Исходи</a:t>
                      </a:r>
                      <a:endParaRPr kumimoji="0" lang="sr-Latn-R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9" marR="6857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8396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</a:rPr>
                        <a:t>Лични развој </a:t>
                      </a:r>
                      <a:endParaRPr kumimoji="0" lang="sr-Latn-R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9" marR="6857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Каријерно саветовање</a:t>
                      </a:r>
                      <a:endParaRPr kumimoji="0" 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9" marR="6857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A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Теме:</a:t>
                      </a:r>
                      <a:b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- Недоумице и проблеми током студирања и учења (мотивација, самомотивација, технике учења, управљање временом)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/>
                      </a:r>
                      <a:b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- Каријерна транзиција (избор смера, промена факултета, избор посла, промена посла)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/>
                      </a:r>
                      <a:b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- Квалитет живота у односу на изабрано занимање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/>
                      </a:r>
                      <a:b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- Самопроцена и процена професионалних и личних потенцијала (знања, интересовања, потреба, вредности, способности)</a:t>
                      </a:r>
                      <a:endParaRPr kumimoji="0" lang="sr-Latn-R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9" marR="6857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A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R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9" marR="68579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AC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4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lang="sr-Cyrl-RS" sz="4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sr-Cyrl-RS" sz="4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Програм КВИСа</a:t>
            </a:r>
            <a:r>
              <a:rPr lang="sr-Latn-RS" sz="800" b="0" dirty="0">
                <a:solidFill>
                  <a:srgbClr val="FF0000"/>
                </a:solidFill>
                <a:latin typeface="Garamond" pitchFamily="18" charset="0"/>
              </a:rPr>
              <a:t/>
            </a:r>
            <a:br>
              <a:rPr lang="sr-Latn-RS" sz="800" b="0" dirty="0">
                <a:solidFill>
                  <a:srgbClr val="FF0000"/>
                </a:solidFill>
                <a:latin typeface="Garamond" pitchFamily="18" charset="0"/>
              </a:rPr>
            </a:br>
            <a:endParaRPr lang="sr-Latn-RS" dirty="0">
              <a:solidFill>
                <a:srgbClr val="FF0000"/>
              </a:solidFill>
            </a:endParaRP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sr-Latn-RS" smtClean="0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557338" y="39354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/>
            <a:r>
              <a:rPr lang="sr-Latn-RS" sz="1200" b="1">
                <a:latin typeface="Calibri" pitchFamily="34" charset="0"/>
                <a:ea typeface="Times New Roman" pitchFamily="18" charset="0"/>
                <a:cs typeface="Calibri" pitchFamily="34" charset="0"/>
              </a:rPr>
              <a:t>PROGRAMSKI SADRŽAJI OKVIRA STANDARDA KVIS </a:t>
            </a:r>
            <a:endParaRPr lang="sr-Latn-RS" sz="600">
              <a:ea typeface="Times New Roman" pitchFamily="18" charset="0"/>
              <a:cs typeface="Calibri" pitchFamily="34" charset="0"/>
            </a:endParaRPr>
          </a:p>
          <a:p>
            <a:pPr algn="l"/>
            <a:endParaRPr lang="sr-Latn-RS">
              <a:ea typeface="Times New Roman" pitchFamily="18" charset="0"/>
              <a:cs typeface="Calibri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79388" y="1484313"/>
          <a:ext cx="8496300" cy="4951604"/>
        </p:xfrm>
        <a:graphic>
          <a:graphicData uri="http://schemas.openxmlformats.org/drawingml/2006/table">
            <a:tbl>
              <a:tblPr/>
              <a:tblGrid>
                <a:gridCol w="2160587"/>
                <a:gridCol w="6335713"/>
              </a:tblGrid>
              <a:tr h="11111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Оквир стандарда</a:t>
                      </a: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Исходи – Студент је оспособљен да </a:t>
                      </a: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840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</a:rPr>
                        <a:t>Истраживање  могућности за учење и запошљавање</a:t>
                      </a:r>
                      <a:endParaRPr kumimoji="0" lang="sr-Latn-R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/>
                      </a:r>
                      <a:b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објасни своје идеје о каријери и каријерном развоју</a:t>
                      </a:r>
                      <a:b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да објасни променљивост каријерних процеса и да управља својим каријерним развојем</a:t>
                      </a:r>
                      <a:b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опише организацију и структуру различитих послова, њихово функционисање и да мери њихову успешност;</a:t>
                      </a:r>
                      <a:b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објасни како послови функционишу и да мери променљивост успеха појединих послова</a:t>
                      </a:r>
                      <a:b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препозна квалитете и вештине потребне за запошљавање</a:t>
                      </a:r>
                      <a:b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покаже да поседује и да може да развија вештине које ће му побољшати запошљавање</a:t>
                      </a:r>
                      <a:b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идентификује, прикупља и користи каријерне информације и, савете и за професионални развој умрежавање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R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AC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4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lang="sr-Cyrl-RS" sz="48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lang="sr-Cyrl-RS" sz="4800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Програм КВИСа</a:t>
            </a:r>
            <a:r>
              <a:rPr lang="sr-Latn-RS" sz="800" b="0" dirty="0">
                <a:solidFill>
                  <a:srgbClr val="FF0000"/>
                </a:solidFill>
                <a:latin typeface="Garamond" pitchFamily="18" charset="0"/>
              </a:rPr>
              <a:t/>
            </a:r>
            <a:br>
              <a:rPr lang="sr-Latn-RS" sz="800" b="0" dirty="0">
                <a:solidFill>
                  <a:srgbClr val="FF0000"/>
                </a:solidFill>
                <a:latin typeface="Garamond" pitchFamily="18" charset="0"/>
              </a:rPr>
            </a:br>
            <a:endParaRPr lang="sr-Latn-RS" dirty="0">
              <a:solidFill>
                <a:srgbClr val="FF0000"/>
              </a:solidFill>
            </a:endParaRP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sr-Latn-RS" smtClean="0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557338" y="39354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/>
            <a:r>
              <a:rPr lang="sr-Latn-RS" sz="1200" b="1">
                <a:latin typeface="Calibri" pitchFamily="34" charset="0"/>
                <a:ea typeface="Times New Roman" pitchFamily="18" charset="0"/>
                <a:cs typeface="Calibri" pitchFamily="34" charset="0"/>
              </a:rPr>
              <a:t>PROGRAMSKI SADRŽAJI OKVIRA STANDARDA KVIS </a:t>
            </a:r>
            <a:endParaRPr lang="sr-Latn-RS" sz="600">
              <a:ea typeface="Times New Roman" pitchFamily="18" charset="0"/>
              <a:cs typeface="Calibri" pitchFamily="34" charset="0"/>
            </a:endParaRPr>
          </a:p>
          <a:p>
            <a:pPr algn="l"/>
            <a:endParaRPr lang="sr-Latn-RS">
              <a:ea typeface="Times New Roman" pitchFamily="18" charset="0"/>
              <a:cs typeface="Calibri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79388" y="1484313"/>
          <a:ext cx="8496300" cy="4677144"/>
        </p:xfrm>
        <a:graphic>
          <a:graphicData uri="http://schemas.openxmlformats.org/drawingml/2006/table">
            <a:tbl>
              <a:tblPr/>
              <a:tblGrid>
                <a:gridCol w="2089150"/>
                <a:gridCol w="6407150"/>
              </a:tblGrid>
              <a:tr h="1110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Оквир стандарда</a:t>
                      </a: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Исходи – Студент је оспособљен</a:t>
                      </a: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R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657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r-Cyrl-R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</a:rPr>
                        <a:t>Планирање каријере и управљање властитом каријером </a:t>
                      </a:r>
                      <a:endParaRPr kumimoji="0" lang="sr-Latn-R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r-Latn-R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/>
                      </a:r>
                      <a:b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за лично презентовање, коришћење алата и техника корисних за каријерноги развој вођења.</a:t>
                      </a:r>
                      <a:b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/>
                      </a:r>
                      <a:b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• да успостави комуникацију са послодавцима, презентује своје знање и вештине.</a:t>
                      </a:r>
                      <a:b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/>
                      </a:r>
                      <a:b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</a:rPr>
                        <a:t>да направи каријерни план, реализује га и евалуира његову реализацију</a:t>
                      </a:r>
                      <a:endParaRPr kumimoji="0" lang="sr-Latn-R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AC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5448"/>
            <a:ext cx="8686800" cy="125272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satMod val="1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sr-Cyrl-RS" sz="2700" dirty="0">
                <a:solidFill>
                  <a:schemeClr val="accent1">
                    <a:satMod val="150000"/>
                  </a:schemeClr>
                </a:solidFill>
                <a:latin typeface="Calibri" pitchFamily="34" charset="0"/>
              </a:rPr>
              <a:t>Предлог формалног образовања </a:t>
            </a:r>
            <a:r>
              <a:rPr lang="sr-Cyrl-RS" sz="2700" dirty="0" smtClean="0">
                <a:solidFill>
                  <a:schemeClr val="accent1">
                    <a:satMod val="150000"/>
                  </a:schemeClr>
                </a:solidFill>
                <a:latin typeface="Calibri" pitchFamily="34" charset="0"/>
              </a:rPr>
              <a:t>мастер </a:t>
            </a:r>
            <a:r>
              <a:rPr lang="sr-Cyrl-RS" sz="2700" dirty="0">
                <a:solidFill>
                  <a:schemeClr val="accent1">
                    <a:satMod val="150000"/>
                  </a:schemeClr>
                </a:solidFill>
                <a:latin typeface="Calibri" pitchFamily="34" charset="0"/>
              </a:rPr>
              <a:t>ниво за каријерно вођење</a:t>
            </a:r>
            <a:r>
              <a:rPr lang="sr-Latn-RS" sz="2700" dirty="0">
                <a:solidFill>
                  <a:schemeClr val="accent1">
                    <a:satMod val="150000"/>
                  </a:schemeClr>
                </a:solidFill>
                <a:latin typeface="Calibri" pitchFamily="34" charset="0"/>
              </a:rPr>
              <a:t/>
            </a:r>
            <a:br>
              <a:rPr lang="sr-Latn-RS" sz="2700" dirty="0">
                <a:solidFill>
                  <a:schemeClr val="accent1">
                    <a:satMod val="150000"/>
                  </a:schemeClr>
                </a:solidFill>
                <a:latin typeface="Calibri" pitchFamily="34" charset="0"/>
              </a:rPr>
            </a:br>
            <a:endParaRPr lang="sr-Latn-RS" sz="2700" dirty="0">
              <a:solidFill>
                <a:schemeClr val="accent1">
                  <a:satMod val="150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sr-Cyrl-RS" dirty="0"/>
          </a:p>
          <a:p>
            <a:pPr>
              <a:defRPr/>
            </a:pPr>
            <a:r>
              <a:rPr lang="ru-RU" dirty="0" smtClean="0"/>
              <a:t> </a:t>
            </a:r>
            <a:r>
              <a:rPr lang="sr-Cyrl-RS" sz="2400" dirty="0" smtClean="0">
                <a:latin typeface="Calibri" pitchFamily="34" charset="0"/>
              </a:rPr>
              <a:t>Основно знање о каријерном вођењу и саветовању</a:t>
            </a:r>
          </a:p>
          <a:p>
            <a:pPr>
              <a:defRPr/>
            </a:pPr>
            <a:r>
              <a:rPr lang="sr-Cyrl-RS" sz="2400" dirty="0" smtClean="0">
                <a:latin typeface="Calibri" pitchFamily="34" charset="0"/>
              </a:rPr>
              <a:t>Управљање каријерним информацијама</a:t>
            </a:r>
          </a:p>
          <a:p>
            <a:pPr>
              <a:defRPr/>
            </a:pPr>
            <a:r>
              <a:rPr lang="sr-Cyrl-RS" sz="2400" dirty="0" smtClean="0">
                <a:latin typeface="Calibri" pitchFamily="34" charset="0"/>
              </a:rPr>
              <a:t>Каријерно саветовање</a:t>
            </a:r>
          </a:p>
          <a:p>
            <a:pPr>
              <a:defRPr/>
            </a:pPr>
            <a:r>
              <a:rPr lang="sr-Cyrl-RS" sz="2400" dirty="0" smtClean="0">
                <a:latin typeface="Calibri" pitchFamily="34" charset="0"/>
              </a:rPr>
              <a:t>Управљање квалитетом </a:t>
            </a:r>
          </a:p>
          <a:p>
            <a:pPr>
              <a:defRPr/>
            </a:pPr>
            <a:r>
              <a:rPr lang="sr-Cyrl-RS" sz="2400" dirty="0" smtClean="0">
                <a:latin typeface="Calibri" pitchFamily="34" charset="0"/>
              </a:rPr>
              <a:t>Сарадња са пословном заједницом </a:t>
            </a:r>
          </a:p>
          <a:p>
            <a:pPr>
              <a:defRPr/>
            </a:pPr>
            <a:r>
              <a:rPr lang="sr-Cyrl-RS" sz="2400" dirty="0" smtClean="0">
                <a:latin typeface="Calibri" pitchFamily="34" charset="0"/>
              </a:rPr>
              <a:t>Рањиве групе у каријерном саветовању</a:t>
            </a:r>
          </a:p>
          <a:p>
            <a:pPr>
              <a:defRPr/>
            </a:pPr>
            <a:r>
              <a:rPr lang="sr-Cyrl-RS" sz="2400" dirty="0" smtClean="0">
                <a:latin typeface="Calibri" pitchFamily="34" charset="0"/>
              </a:rPr>
              <a:t>Етика у каријерном саветовању </a:t>
            </a:r>
          </a:p>
          <a:p>
            <a:pPr>
              <a:defRPr/>
            </a:pPr>
            <a:r>
              <a:rPr lang="sr-Cyrl-RS" sz="2400" dirty="0" smtClean="0">
                <a:latin typeface="Calibri" pitchFamily="34" charset="0"/>
              </a:rPr>
              <a:t>Статистика и ИКТ</a:t>
            </a:r>
            <a:endParaRPr lang="sr-Latn-RS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5448"/>
            <a:ext cx="8686800" cy="125272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satMod val="1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sr-Latn-R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18872" indent="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sr-Cyrl-RS" dirty="0"/>
          </a:p>
          <a:p>
            <a:pPr>
              <a:defRPr/>
            </a:pPr>
            <a:r>
              <a:rPr lang="ru-RU" dirty="0" smtClean="0"/>
              <a:t> </a:t>
            </a:r>
            <a:r>
              <a:rPr lang="sr-Cyrl-RS" dirty="0" smtClean="0"/>
              <a:t>Методе и технике </a:t>
            </a:r>
          </a:p>
          <a:p>
            <a:pPr>
              <a:defRPr/>
            </a:pPr>
            <a:r>
              <a:rPr lang="sr-Cyrl-RS" dirty="0" smtClean="0"/>
              <a:t>Кључне компетенције запослених у области КВИС-а према ЕУ стандардима</a:t>
            </a:r>
          </a:p>
          <a:p>
            <a:pPr>
              <a:defRPr/>
            </a:pPr>
            <a:r>
              <a:rPr lang="sr-Cyrl-RS" dirty="0" smtClean="0"/>
              <a:t>Референтна литература </a:t>
            </a:r>
            <a:endParaRPr lang="sr-Latn-RS" dirty="0"/>
          </a:p>
        </p:txBody>
      </p:sp>
      <p:sp>
        <p:nvSpPr>
          <p:cNvPr id="5" name="TextBox 4"/>
          <p:cNvSpPr txBox="1"/>
          <p:nvPr/>
        </p:nvSpPr>
        <p:spPr>
          <a:xfrm>
            <a:off x="684213" y="549275"/>
            <a:ext cx="561657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sr-Cyrl-RS" sz="2800" b="1" dirty="0">
                <a:latin typeface="Calibri" pitchFamily="34" charset="0"/>
              </a:rPr>
              <a:t>П</a:t>
            </a:r>
            <a:r>
              <a:rPr lang="sr-Cyrl-RS" sz="2800" b="1" dirty="0">
                <a:solidFill>
                  <a:schemeClr val="bg2">
                    <a:lumMod val="50000"/>
                  </a:schemeClr>
                </a:solidFill>
                <a:latin typeface="Calibri" pitchFamily="34" charset="0"/>
              </a:rPr>
              <a:t>ПОСЕБНА ПРЕПОРУКА ЗА КРАЈ  </a:t>
            </a:r>
            <a:endParaRPr lang="en-US" sz="2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528997" y="188640"/>
            <a:ext cx="7992343" cy="1038225"/>
          </a:xfrm>
        </p:spPr>
        <p:txBody>
          <a:bodyPr>
            <a:noAutofit/>
          </a:bodyPr>
          <a:lstStyle/>
          <a:p>
            <a:pPr algn="ctr"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sr-Latn-CS" altLang="sr-Latn-RS" sz="2400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</a:rPr>
              <a:t>Tempus Project 517119-TEMPUS-1-2011-RS-TEMPUS-SMGR</a:t>
            </a:r>
            <a:br>
              <a:rPr lang="sr-Latn-CS" altLang="sr-Latn-RS" sz="2400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</a:rPr>
            </a:br>
            <a:r>
              <a:rPr lang="sr-Latn-CS" altLang="sr-Latn-RS" sz="2400" dirty="0" smtClean="0">
                <a:solidFill>
                  <a:schemeClr val="bg2">
                    <a:lumMod val="50000"/>
                  </a:schemeClr>
                </a:solidFill>
                <a:latin typeface="Calibri" pitchFamily="34" charset="0"/>
              </a:rPr>
              <a:t>DEVELOPMENT OF CAREER GUIDANCE AIMED AT IMPROVING HIGHER EDUCATION IN SERBIA</a:t>
            </a:r>
          </a:p>
        </p:txBody>
      </p:sp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142875" y="6302375"/>
            <a:ext cx="8843963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altLang="sr-Latn-RS" sz="1400">
                <a:solidFill>
                  <a:srgbClr val="FFFFFF"/>
                </a:solidFill>
                <a:latin typeface="Calibri" pitchFamily="34" charset="0"/>
              </a:rPr>
              <a:t>Koordinator – Nosilac projekta: 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altLang="sr-Latn-RS" sz="1400" b="1">
                <a:solidFill>
                  <a:srgbClr val="FFFFFF"/>
                </a:solidFill>
                <a:latin typeface="Calibri" pitchFamily="34" charset="0"/>
              </a:rPr>
              <a:t>UNIVERZITET U BEOGRADU, CENTARwww ZA RAZVOJ KARIJERE I SAVETOVANJE STUDENATA</a:t>
            </a:r>
          </a:p>
        </p:txBody>
      </p:sp>
      <p:grpSp>
        <p:nvGrpSpPr>
          <p:cNvPr id="30724" name="Group 3"/>
          <p:cNvGrpSpPr>
            <a:grpSpLocks/>
          </p:cNvGrpSpPr>
          <p:nvPr/>
        </p:nvGrpSpPr>
        <p:grpSpPr bwMode="auto">
          <a:xfrm>
            <a:off x="1736725" y="2355850"/>
            <a:ext cx="4570413" cy="2741613"/>
            <a:chOff x="1455" y="2183"/>
            <a:chExt cx="2879" cy="1727"/>
          </a:xfrm>
        </p:grpSpPr>
        <p:sp>
          <p:nvSpPr>
            <p:cNvPr id="30727" name="AutoShape 4"/>
            <p:cNvSpPr>
              <a:spLocks noChangeArrowheads="1"/>
            </p:cNvSpPr>
            <p:nvPr/>
          </p:nvSpPr>
          <p:spPr bwMode="auto">
            <a:xfrm>
              <a:off x="1455" y="2183"/>
              <a:ext cx="2879" cy="1727"/>
            </a:xfrm>
            <a:prstGeom prst="roundRect">
              <a:avLst>
                <a:gd name="adj" fmla="val 6537"/>
              </a:avLst>
            </a:prstGeom>
            <a:solidFill>
              <a:srgbClr val="FFFFFF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altLang="sr-Latn-RS"/>
            </a:p>
          </p:txBody>
        </p:sp>
        <p:pic>
          <p:nvPicPr>
            <p:cNvPr id="30728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0" y="2773"/>
              <a:ext cx="381" cy="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29" name="Picture 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3" y="2818"/>
              <a:ext cx="318" cy="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30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9" y="2818"/>
              <a:ext cx="313" cy="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31" name="Picture 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8" y="2818"/>
              <a:ext cx="317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32" name="Picture 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6" y="2818"/>
              <a:ext cx="589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33" name="Picture 1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3" y="3589"/>
              <a:ext cx="596" cy="2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34" name="Picture 11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7" y="3589"/>
              <a:ext cx="725" cy="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35" name="Picture 12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3" y="2274"/>
              <a:ext cx="450" cy="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36" name="Picture 13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1" y="3181"/>
              <a:ext cx="724" cy="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37" name="Picture 1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7" y="2863"/>
              <a:ext cx="239" cy="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38" name="Picture 15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7" y="3181"/>
              <a:ext cx="997" cy="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39" name="Picture 16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9" y="2364"/>
              <a:ext cx="543" cy="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40" name="Picture 17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4" y="2319"/>
              <a:ext cx="399" cy="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0741" name="Picture 18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" y="3551"/>
              <a:ext cx="634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</p:grpSp>
      <p:sp>
        <p:nvSpPr>
          <p:cNvPr id="30725" name="Rectangle 21"/>
          <p:cNvSpPr>
            <a:spLocks noGrp="1" noChangeArrowheads="1"/>
          </p:cNvSpPr>
          <p:nvPr>
            <p:ph type="subTitle" idx="4294967295"/>
          </p:nvPr>
        </p:nvSpPr>
        <p:spPr>
          <a:xfrm>
            <a:off x="363538" y="1628775"/>
            <a:ext cx="8529637" cy="7112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spcBef>
                <a:spcPts val="700"/>
              </a:spcBef>
              <a:buClrTx/>
              <a:buFont typeface="Wingdings 2" pitchFamily="18" charset="2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sr-Latn-RS" sz="2400" b="1" smtClean="0">
                <a:solidFill>
                  <a:srgbClr val="800000"/>
                </a:solidFill>
                <a:latin typeface="Calibri" pitchFamily="34" charset="0"/>
              </a:rPr>
              <a:t>Razvoj karijernog vođenja </a:t>
            </a:r>
            <a:r>
              <a:rPr lang="sr-Latn-CS" altLang="sr-Latn-RS" sz="2400" b="1" smtClean="0">
                <a:solidFill>
                  <a:srgbClr val="800000"/>
                </a:solidFill>
                <a:latin typeface="Calibri" pitchFamily="34" charset="0"/>
              </a:rPr>
              <a:t>u</a:t>
            </a:r>
            <a:r>
              <a:rPr lang="en-US" altLang="sr-Latn-RS" sz="2400" b="1" smtClean="0">
                <a:solidFill>
                  <a:srgbClr val="800000"/>
                </a:solidFill>
                <a:latin typeface="Calibri" pitchFamily="34" charset="0"/>
              </a:rPr>
              <a:t> cilju unapređenja</a:t>
            </a:r>
            <a:r>
              <a:rPr lang="sr-Latn-CS" altLang="sr-Latn-RS" sz="2400" b="1" smtClean="0">
                <a:solidFill>
                  <a:srgbClr val="800000"/>
                </a:solidFill>
                <a:latin typeface="Calibri" pitchFamily="34" charset="0"/>
              </a:rPr>
              <a:t> </a:t>
            </a:r>
            <a:r>
              <a:rPr lang="en-US" altLang="sr-Latn-RS" sz="2400" b="1" smtClean="0">
                <a:solidFill>
                  <a:srgbClr val="800000"/>
                </a:solidFill>
                <a:latin typeface="Calibri" pitchFamily="34" charset="0"/>
              </a:rPr>
              <a:t>visokog obrazovanja u Srbiji</a:t>
            </a:r>
            <a:endParaRPr lang="sr-Latn-RS" altLang="sr-Latn-RS" sz="2400" b="1" smtClean="0">
              <a:solidFill>
                <a:srgbClr val="800000"/>
              </a:solidFill>
              <a:latin typeface="Calibri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spcBef>
                <a:spcPts val="700"/>
              </a:spcBef>
              <a:buClrTx/>
              <a:buFont typeface="Wingdings 2" pitchFamily="18" charset="2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RS" altLang="sr-Latn-RS" sz="3600" smtClean="0">
                <a:solidFill>
                  <a:srgbClr val="800000"/>
                </a:solidFill>
                <a:latin typeface="Calibri" pitchFamily="34" charset="0"/>
              </a:rPr>
              <a:t> </a:t>
            </a:r>
          </a:p>
          <a:p>
            <a:pPr marL="0" indent="0" algn="ctr" eaLnBrk="1" hangingPunct="1">
              <a:lnSpc>
                <a:spcPct val="80000"/>
              </a:lnSpc>
              <a:spcBef>
                <a:spcPts val="7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altLang="sr-Latn-RS" sz="2000" b="1" smtClean="0">
              <a:solidFill>
                <a:srgbClr val="800000"/>
              </a:solidFill>
              <a:latin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57538" y="5300663"/>
            <a:ext cx="5175250" cy="8620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sr-Latn-RS" sz="3200" b="1" dirty="0">
                <a:solidFill>
                  <a:schemeClr val="bg2">
                    <a:lumMod val="50000"/>
                  </a:schemeClr>
                </a:solidFill>
              </a:rPr>
              <a:t>www.careers.ac.rs</a:t>
            </a:r>
            <a:endParaRPr lang="en-US" sz="3200" b="1" dirty="0">
              <a:solidFill>
                <a:schemeClr val="bg2">
                  <a:lumMod val="50000"/>
                </a:schemeClr>
              </a:solidFill>
            </a:endParaRP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ustin">
    <a:dk1>
      <a:sysClr val="windowText" lastClr="000000"/>
    </a:dk1>
    <a:lt1>
      <a:sysClr val="window" lastClr="FFFFFF"/>
    </a:lt1>
    <a:dk2>
      <a:srgbClr val="3E3D2D"/>
    </a:dk2>
    <a:lt2>
      <a:srgbClr val="CAF278"/>
    </a:lt2>
    <a:accent1>
      <a:srgbClr val="94C600"/>
    </a:accent1>
    <a:accent2>
      <a:srgbClr val="71685A"/>
    </a:accent2>
    <a:accent3>
      <a:srgbClr val="FF6700"/>
    </a:accent3>
    <a:accent4>
      <a:srgbClr val="909465"/>
    </a:accent4>
    <a:accent5>
      <a:srgbClr val="956B43"/>
    </a:accent5>
    <a:accent6>
      <a:srgbClr val="FEA022"/>
    </a:accent6>
    <a:hlink>
      <a:srgbClr val="E68200"/>
    </a:hlink>
    <a:folHlink>
      <a:srgbClr val="FFA94A"/>
    </a:folHlink>
  </a:clrScheme>
</a:themeOverride>
</file>

<file path=ppt/theme/themeOverride2.xml><?xml version="1.0" encoding="utf-8"?>
<a:themeOverride xmlns:a="http://schemas.openxmlformats.org/drawingml/2006/main">
  <a:clrScheme name="Austin">
    <a:dk1>
      <a:sysClr val="windowText" lastClr="000000"/>
    </a:dk1>
    <a:lt1>
      <a:sysClr val="window" lastClr="FFFFFF"/>
    </a:lt1>
    <a:dk2>
      <a:srgbClr val="3E3D2D"/>
    </a:dk2>
    <a:lt2>
      <a:srgbClr val="CAF278"/>
    </a:lt2>
    <a:accent1>
      <a:srgbClr val="94C600"/>
    </a:accent1>
    <a:accent2>
      <a:srgbClr val="71685A"/>
    </a:accent2>
    <a:accent3>
      <a:srgbClr val="FF6700"/>
    </a:accent3>
    <a:accent4>
      <a:srgbClr val="909465"/>
    </a:accent4>
    <a:accent5>
      <a:srgbClr val="956B43"/>
    </a:accent5>
    <a:accent6>
      <a:srgbClr val="FEA022"/>
    </a:accent6>
    <a:hlink>
      <a:srgbClr val="E68200"/>
    </a:hlink>
    <a:folHlink>
      <a:srgbClr val="FFA94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3705</TotalTime>
  <Words>793</Words>
  <Application>Microsoft Office PowerPoint</Application>
  <PresentationFormat>On-screen Show (4:3)</PresentationFormat>
  <Paragraphs>242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Garamond</vt:lpstr>
      <vt:lpstr>Arial</vt:lpstr>
      <vt:lpstr>Corbel</vt:lpstr>
      <vt:lpstr>Wingdings 2</vt:lpstr>
      <vt:lpstr>Wingdings</vt:lpstr>
      <vt:lpstr>Wingdings 3</vt:lpstr>
      <vt:lpstr>Calibri</vt:lpstr>
      <vt:lpstr>Times New Roman</vt:lpstr>
      <vt:lpstr>Arial Unicode MS</vt:lpstr>
      <vt:lpstr>Module</vt:lpstr>
      <vt:lpstr>ПРОГРАМ И МЕТОДОЛОГИЈА КАРИЈЕРНОГ ВОЂЕЊА ЗА СТУДЕНТЕ</vt:lpstr>
      <vt:lpstr>Зашто </vt:lpstr>
      <vt:lpstr>Зашто </vt:lpstr>
      <vt:lpstr>Зашто </vt:lpstr>
      <vt:lpstr>Зашто </vt:lpstr>
      <vt:lpstr>Зашто </vt:lpstr>
      <vt:lpstr>Ко</vt:lpstr>
      <vt:lpstr>PowerPoint Presentation</vt:lpstr>
      <vt:lpstr>PowerPoint Presentation</vt:lpstr>
      <vt:lpstr>На једном примеру</vt:lpstr>
      <vt:lpstr>Каријерни саветник </vt:lpstr>
      <vt:lpstr>Каријерни саветник </vt:lpstr>
      <vt:lpstr>Каријерни саветник </vt:lpstr>
      <vt:lpstr>Каријерни саветник </vt:lpstr>
      <vt:lpstr> Програм КВИСа </vt:lpstr>
      <vt:lpstr> Програм КВИСа </vt:lpstr>
      <vt:lpstr> Програмски садржаји стандарда СКВИСа </vt:lpstr>
      <vt:lpstr> Програм КВИСа </vt:lpstr>
      <vt:lpstr> Програм КВИСа </vt:lpstr>
      <vt:lpstr> Предлог формалног образовања мастер ниво за каријерно вођење </vt:lpstr>
      <vt:lpstr> </vt:lpstr>
      <vt:lpstr>Tempus Project 517119-TEMPUS-1-2011-RS-TEMPUS-SMGR DEVELOPMENT OF CAREER GUIDANCE AIMED AT IMPROVING HIGHER EDUCATION IN SERBIA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Vestine upravljanja karijerom u kontekstu dozivotnog ucenja</dc:title>
  <dc:creator>Dejana Lazic</dc:creator>
  <cp:lastModifiedBy>Korisnik</cp:lastModifiedBy>
  <cp:revision>165</cp:revision>
  <dcterms:created xsi:type="dcterms:W3CDTF">2010-10-05T06:19:35Z</dcterms:created>
  <dcterms:modified xsi:type="dcterms:W3CDTF">2014-12-17T07:54:23Z</dcterms:modified>
</cp:coreProperties>
</file>