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648" r:id="rId1"/>
  </p:sldMasterIdLst>
  <p:notesMasterIdLst>
    <p:notesMasterId r:id="rId14"/>
  </p:notesMasterIdLst>
  <p:handoutMasterIdLst>
    <p:handoutMasterId r:id="rId15"/>
  </p:handoutMasterIdLst>
  <p:sldIdLst>
    <p:sldId id="329" r:id="rId2"/>
    <p:sldId id="264" r:id="rId3"/>
    <p:sldId id="377" r:id="rId4"/>
    <p:sldId id="387" r:id="rId5"/>
    <p:sldId id="378" r:id="rId6"/>
    <p:sldId id="379" r:id="rId7"/>
    <p:sldId id="381" r:id="rId8"/>
    <p:sldId id="386" r:id="rId9"/>
    <p:sldId id="389" r:id="rId10"/>
    <p:sldId id="391" r:id="rId11"/>
    <p:sldId id="393" r:id="rId12"/>
    <p:sldId id="395" r:id="rId13"/>
  </p:sldIdLst>
  <p:sldSz cx="9144000" cy="6858000" type="screen4x3"/>
  <p:notesSz cx="6743700" cy="9906000"/>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useTimings="0">
    <p:present/>
    <p:sldAll/>
    <p:penClr>
      <a:schemeClr val="tx1"/>
    </p:penClr>
  </p:showPr>
  <p:clrMru>
    <a:srgbClr val="FAF2EA"/>
    <a:srgbClr val="F8FEE6"/>
    <a:srgbClr val="F2FECA"/>
    <a:srgbClr val="FCFDCB"/>
    <a:srgbClr val="FFFFFF"/>
    <a:srgbClr val="006699"/>
    <a:srgbClr val="CC3300"/>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306" autoAdjust="0"/>
    <p:restoredTop sz="94660"/>
  </p:normalViewPr>
  <p:slideViewPr>
    <p:cSldViewPr>
      <p:cViewPr varScale="1">
        <p:scale>
          <a:sx n="106" d="100"/>
          <a:sy n="106" d="100"/>
        </p:scale>
        <p:origin x="-75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hdr" sz="quarter"/>
          </p:nvPr>
        </p:nvSpPr>
        <p:spPr bwMode="auto">
          <a:xfrm>
            <a:off x="0" y="0"/>
            <a:ext cx="2922588"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GB"/>
          </a:p>
        </p:txBody>
      </p:sp>
      <p:sp>
        <p:nvSpPr>
          <p:cNvPr id="94211" name="Rectangle 3"/>
          <p:cNvSpPr>
            <a:spLocks noGrp="1" noChangeArrowheads="1"/>
          </p:cNvSpPr>
          <p:nvPr>
            <p:ph type="dt" sz="quarter" idx="1"/>
          </p:nvPr>
        </p:nvSpPr>
        <p:spPr bwMode="auto">
          <a:xfrm>
            <a:off x="3821113" y="0"/>
            <a:ext cx="2922587"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GB"/>
          </a:p>
        </p:txBody>
      </p:sp>
      <p:sp>
        <p:nvSpPr>
          <p:cNvPr id="94212" name="Rectangle 4"/>
          <p:cNvSpPr>
            <a:spLocks noGrp="1" noChangeArrowheads="1"/>
          </p:cNvSpPr>
          <p:nvPr>
            <p:ph type="ftr" sz="quarter" idx="2"/>
          </p:nvPr>
        </p:nvSpPr>
        <p:spPr bwMode="auto">
          <a:xfrm>
            <a:off x="0" y="9410700"/>
            <a:ext cx="2922588"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GB"/>
          </a:p>
        </p:txBody>
      </p:sp>
      <p:sp>
        <p:nvSpPr>
          <p:cNvPr id="94213" name="Rectangle 5"/>
          <p:cNvSpPr>
            <a:spLocks noGrp="1" noChangeArrowheads="1"/>
          </p:cNvSpPr>
          <p:nvPr>
            <p:ph type="sldNum" sz="quarter" idx="3"/>
          </p:nvPr>
        </p:nvSpPr>
        <p:spPr bwMode="auto">
          <a:xfrm>
            <a:off x="3821113" y="9410700"/>
            <a:ext cx="2922587"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AB063A4A-586F-46DE-8660-CA8CFF48E1D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22588"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3075" name="Rectangle 3"/>
          <p:cNvSpPr>
            <a:spLocks noGrp="1" noChangeArrowheads="1"/>
          </p:cNvSpPr>
          <p:nvPr>
            <p:ph type="dt" idx="1"/>
          </p:nvPr>
        </p:nvSpPr>
        <p:spPr bwMode="auto">
          <a:xfrm>
            <a:off x="3821113" y="0"/>
            <a:ext cx="2922587" cy="4953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9220" name="Rectangle 4"/>
          <p:cNvSpPr>
            <a:spLocks noChangeArrowheads="1" noTextEdit="1"/>
          </p:cNvSpPr>
          <p:nvPr>
            <p:ph type="sldImg" idx="2"/>
          </p:nvPr>
        </p:nvSpPr>
        <p:spPr bwMode="auto">
          <a:xfrm>
            <a:off x="895350" y="742950"/>
            <a:ext cx="4953000" cy="37147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898525" y="4705350"/>
            <a:ext cx="4946650" cy="44577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9410700"/>
            <a:ext cx="2922588"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3079" name="Rectangle 7"/>
          <p:cNvSpPr>
            <a:spLocks noGrp="1" noChangeArrowheads="1"/>
          </p:cNvSpPr>
          <p:nvPr>
            <p:ph type="sldNum" sz="quarter" idx="5"/>
          </p:nvPr>
        </p:nvSpPr>
        <p:spPr bwMode="auto">
          <a:xfrm>
            <a:off x="3821113" y="9410700"/>
            <a:ext cx="2922587" cy="4953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F3FE4744-4474-4630-A09C-CACBB740743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advTm="696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Tm="696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advTm="696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Tm="696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Tm="696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transition advTm="696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advTm="696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advTm="696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advTm="696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Tm="696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advTm="696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advTm="6960">
    <p:rand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0" fontAlgn="base" hangingPunct="0">
        <a:spcBef>
          <a:spcPct val="0"/>
        </a:spcBef>
        <a:spcAft>
          <a:spcPct val="0"/>
        </a:spcAft>
        <a:defRPr sz="4400">
          <a:solidFill>
            <a:schemeClr val="tx2"/>
          </a:solidFill>
          <a:latin typeface="Arial" charset="0"/>
        </a:defRPr>
      </a:lvl6pPr>
      <a:lvl7pPr marL="914400" algn="ctr" rtl="0" eaLnBrk="0" fontAlgn="base" hangingPunct="0">
        <a:spcBef>
          <a:spcPct val="0"/>
        </a:spcBef>
        <a:spcAft>
          <a:spcPct val="0"/>
        </a:spcAft>
        <a:defRPr sz="4400">
          <a:solidFill>
            <a:schemeClr val="tx2"/>
          </a:solidFill>
          <a:latin typeface="Arial" charset="0"/>
        </a:defRPr>
      </a:lvl7pPr>
      <a:lvl8pPr marL="1371600" algn="ctr" rtl="0" eaLnBrk="0" fontAlgn="base" hangingPunct="0">
        <a:spcBef>
          <a:spcPct val="0"/>
        </a:spcBef>
        <a:spcAft>
          <a:spcPct val="0"/>
        </a:spcAft>
        <a:defRPr sz="4400">
          <a:solidFill>
            <a:schemeClr val="tx2"/>
          </a:solidFill>
          <a:latin typeface="Arial" charset="0"/>
        </a:defRPr>
      </a:lvl8pPr>
      <a:lvl9pPr marL="1828800" algn="ctr" rtl="0" eaLnBrk="0" fontAlgn="base" hangingPunct="0">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4.pn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9.vml"/><Relationship Id="rId5" Type="http://schemas.openxmlformats.org/officeDocument/2006/relationships/image" Target="../media/image6.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7.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11.vml"/><Relationship Id="rId5" Type="http://schemas.openxmlformats.org/officeDocument/2006/relationships/image" Target="../media/image8.jpe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8" name="Picture 20"/>
          <p:cNvPicPr>
            <a:picLocks noChangeAspect="1" noChangeArrowheads="1"/>
          </p:cNvPicPr>
          <p:nvPr/>
        </p:nvPicPr>
        <p:blipFill>
          <a:blip r:embed="rId3"/>
          <a:srcRect/>
          <a:stretch>
            <a:fillRect/>
          </a:stretch>
        </p:blipFill>
        <p:spPr bwMode="auto">
          <a:xfrm>
            <a:off x="1752600" y="1670050"/>
            <a:ext cx="6172200" cy="4014788"/>
          </a:xfrm>
          <a:prstGeom prst="rect">
            <a:avLst/>
          </a:prstGeom>
          <a:noFill/>
          <a:ln w="9525">
            <a:noFill/>
            <a:miter lim="800000"/>
            <a:headEnd/>
            <a:tailEnd/>
          </a:ln>
        </p:spPr>
      </p:pic>
      <p:sp>
        <p:nvSpPr>
          <p:cNvPr id="1029" name="Rectangle 24"/>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1030" name="Rectangle 25"/>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1031" name="Rectangle 26"/>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1032" name="Rectangle 27"/>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1026" name="Object 28"/>
          <p:cNvGraphicFramePr>
            <a:graphicFrameLocks noChangeAspect="1"/>
          </p:cNvGraphicFramePr>
          <p:nvPr/>
        </p:nvGraphicFramePr>
        <p:xfrm>
          <a:off x="304800" y="0"/>
          <a:ext cx="769938" cy="949325"/>
        </p:xfrm>
        <a:graphic>
          <a:graphicData uri="http://schemas.openxmlformats.org/presentationml/2006/ole">
            <p:oleObj spid="_x0000_s1026" name="CorelDRAW" r:id="rId4" imgW="769320" imgH="950040" progId="CorelDRAW.Graphic.10">
              <p:embed/>
            </p:oleObj>
          </a:graphicData>
        </a:graphic>
      </p:graphicFrame>
      <p:sp>
        <p:nvSpPr>
          <p:cNvPr id="1033" name="Text Box 29"/>
          <p:cNvSpPr txBox="1">
            <a:spLocks noChangeArrowheads="1"/>
          </p:cNvSpPr>
          <p:nvPr/>
        </p:nvSpPr>
        <p:spPr bwMode="auto">
          <a:xfrm>
            <a:off x="1600200" y="5867400"/>
            <a:ext cx="5791200" cy="519113"/>
          </a:xfrm>
          <a:prstGeom prst="rect">
            <a:avLst/>
          </a:prstGeom>
          <a:noFill/>
          <a:ln w="9525">
            <a:noFill/>
            <a:miter lim="800000"/>
            <a:headEnd/>
            <a:tailEnd/>
          </a:ln>
        </p:spPr>
        <p:txBody>
          <a:bodyPr>
            <a:spAutoFit/>
          </a:bodyPr>
          <a:lstStyle/>
          <a:p>
            <a:pPr algn="ctr">
              <a:spcBef>
                <a:spcPct val="50000"/>
              </a:spcBef>
            </a:pPr>
            <a:r>
              <a:rPr lang="hr-HR" sz="2800" b="1">
                <a:solidFill>
                  <a:srgbClr val="006699"/>
                </a:solidFill>
              </a:rPr>
              <a:t>http://www.kg.ac.</a:t>
            </a:r>
            <a:r>
              <a:rPr lang="en-US" sz="2800" b="1">
                <a:solidFill>
                  <a:srgbClr val="006699"/>
                </a:solidFill>
              </a:rPr>
              <a:t>rs</a:t>
            </a:r>
          </a:p>
        </p:txBody>
      </p:sp>
      <p:sp>
        <p:nvSpPr>
          <p:cNvPr id="86046" name="Text Box 30"/>
          <p:cNvSpPr txBox="1">
            <a:spLocks noChangeArrowheads="1"/>
          </p:cNvSpPr>
          <p:nvPr/>
        </p:nvSpPr>
        <p:spPr bwMode="auto">
          <a:xfrm>
            <a:off x="1143000" y="381000"/>
            <a:ext cx="7543800" cy="641350"/>
          </a:xfrm>
          <a:prstGeom prst="rect">
            <a:avLst/>
          </a:prstGeom>
          <a:noFill/>
          <a:ln w="9525">
            <a:noFill/>
            <a:miter lim="800000"/>
            <a:headEnd/>
            <a:tailEnd/>
          </a:ln>
          <a:effectLst>
            <a:outerShdw dist="35921" dir="2700000" algn="ctr" rotWithShape="0">
              <a:schemeClr val="tx2"/>
            </a:outerShdw>
          </a:effectLst>
        </p:spPr>
        <p:txBody>
          <a:bodyPr>
            <a:spAutoFit/>
          </a:bodyPr>
          <a:lstStyle/>
          <a:p>
            <a:pPr algn="ctr">
              <a:spcBef>
                <a:spcPct val="50000"/>
              </a:spcBef>
            </a:pPr>
            <a:r>
              <a:rPr lang="en-US" sz="3600" b="1" i="1">
                <a:solidFill>
                  <a:srgbClr val="006699"/>
                </a:solidFill>
                <a:effectLst>
                  <a:outerShdw blurRad="38100" dist="38100" dir="2700000" algn="tl">
                    <a:srgbClr val="C0C0C0"/>
                  </a:outerShdw>
                </a:effectLst>
              </a:rPr>
              <a:t>UNIVERSITY OF KRAGUJEVAC</a:t>
            </a:r>
          </a:p>
        </p:txBody>
      </p:sp>
    </p:spTree>
  </p:cSld>
  <p:clrMapOvr>
    <a:masterClrMapping/>
  </p:clrMapOvr>
  <p:transition advTm="10000">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2" name="Rectangle 10"/>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2053" name="Rectangle 11"/>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2054" name="Rectangle 12"/>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2055" name="Rectangle 13"/>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2050" name="Object 14"/>
          <p:cNvGraphicFramePr>
            <a:graphicFrameLocks noChangeAspect="1"/>
          </p:cNvGraphicFramePr>
          <p:nvPr/>
        </p:nvGraphicFramePr>
        <p:xfrm>
          <a:off x="304800" y="0"/>
          <a:ext cx="769938" cy="949325"/>
        </p:xfrm>
        <a:graphic>
          <a:graphicData uri="http://schemas.openxmlformats.org/presentationml/2006/ole">
            <p:oleObj spid="_x0000_s2050" name="CorelDRAW" r:id="rId3" imgW="769320" imgH="950040" progId="CorelDRAW.Graphic.10">
              <p:embed/>
            </p:oleObj>
          </a:graphicData>
        </a:graphic>
      </p:graphicFrame>
      <p:sp>
        <p:nvSpPr>
          <p:cNvPr id="11281" name="Text Box 17"/>
          <p:cNvSpPr txBox="1">
            <a:spLocks noChangeArrowheads="1"/>
          </p:cNvSpPr>
          <p:nvPr/>
        </p:nvSpPr>
        <p:spPr bwMode="auto">
          <a:xfrm>
            <a:off x="304800" y="1066800"/>
            <a:ext cx="8458200" cy="5572125"/>
          </a:xfrm>
          <a:prstGeom prst="rect">
            <a:avLst/>
          </a:prstGeom>
          <a:noFill/>
          <a:ln w="9525">
            <a:noFill/>
            <a:miter lim="800000"/>
            <a:headEnd/>
            <a:tailEnd/>
          </a:ln>
          <a:effectLst/>
        </p:spPr>
        <p:txBody>
          <a:bodyPr>
            <a:spAutoFit/>
          </a:bodyPr>
          <a:lstStyle/>
          <a:p>
            <a:r>
              <a:rPr lang="en-US" b="1">
                <a:solidFill>
                  <a:srgbClr val="006699"/>
                </a:solidFill>
                <a:effectLst>
                  <a:outerShdw blurRad="38100" dist="38100" dir="2700000" algn="tl">
                    <a:srgbClr val="C0C0C0"/>
                  </a:outerShdw>
                </a:effectLst>
              </a:rPr>
              <a:t>Where are we:</a:t>
            </a:r>
          </a:p>
          <a:p>
            <a:r>
              <a:rPr lang="en-US">
                <a:solidFill>
                  <a:srgbClr val="006699"/>
                </a:solidFill>
                <a:effectLst>
                  <a:outerShdw blurRad="38100" dist="38100" dir="2700000" algn="tl">
                    <a:srgbClr val="C0C0C0"/>
                  </a:outerShdw>
                </a:effectLst>
              </a:rPr>
              <a:t>Kragujevac</a:t>
            </a:r>
          </a:p>
          <a:p>
            <a:r>
              <a:rPr lang="sr-Latn-CS">
                <a:solidFill>
                  <a:srgbClr val="006699"/>
                </a:solidFill>
                <a:effectLst>
                  <a:outerShdw blurRad="38100" dist="38100" dir="2700000" algn="tl">
                    <a:srgbClr val="C0C0C0"/>
                  </a:outerShdw>
                </a:effectLst>
              </a:rPr>
              <a:t>Čačak</a:t>
            </a:r>
            <a:endParaRPr lang="en-US">
              <a:solidFill>
                <a:srgbClr val="006699"/>
              </a:solidFill>
              <a:effectLst>
                <a:outerShdw blurRad="38100" dist="38100" dir="2700000" algn="tl">
                  <a:srgbClr val="C0C0C0"/>
                </a:outerShdw>
              </a:effectLst>
            </a:endParaRPr>
          </a:p>
          <a:p>
            <a:r>
              <a:rPr lang="sr-Latn-CS">
                <a:solidFill>
                  <a:srgbClr val="006699"/>
                </a:solidFill>
                <a:effectLst>
                  <a:outerShdw blurRad="38100" dist="38100" dir="2700000" algn="tl">
                    <a:srgbClr val="C0C0C0"/>
                  </a:outerShdw>
                </a:effectLst>
              </a:rPr>
              <a:t>Kraljevo</a:t>
            </a:r>
            <a:endParaRPr lang="en-US">
              <a:solidFill>
                <a:srgbClr val="006699"/>
              </a:solidFill>
              <a:effectLst>
                <a:outerShdw blurRad="38100" dist="38100" dir="2700000" algn="tl">
                  <a:srgbClr val="C0C0C0"/>
                </a:outerShdw>
              </a:effectLst>
            </a:endParaRPr>
          </a:p>
          <a:p>
            <a:r>
              <a:rPr lang="sr-Latn-CS">
                <a:solidFill>
                  <a:srgbClr val="006699"/>
                </a:solidFill>
                <a:effectLst>
                  <a:outerShdw blurRad="38100" dist="38100" dir="2700000" algn="tl">
                    <a:srgbClr val="C0C0C0"/>
                  </a:outerShdw>
                </a:effectLst>
              </a:rPr>
              <a:t>Užice</a:t>
            </a:r>
          </a:p>
          <a:p>
            <a:r>
              <a:rPr lang="sr-Latn-CS">
                <a:solidFill>
                  <a:srgbClr val="006699"/>
                </a:solidFill>
                <a:effectLst>
                  <a:outerShdw blurRad="38100" dist="38100" dir="2700000" algn="tl">
                    <a:srgbClr val="C0C0C0"/>
                  </a:outerShdw>
                </a:effectLst>
              </a:rPr>
              <a:t>Jagodina</a:t>
            </a:r>
          </a:p>
          <a:p>
            <a:r>
              <a:rPr lang="sr-Latn-CS">
                <a:solidFill>
                  <a:srgbClr val="006699"/>
                </a:solidFill>
                <a:effectLst>
                  <a:outerShdw blurRad="38100" dist="38100" dir="2700000" algn="tl">
                    <a:srgbClr val="C0C0C0"/>
                  </a:outerShdw>
                </a:effectLst>
              </a:rPr>
              <a:t>Vrnjačka Banja</a:t>
            </a:r>
          </a:p>
          <a:p>
            <a:endParaRPr lang="en-US">
              <a:solidFill>
                <a:srgbClr val="006699"/>
              </a:solidFill>
              <a:effectLst>
                <a:outerShdw blurRad="38100" dist="38100" dir="2700000" algn="tl">
                  <a:srgbClr val="C0C0C0"/>
                </a:outerShdw>
              </a:effectLst>
            </a:endParaRPr>
          </a:p>
          <a:p>
            <a:r>
              <a:rPr lang="en-US" b="1">
                <a:solidFill>
                  <a:srgbClr val="006699"/>
                </a:solidFill>
                <a:effectLst>
                  <a:outerShdw blurRad="38100" dist="38100" dir="2700000" algn="tl">
                    <a:srgbClr val="C0C0C0"/>
                  </a:outerShdw>
                </a:effectLst>
              </a:rPr>
              <a:t>Historical facts:</a:t>
            </a:r>
          </a:p>
          <a:p>
            <a:pPr>
              <a:buFontTx/>
              <a:buChar char="•"/>
            </a:pPr>
            <a:r>
              <a:rPr lang="en-US" sz="2000">
                <a:solidFill>
                  <a:srgbClr val="006699"/>
                </a:solidFill>
                <a:effectLst>
                  <a:outerShdw blurRad="38100" dist="38100" dir="2700000" algn="tl">
                    <a:srgbClr val="C0C0C0"/>
                  </a:outerShdw>
                </a:effectLst>
              </a:rPr>
              <a:t> in 1838 “Licej” was established</a:t>
            </a:r>
          </a:p>
          <a:p>
            <a:pPr>
              <a:buFontTx/>
              <a:buChar char="•"/>
            </a:pPr>
            <a:r>
              <a:rPr lang="en-US" sz="2000" b="1">
                <a:solidFill>
                  <a:srgbClr val="006699"/>
                </a:solidFill>
                <a:effectLst>
                  <a:outerShdw blurRad="38100" dist="38100" dir="2700000" algn="tl">
                    <a:srgbClr val="C0C0C0"/>
                  </a:outerShdw>
                </a:effectLst>
              </a:rPr>
              <a:t> </a:t>
            </a:r>
            <a:r>
              <a:rPr lang="sr-Latn-CS" sz="2000">
                <a:solidFill>
                  <a:srgbClr val="006699"/>
                </a:solidFill>
                <a:effectLst>
                  <a:outerShdw blurRad="38100" dist="38100" dir="2700000" algn="tl">
                    <a:srgbClr val="C0C0C0"/>
                  </a:outerShdw>
                </a:effectLst>
              </a:rPr>
              <a:t>University of Kragujevac was</a:t>
            </a:r>
          </a:p>
          <a:p>
            <a:r>
              <a:rPr lang="en-US" sz="2000">
                <a:solidFill>
                  <a:srgbClr val="006699"/>
                </a:solidFill>
                <a:effectLst>
                  <a:outerShdw blurRad="38100" dist="38100" dir="2700000" algn="tl">
                    <a:srgbClr val="C0C0C0"/>
                  </a:outerShdw>
                </a:effectLst>
              </a:rPr>
              <a:t>founded on May 21, 1976</a:t>
            </a:r>
          </a:p>
          <a:p>
            <a:pPr>
              <a:buFontTx/>
              <a:buChar char="•"/>
            </a:pPr>
            <a:r>
              <a:rPr lang="en-US" sz="2000">
                <a:solidFill>
                  <a:srgbClr val="006699"/>
                </a:solidFill>
                <a:effectLst>
                  <a:outerShdw blurRad="38100" dist="38100" dir="2700000" algn="tl">
                    <a:srgbClr val="C0C0C0"/>
                  </a:outerShdw>
                </a:effectLst>
              </a:rPr>
              <a:t> at first we had 5 faculties</a:t>
            </a:r>
            <a:endParaRPr lang="en-US" sz="2000" b="1">
              <a:solidFill>
                <a:srgbClr val="006699"/>
              </a:solidFill>
              <a:effectLst>
                <a:outerShdw blurRad="38100" dist="38100" dir="2700000" algn="tl">
                  <a:srgbClr val="C0C0C0"/>
                </a:outerShdw>
              </a:effectLst>
            </a:endParaRPr>
          </a:p>
          <a:p>
            <a:endParaRPr lang="en-US" sz="2000" b="1">
              <a:solidFill>
                <a:srgbClr val="006699"/>
              </a:solidFill>
              <a:effectLst>
                <a:outerShdw blurRad="38100" dist="38100" dir="2700000" algn="tl">
                  <a:srgbClr val="C0C0C0"/>
                </a:outerShdw>
              </a:effectLst>
            </a:endParaRPr>
          </a:p>
          <a:p>
            <a:endParaRPr lang="en-US" sz="2000" b="1">
              <a:solidFill>
                <a:schemeClr val="accent2"/>
              </a:solidFill>
              <a:effectLst>
                <a:outerShdw blurRad="38100" dist="38100" dir="2700000" algn="tl">
                  <a:srgbClr val="C0C0C0"/>
                </a:outerShdw>
              </a:effectLst>
            </a:endParaRPr>
          </a:p>
          <a:p>
            <a:endParaRPr lang="en-US" b="1">
              <a:solidFill>
                <a:schemeClr val="accent2"/>
              </a:solidFill>
              <a:effectLst>
                <a:outerShdw blurRad="38100" dist="38100" dir="2700000" algn="tl">
                  <a:srgbClr val="C0C0C0"/>
                </a:outerShdw>
              </a:effectLst>
            </a:endParaRPr>
          </a:p>
        </p:txBody>
      </p:sp>
      <p:sp>
        <p:nvSpPr>
          <p:cNvPr id="11282" name="Text Box 18"/>
          <p:cNvSpPr txBox="1">
            <a:spLocks noChangeArrowheads="1"/>
          </p:cNvSpPr>
          <p:nvPr/>
        </p:nvSpPr>
        <p:spPr bwMode="auto">
          <a:xfrm>
            <a:off x="0" y="457200"/>
            <a:ext cx="9829800" cy="336550"/>
          </a:xfrm>
          <a:prstGeom prst="rect">
            <a:avLst/>
          </a:prstGeom>
          <a:noFill/>
          <a:ln w="9525">
            <a:noFill/>
            <a:miter lim="800000"/>
            <a:headEnd/>
            <a:tailEnd/>
          </a:ln>
          <a:effectLst/>
        </p:spPr>
        <p:txBody>
          <a:bodyPr>
            <a:spAutoFit/>
          </a:bodyPr>
          <a:lstStyle/>
          <a:p>
            <a:pPr algn="ctr">
              <a:lnSpc>
                <a:spcPct val="50000"/>
              </a:lnSpc>
              <a:spcBef>
                <a:spcPct val="50000"/>
              </a:spcBef>
            </a:pPr>
            <a:r>
              <a:rPr lang="en-US" sz="3200" b="1" i="1">
                <a:solidFill>
                  <a:srgbClr val="006699"/>
                </a:solidFill>
                <a:effectLst>
                  <a:outerShdw blurRad="38100" dist="38100" dir="2700000" algn="tl">
                    <a:srgbClr val="C0C0C0"/>
                  </a:outerShdw>
                </a:effectLst>
                <a:latin typeface="Times New Roman" pitchFamily="18" charset="0"/>
              </a:rPr>
              <a:t>UNIVERSITY OF KRAGUJEVAC</a:t>
            </a:r>
            <a:endParaRPr lang="en-US" sz="3200" b="1" i="1">
              <a:solidFill>
                <a:srgbClr val="006699"/>
              </a:solidFill>
              <a:latin typeface="Times New Roman" pitchFamily="18" charset="0"/>
            </a:endParaRPr>
          </a:p>
        </p:txBody>
      </p:sp>
      <p:pic>
        <p:nvPicPr>
          <p:cNvPr id="2058" name="Picture 22" descr="map1"/>
          <p:cNvPicPr>
            <a:picLocks noChangeAspect="1" noChangeArrowheads="1"/>
          </p:cNvPicPr>
          <p:nvPr/>
        </p:nvPicPr>
        <p:blipFill>
          <a:blip r:embed="rId4">
            <a:clrChange>
              <a:clrFrom>
                <a:srgbClr val="F1D9C0"/>
              </a:clrFrom>
              <a:clrTo>
                <a:srgbClr val="F1D9C0">
                  <a:alpha val="0"/>
                </a:srgbClr>
              </a:clrTo>
            </a:clrChange>
          </a:blip>
          <a:srcRect/>
          <a:stretch>
            <a:fillRect/>
          </a:stretch>
        </p:blipFill>
        <p:spPr bwMode="auto">
          <a:xfrm>
            <a:off x="4114800" y="762000"/>
            <a:ext cx="4876800" cy="5867400"/>
          </a:xfrm>
          <a:prstGeom prst="rect">
            <a:avLst/>
          </a:prstGeom>
          <a:noFill/>
          <a:ln w="9525">
            <a:noFill/>
            <a:miter lim="800000"/>
            <a:headEnd/>
            <a:tailEnd/>
          </a:ln>
        </p:spPr>
      </p:pic>
    </p:spTree>
  </p:cSld>
  <p:clrMapOvr>
    <a:masterClrMapping/>
  </p:clrMapOvr>
  <p:transition advTm="10000">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6"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3077"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3078"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3079"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3074" name="Object 6"/>
          <p:cNvGraphicFramePr>
            <a:graphicFrameLocks noChangeAspect="1"/>
          </p:cNvGraphicFramePr>
          <p:nvPr/>
        </p:nvGraphicFramePr>
        <p:xfrm>
          <a:off x="304800" y="0"/>
          <a:ext cx="769938" cy="949325"/>
        </p:xfrm>
        <a:graphic>
          <a:graphicData uri="http://schemas.openxmlformats.org/presentationml/2006/ole">
            <p:oleObj spid="_x0000_s3074" name="CorelDRAW" r:id="rId3" imgW="769320" imgH="950040" progId="CorelDRAW.Graphic.10">
              <p:embed/>
            </p:oleObj>
          </a:graphicData>
        </a:graphic>
      </p:graphicFrame>
      <p:sp>
        <p:nvSpPr>
          <p:cNvPr id="150535" name="Text Box 7"/>
          <p:cNvSpPr txBox="1">
            <a:spLocks noChangeArrowheads="1"/>
          </p:cNvSpPr>
          <p:nvPr/>
        </p:nvSpPr>
        <p:spPr bwMode="auto">
          <a:xfrm>
            <a:off x="304800" y="1066800"/>
            <a:ext cx="8458200" cy="5091113"/>
          </a:xfrm>
          <a:prstGeom prst="rect">
            <a:avLst/>
          </a:prstGeom>
          <a:noFill/>
          <a:ln w="9525">
            <a:noFill/>
            <a:miter lim="800000"/>
            <a:headEnd/>
            <a:tailEnd/>
          </a:ln>
          <a:effectLst/>
        </p:spPr>
        <p:txBody>
          <a:bodyPr>
            <a:spAutoFit/>
          </a:bodyPr>
          <a:lstStyle/>
          <a:p>
            <a:r>
              <a:rPr lang="en-US" sz="2800" b="1">
                <a:solidFill>
                  <a:srgbClr val="006699"/>
                </a:solidFill>
                <a:effectLst>
                  <a:outerShdw blurRad="38100" dist="38100" dir="2700000" algn="tl">
                    <a:srgbClr val="C0C0C0"/>
                  </a:outerShdw>
                </a:effectLst>
              </a:rPr>
              <a:t>The University comprises 12 faculties:</a:t>
            </a:r>
          </a:p>
          <a:p>
            <a:endParaRPr lang="en-US" sz="2000">
              <a:solidFill>
                <a:srgbClr val="006699"/>
              </a:solidFill>
              <a:effectLst>
                <a:outerShdw blurRad="38100" dist="38100" dir="2700000" algn="tl">
                  <a:srgbClr val="C0C0C0"/>
                </a:outerShdw>
              </a:effectLst>
            </a:endParaRPr>
          </a:p>
          <a:p>
            <a:r>
              <a:rPr lang="en-US" sz="2000">
                <a:solidFill>
                  <a:srgbClr val="006699"/>
                </a:solidFill>
                <a:effectLst>
                  <a:outerShdw blurRad="38100" dist="38100" dir="2700000" algn="tl">
                    <a:srgbClr val="C0C0C0"/>
                  </a:outerShdw>
                </a:effectLst>
              </a:rPr>
              <a:t>Faculty of Economics </a:t>
            </a:r>
          </a:p>
          <a:p>
            <a:r>
              <a:rPr lang="en-US" sz="2000">
                <a:solidFill>
                  <a:srgbClr val="006699"/>
                </a:solidFill>
                <a:effectLst>
                  <a:outerShdw blurRad="38100" dist="38100" dir="2700000" algn="tl">
                    <a:srgbClr val="C0C0C0"/>
                  </a:outerShdw>
                </a:effectLst>
              </a:rPr>
              <a:t>Faculty of Law</a:t>
            </a:r>
          </a:p>
          <a:p>
            <a:r>
              <a:rPr lang="en-US" sz="2000">
                <a:solidFill>
                  <a:srgbClr val="006699"/>
                </a:solidFill>
                <a:effectLst>
                  <a:outerShdw blurRad="38100" dist="38100" dir="2700000" algn="tl">
                    <a:srgbClr val="C0C0C0"/>
                  </a:outerShdw>
                </a:effectLst>
              </a:rPr>
              <a:t>Faculty of  Engineering Sciences</a:t>
            </a:r>
          </a:p>
          <a:p>
            <a:r>
              <a:rPr lang="en-US" sz="2000">
                <a:solidFill>
                  <a:srgbClr val="006699"/>
                </a:solidFill>
                <a:effectLst>
                  <a:outerShdw blurRad="38100" dist="38100" dir="2700000" algn="tl">
                    <a:srgbClr val="C0C0C0"/>
                  </a:outerShdw>
                </a:effectLst>
              </a:rPr>
              <a:t>Faculty of Science</a:t>
            </a:r>
          </a:p>
          <a:p>
            <a:r>
              <a:rPr lang="en-US" sz="2000">
                <a:solidFill>
                  <a:srgbClr val="006699"/>
                </a:solidFill>
                <a:effectLst>
                  <a:outerShdw blurRad="38100" dist="38100" dir="2700000" algn="tl">
                    <a:srgbClr val="C0C0C0"/>
                  </a:outerShdw>
                </a:effectLst>
              </a:rPr>
              <a:t>Faculty of Medicine</a:t>
            </a:r>
          </a:p>
          <a:p>
            <a:r>
              <a:rPr lang="en-US" sz="2000">
                <a:solidFill>
                  <a:srgbClr val="006699"/>
                </a:solidFill>
                <a:effectLst>
                  <a:outerShdw blurRad="38100" dist="38100" dir="2700000" algn="tl">
                    <a:srgbClr val="C0C0C0"/>
                  </a:outerShdw>
                </a:effectLst>
              </a:rPr>
              <a:t>Faculty of Philology and Arts</a:t>
            </a:r>
          </a:p>
          <a:p>
            <a:r>
              <a:rPr lang="en-US" sz="2000">
                <a:solidFill>
                  <a:srgbClr val="006699"/>
                </a:solidFill>
                <a:effectLst>
                  <a:outerShdw blurRad="38100" dist="38100" dir="2700000" algn="tl">
                    <a:srgbClr val="C0C0C0"/>
                  </a:outerShdw>
                </a:effectLst>
              </a:rPr>
              <a:t>Faculty of Agriculture in Cacak</a:t>
            </a:r>
          </a:p>
          <a:p>
            <a:r>
              <a:rPr lang="en-US" sz="2000">
                <a:solidFill>
                  <a:srgbClr val="006699"/>
                </a:solidFill>
                <a:effectLst>
                  <a:outerShdw blurRad="38100" dist="38100" dir="2700000" algn="tl">
                    <a:srgbClr val="C0C0C0"/>
                  </a:outerShdw>
                </a:effectLst>
              </a:rPr>
              <a:t>Technical Faculty in Cacak</a:t>
            </a:r>
          </a:p>
          <a:p>
            <a:r>
              <a:rPr lang="en-US" sz="2000">
                <a:solidFill>
                  <a:srgbClr val="006699"/>
                </a:solidFill>
                <a:effectLst>
                  <a:outerShdw blurRad="38100" dist="38100" dir="2700000" algn="tl">
                    <a:srgbClr val="C0C0C0"/>
                  </a:outerShdw>
                </a:effectLst>
              </a:rPr>
              <a:t>Faculty of Mechanical Engineering in Kraljevo</a:t>
            </a:r>
          </a:p>
          <a:p>
            <a:r>
              <a:rPr lang="en-US" sz="2000">
                <a:solidFill>
                  <a:srgbClr val="006699"/>
                </a:solidFill>
                <a:effectLst>
                  <a:outerShdw blurRad="38100" dist="38100" dir="2700000" algn="tl">
                    <a:srgbClr val="C0C0C0"/>
                  </a:outerShdw>
                </a:effectLst>
              </a:rPr>
              <a:t>Teachers’ Training Faculty in Uzice</a:t>
            </a:r>
          </a:p>
          <a:p>
            <a:r>
              <a:rPr lang="en-US" sz="2000">
                <a:solidFill>
                  <a:srgbClr val="006699"/>
                </a:solidFill>
                <a:effectLst>
                  <a:outerShdw blurRad="38100" dist="38100" dir="2700000" algn="tl">
                    <a:srgbClr val="C0C0C0"/>
                  </a:outerShdw>
                </a:effectLst>
              </a:rPr>
              <a:t>Faculty of Pedagogy in Jagodina</a:t>
            </a:r>
          </a:p>
          <a:p>
            <a:r>
              <a:rPr lang="en-US" sz="2000">
                <a:solidFill>
                  <a:srgbClr val="006699"/>
                </a:solidFill>
                <a:effectLst>
                  <a:outerShdw blurRad="38100" dist="38100" dir="2700000" algn="tl">
                    <a:srgbClr val="C0C0C0"/>
                  </a:outerShdw>
                </a:effectLst>
              </a:rPr>
              <a:t>Faculty of Tourism and Hotel Management in Vrnjacka Banja</a:t>
            </a:r>
          </a:p>
          <a:p>
            <a:r>
              <a:rPr lang="en-US" sz="2000">
                <a:solidFill>
                  <a:srgbClr val="006699"/>
                </a:solidFill>
                <a:effectLst>
                  <a:outerShdw blurRad="38100" dist="38100" dir="2700000" algn="tl">
                    <a:srgbClr val="C0C0C0"/>
                  </a:outerShdw>
                </a:effectLst>
              </a:rPr>
              <a:t>Total number of students: 17 000</a:t>
            </a:r>
          </a:p>
          <a:p>
            <a:r>
              <a:rPr lang="en-US" sz="2000">
                <a:solidFill>
                  <a:srgbClr val="006699"/>
                </a:solidFill>
                <a:effectLst>
                  <a:outerShdw blurRad="38100" dist="38100" dir="2700000" algn="tl">
                    <a:srgbClr val="C0C0C0"/>
                  </a:outerShdw>
                </a:effectLst>
              </a:rPr>
              <a:t>Total number of teaching staff: 1050</a:t>
            </a:r>
            <a:endParaRPr lang="en-US" sz="2000" i="1">
              <a:solidFill>
                <a:srgbClr val="006699"/>
              </a:solidFill>
              <a:effectLst>
                <a:outerShdw blurRad="38100" dist="38100" dir="2700000" algn="tl">
                  <a:srgbClr val="C0C0C0"/>
                </a:outerShdw>
              </a:effectLst>
            </a:endParaRPr>
          </a:p>
        </p:txBody>
      </p:sp>
      <p:sp>
        <p:nvSpPr>
          <p:cNvPr id="150538" name="Text Box 10"/>
          <p:cNvSpPr txBox="1">
            <a:spLocks noChangeArrowheads="1"/>
          </p:cNvSpPr>
          <p:nvPr/>
        </p:nvSpPr>
        <p:spPr bwMode="auto">
          <a:xfrm>
            <a:off x="0" y="457200"/>
            <a:ext cx="9829800" cy="336550"/>
          </a:xfrm>
          <a:prstGeom prst="rect">
            <a:avLst/>
          </a:prstGeom>
          <a:noFill/>
          <a:ln w="9525">
            <a:noFill/>
            <a:miter lim="800000"/>
            <a:headEnd/>
            <a:tailEnd/>
          </a:ln>
          <a:effectLst/>
        </p:spPr>
        <p:txBody>
          <a:bodyPr>
            <a:spAutoFit/>
          </a:bodyPr>
          <a:lstStyle/>
          <a:p>
            <a:pPr algn="ctr">
              <a:lnSpc>
                <a:spcPct val="50000"/>
              </a:lnSpc>
              <a:spcBef>
                <a:spcPct val="50000"/>
              </a:spcBef>
            </a:pPr>
            <a:r>
              <a:rPr lang="en-US" sz="3200" b="1" i="1">
                <a:solidFill>
                  <a:srgbClr val="006699"/>
                </a:solidFill>
                <a:effectLst>
                  <a:outerShdw blurRad="38100" dist="38100" dir="2700000" algn="tl">
                    <a:srgbClr val="C0C0C0"/>
                  </a:outerShdw>
                </a:effectLst>
                <a:latin typeface="Times New Roman" pitchFamily="18" charset="0"/>
              </a:rPr>
              <a:t>UNIVERSITY OF KRAGUJEVAC</a:t>
            </a:r>
            <a:endParaRPr lang="en-US" sz="3200" b="1" i="1">
              <a:solidFill>
                <a:srgbClr val="006699"/>
              </a:solidFill>
              <a:latin typeface="Times New Roman" pitchFamily="18" charset="0"/>
            </a:endParaRPr>
          </a:p>
        </p:txBody>
      </p:sp>
    </p:spTree>
  </p:cSld>
  <p:clrMapOvr>
    <a:masterClrMapping/>
  </p:clrMapOvr>
  <p:transition advTm="10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4100"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4101"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4102"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4098" name="Object 6"/>
          <p:cNvGraphicFramePr>
            <a:graphicFrameLocks noChangeAspect="1"/>
          </p:cNvGraphicFramePr>
          <p:nvPr/>
        </p:nvGraphicFramePr>
        <p:xfrm>
          <a:off x="304800" y="0"/>
          <a:ext cx="769938" cy="949325"/>
        </p:xfrm>
        <a:graphic>
          <a:graphicData uri="http://schemas.openxmlformats.org/presentationml/2006/ole">
            <p:oleObj spid="_x0000_s4098" name="CorelDRAW" r:id="rId3" imgW="769320" imgH="950040" progId="CorelDRAW.Graphic.10">
              <p:embed/>
            </p:oleObj>
          </a:graphicData>
        </a:graphic>
      </p:graphicFrame>
      <p:sp>
        <p:nvSpPr>
          <p:cNvPr id="172039" name="Text Box 7"/>
          <p:cNvSpPr txBox="1">
            <a:spLocks noChangeArrowheads="1"/>
          </p:cNvSpPr>
          <p:nvPr/>
        </p:nvSpPr>
        <p:spPr bwMode="auto">
          <a:xfrm>
            <a:off x="304800" y="1066800"/>
            <a:ext cx="8458200" cy="2719388"/>
          </a:xfrm>
          <a:prstGeom prst="rect">
            <a:avLst/>
          </a:prstGeom>
          <a:solidFill>
            <a:srgbClr val="FFFFFF"/>
          </a:solidFill>
          <a:ln w="9525">
            <a:solidFill>
              <a:srgbClr val="FFFFFF"/>
            </a:solidFill>
            <a:miter lim="800000"/>
            <a:headEnd/>
            <a:tailEnd/>
          </a:ln>
          <a:effectLst/>
        </p:spPr>
        <p:txBody>
          <a:bodyPr>
            <a:spAutoFit/>
          </a:bodyPr>
          <a:lstStyle/>
          <a:p>
            <a:endParaRPr lang="en-US" sz="2800" b="1">
              <a:solidFill>
                <a:srgbClr val="006699"/>
              </a:solidFill>
              <a:effectLst>
                <a:outerShdw blurRad="38100" dist="38100" dir="2700000" algn="tl">
                  <a:srgbClr val="C0C0C0"/>
                </a:outerShdw>
              </a:effectLst>
            </a:endParaRPr>
          </a:p>
          <a:p>
            <a:pPr marL="738188" lvl="1" indent="-280988" algn="ctr">
              <a:buFont typeface="Wingdings" pitchFamily="2" charset="2"/>
              <a:buNone/>
            </a:pPr>
            <a:r>
              <a:rPr lang="en-US">
                <a:solidFill>
                  <a:srgbClr val="006699"/>
                </a:solidFill>
                <a:effectLst>
                  <a:outerShdw blurRad="38100" dist="38100" dir="2700000" algn="tl">
                    <a:srgbClr val="C0C0C0"/>
                  </a:outerShdw>
                </a:effectLst>
              </a:rPr>
              <a:t>Centre for Career Development and Student Counseling</a:t>
            </a:r>
          </a:p>
          <a:p>
            <a:pPr marL="738188" lvl="1" indent="-280988" algn="ctr">
              <a:buFont typeface="Wingdings" pitchFamily="2" charset="2"/>
              <a:buNone/>
            </a:pPr>
            <a:r>
              <a:rPr lang="en-US">
                <a:solidFill>
                  <a:srgbClr val="006699"/>
                </a:solidFill>
                <a:effectLst>
                  <a:outerShdw blurRad="38100" dist="38100" dir="2700000" algn="tl">
                    <a:srgbClr val="C0C0C0"/>
                  </a:outerShdw>
                </a:effectLst>
              </a:rPr>
              <a:t>University of Kragujevac</a:t>
            </a:r>
          </a:p>
          <a:p>
            <a:pPr marL="738188" lvl="1" indent="-280988" algn="ctr">
              <a:buFont typeface="Wingdings" pitchFamily="2" charset="2"/>
              <a:buNone/>
            </a:pPr>
            <a:endParaRPr lang="en-US">
              <a:solidFill>
                <a:srgbClr val="006699"/>
              </a:solidFill>
              <a:effectLst>
                <a:outerShdw blurRad="38100" dist="38100" dir="2700000" algn="tl">
                  <a:srgbClr val="C0C0C0"/>
                </a:outerShdw>
              </a:effectLst>
            </a:endParaRPr>
          </a:p>
          <a:p>
            <a:pPr marL="738188" lvl="1" indent="-280988" algn="ctr">
              <a:buFont typeface="Wingdings" pitchFamily="2" charset="2"/>
              <a:buNone/>
            </a:pPr>
            <a:endParaRPr lang="en-US">
              <a:effectLst>
                <a:outerShdw blurRad="38100" dist="38100" dir="2700000" algn="tl">
                  <a:srgbClr val="C0C0C0"/>
                </a:outerShdw>
              </a:effectLst>
            </a:endParaRPr>
          </a:p>
          <a:p>
            <a:pPr marL="738188" lvl="1" indent="-280988" algn="ctr">
              <a:buFont typeface="Wingdings" pitchFamily="2" charset="2"/>
              <a:buNone/>
            </a:pPr>
            <a:endParaRPr lang="en-US">
              <a:effectLst>
                <a:outerShdw blurRad="38100" dist="38100" dir="2700000" algn="tl">
                  <a:srgbClr val="C0C0C0"/>
                </a:outerShdw>
              </a:effectLst>
            </a:endParaRPr>
          </a:p>
          <a:p>
            <a:pPr marL="738188" lvl="1" indent="-280988" algn="ctr">
              <a:buFont typeface="Wingdings" pitchFamily="2" charset="2"/>
              <a:buNone/>
            </a:pPr>
            <a:endParaRPr lang="en-US">
              <a:effectLst>
                <a:outerShdw blurRad="38100" dist="38100" dir="2700000" algn="tl">
                  <a:srgbClr val="C0C0C0"/>
                </a:outerShdw>
              </a:effectLst>
            </a:endParaRPr>
          </a:p>
        </p:txBody>
      </p:sp>
      <p:sp>
        <p:nvSpPr>
          <p:cNvPr id="172040" name="Text Box 8"/>
          <p:cNvSpPr txBox="1">
            <a:spLocks noChangeArrowheads="1"/>
          </p:cNvSpPr>
          <p:nvPr/>
        </p:nvSpPr>
        <p:spPr bwMode="auto">
          <a:xfrm>
            <a:off x="0" y="381000"/>
            <a:ext cx="9829800" cy="336550"/>
          </a:xfrm>
          <a:prstGeom prst="rect">
            <a:avLst/>
          </a:prstGeom>
          <a:noFill/>
          <a:ln w="9525">
            <a:noFill/>
            <a:miter lim="800000"/>
            <a:headEnd/>
            <a:tailEnd/>
          </a:ln>
          <a:effectLst/>
        </p:spPr>
        <p:txBody>
          <a:bodyPr>
            <a:spAutoFit/>
          </a:bodyPr>
          <a:lstStyle/>
          <a:p>
            <a:pPr algn="ctr">
              <a:lnSpc>
                <a:spcPct val="50000"/>
              </a:lnSpc>
              <a:spcBef>
                <a:spcPct val="50000"/>
              </a:spcBef>
            </a:pPr>
            <a:r>
              <a:rPr lang="en-US" sz="3200" b="1" i="1">
                <a:solidFill>
                  <a:srgbClr val="006699"/>
                </a:solidFill>
                <a:effectLst>
                  <a:outerShdw blurRad="38100" dist="38100" dir="2700000" algn="tl">
                    <a:srgbClr val="C0C0C0"/>
                  </a:outerShdw>
                </a:effectLst>
                <a:latin typeface="Times New Roman" pitchFamily="18" charset="0"/>
              </a:rPr>
              <a:t>UNIVERSITY OF KRAGUJEVAC</a:t>
            </a:r>
            <a:endParaRPr lang="en-US" sz="3200" b="1" i="1">
              <a:solidFill>
                <a:srgbClr val="006699"/>
              </a:solidFill>
              <a:latin typeface="Times New Roman" pitchFamily="18" charset="0"/>
            </a:endParaRPr>
          </a:p>
        </p:txBody>
      </p:sp>
      <p:pic>
        <p:nvPicPr>
          <p:cNvPr id="4106" name="Picture 10" descr="1027_logo_centar_novi"/>
          <p:cNvPicPr>
            <a:picLocks noChangeAspect="1" noChangeArrowheads="1"/>
          </p:cNvPicPr>
          <p:nvPr/>
        </p:nvPicPr>
        <p:blipFill>
          <a:blip r:embed="rId4"/>
          <a:srcRect/>
          <a:stretch>
            <a:fillRect/>
          </a:stretch>
        </p:blipFill>
        <p:spPr bwMode="auto">
          <a:xfrm>
            <a:off x="2667000" y="2438400"/>
            <a:ext cx="3470275" cy="3886200"/>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4"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5125"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5126"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5127"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5122" name="Object 6"/>
          <p:cNvGraphicFramePr>
            <a:graphicFrameLocks noChangeAspect="1"/>
          </p:cNvGraphicFramePr>
          <p:nvPr/>
        </p:nvGraphicFramePr>
        <p:xfrm>
          <a:off x="0" y="0"/>
          <a:ext cx="769938" cy="949325"/>
        </p:xfrm>
        <a:graphic>
          <a:graphicData uri="http://schemas.openxmlformats.org/presentationml/2006/ole">
            <p:oleObj spid="_x0000_s5122" name="CorelDRAW" r:id="rId3" imgW="769320" imgH="950040" progId="CorelDRAW.Graphic.10">
              <p:embed/>
            </p:oleObj>
          </a:graphicData>
        </a:graphic>
      </p:graphicFrame>
      <p:sp>
        <p:nvSpPr>
          <p:cNvPr id="152583" name="Text Box 7"/>
          <p:cNvSpPr txBox="1">
            <a:spLocks noChangeArrowheads="1"/>
          </p:cNvSpPr>
          <p:nvPr/>
        </p:nvSpPr>
        <p:spPr bwMode="auto">
          <a:xfrm>
            <a:off x="304800" y="1066800"/>
            <a:ext cx="8458200" cy="4519613"/>
          </a:xfrm>
          <a:prstGeom prst="rect">
            <a:avLst/>
          </a:prstGeom>
          <a:noFill/>
          <a:ln w="9525">
            <a:noFill/>
            <a:miter lim="800000"/>
            <a:headEnd/>
            <a:tailEnd/>
          </a:ln>
          <a:effectLst/>
        </p:spPr>
        <p:txBody>
          <a:bodyPr>
            <a:spAutoFit/>
          </a:bodyPr>
          <a:lstStyle/>
          <a:p>
            <a:endParaRPr lang="en-US" sz="2800" b="1">
              <a:solidFill>
                <a:schemeClr val="tx2"/>
              </a:solidFill>
              <a:effectLst>
                <a:outerShdw blurRad="38100" dist="38100" dir="2700000" algn="tl">
                  <a:srgbClr val="C0C0C0"/>
                </a:outerShdw>
              </a:effectLst>
            </a:endParaRPr>
          </a:p>
          <a:p>
            <a:pPr algn="ctr" eaLnBrk="1" hangingPunct="1"/>
            <a:endParaRPr lang="en-US" sz="4500">
              <a:solidFill>
                <a:srgbClr val="006699"/>
              </a:solidFill>
              <a:effectLst>
                <a:outerShdw blurRad="38100" dist="38100" dir="2700000" algn="tl">
                  <a:srgbClr val="C0C0C0"/>
                </a:outerShdw>
              </a:effectLst>
            </a:endParaRPr>
          </a:p>
          <a:p>
            <a:pPr algn="ctr" eaLnBrk="1" hangingPunct="1"/>
            <a:r>
              <a:rPr lang="en-US" sz="4500">
                <a:solidFill>
                  <a:srgbClr val="006699"/>
                </a:solidFill>
                <a:effectLst>
                  <a:outerShdw blurRad="38100" dist="38100" dir="2700000" algn="tl">
                    <a:srgbClr val="C0C0C0"/>
                  </a:outerShdw>
                </a:effectLst>
              </a:rPr>
              <a:t>Who are we</a:t>
            </a:r>
            <a:r>
              <a:rPr lang="sr-Cyrl-CS" sz="4500">
                <a:solidFill>
                  <a:srgbClr val="006699"/>
                </a:solidFill>
                <a:effectLst>
                  <a:outerShdw blurRad="38100" dist="38100" dir="2700000" algn="tl">
                    <a:srgbClr val="C0C0C0"/>
                  </a:outerShdw>
                </a:effectLst>
              </a:rPr>
              <a:t>?</a:t>
            </a:r>
            <a:endParaRPr lang="en-US" sz="4500" b="1">
              <a:solidFill>
                <a:srgbClr val="006699"/>
              </a:solidFill>
              <a:effectLst>
                <a:outerShdw blurRad="38100" dist="38100" dir="2700000" algn="tl">
                  <a:srgbClr val="C0C0C0"/>
                </a:outerShdw>
              </a:effectLst>
            </a:endParaRPr>
          </a:p>
          <a:p>
            <a:pPr eaLnBrk="1" hangingPunct="1">
              <a:spcBef>
                <a:spcPct val="20000"/>
              </a:spcBef>
              <a:buClr>
                <a:schemeClr val="hlink"/>
              </a:buClr>
              <a:buSzPct val="80000"/>
              <a:buFont typeface="Wingdings" pitchFamily="2" charset="2"/>
              <a:buNone/>
            </a:pPr>
            <a:r>
              <a:rPr lang="en-US">
                <a:solidFill>
                  <a:srgbClr val="006699"/>
                </a:solidFill>
                <a:effectLst>
                  <a:outerShdw blurRad="38100" dist="38100" dir="2700000" algn="tl">
                    <a:srgbClr val="C0C0C0"/>
                  </a:outerShdw>
                </a:effectLst>
              </a:rPr>
              <a:t>Centre for Career Development and Student Counseling is an organizational unit of the University of Kragujevac whose objective is to prepare students for labor market after their graduation, to connect them with employers and to support them in gaining the knowledge and skills needed for modern business society.</a:t>
            </a:r>
          </a:p>
          <a:p>
            <a:pPr marL="738188" lvl="1" indent="-280988">
              <a:buFont typeface="Wingdings" pitchFamily="2" charset="2"/>
              <a:buNone/>
            </a:pPr>
            <a:endParaRPr lang="en-US">
              <a:solidFill>
                <a:srgbClr val="006699"/>
              </a:solidFill>
              <a:effectLst>
                <a:outerShdw blurRad="38100" dist="38100" dir="2700000" algn="tl">
                  <a:srgbClr val="C0C0C0"/>
                </a:outerShdw>
              </a:effectLst>
            </a:endParaRPr>
          </a:p>
        </p:txBody>
      </p:sp>
      <p:sp>
        <p:nvSpPr>
          <p:cNvPr id="152584" name="Text Box 8"/>
          <p:cNvSpPr txBox="1">
            <a:spLocks noChangeArrowheads="1"/>
          </p:cNvSpPr>
          <p:nvPr/>
        </p:nvSpPr>
        <p:spPr bwMode="auto">
          <a:xfrm>
            <a:off x="228600" y="685800"/>
            <a:ext cx="87630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5130" name="Picture 10" descr="1027_logo_centar_novi"/>
          <p:cNvPicPr>
            <a:picLocks noChangeAspect="1" noChangeArrowheads="1"/>
          </p:cNvPicPr>
          <p:nvPr/>
        </p:nvPicPr>
        <p:blipFill>
          <a:blip r:embed="rId4"/>
          <a:srcRect/>
          <a:stretch>
            <a:fillRect/>
          </a:stretch>
        </p:blipFill>
        <p:spPr bwMode="auto">
          <a:xfrm>
            <a:off x="6858000" y="4876800"/>
            <a:ext cx="1841500" cy="1755775"/>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8"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6149"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6150"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6151"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6146" name="Object 6"/>
          <p:cNvGraphicFramePr>
            <a:graphicFrameLocks noChangeAspect="1"/>
          </p:cNvGraphicFramePr>
          <p:nvPr/>
        </p:nvGraphicFramePr>
        <p:xfrm>
          <a:off x="0" y="0"/>
          <a:ext cx="769938" cy="949325"/>
        </p:xfrm>
        <a:graphic>
          <a:graphicData uri="http://schemas.openxmlformats.org/presentationml/2006/ole">
            <p:oleObj spid="_x0000_s6146" name="CorelDRAW" r:id="rId3" imgW="769320" imgH="950040" progId="CorelDRAW.Graphic.10">
              <p:embed/>
            </p:oleObj>
          </a:graphicData>
        </a:graphic>
      </p:graphicFrame>
      <p:sp>
        <p:nvSpPr>
          <p:cNvPr id="154631" name="Text Box 7"/>
          <p:cNvSpPr txBox="1">
            <a:spLocks noChangeArrowheads="1"/>
          </p:cNvSpPr>
          <p:nvPr/>
        </p:nvSpPr>
        <p:spPr bwMode="auto">
          <a:xfrm>
            <a:off x="304800" y="1066800"/>
            <a:ext cx="8458200" cy="3897313"/>
          </a:xfrm>
          <a:prstGeom prst="rect">
            <a:avLst/>
          </a:prstGeom>
          <a:noFill/>
          <a:ln w="9525">
            <a:noFill/>
            <a:miter lim="800000"/>
            <a:headEnd/>
            <a:tailEnd/>
          </a:ln>
          <a:effectLst/>
        </p:spPr>
        <p:txBody>
          <a:bodyPr>
            <a:spAutoFit/>
          </a:bodyPr>
          <a:lstStyle/>
          <a:p>
            <a:endParaRPr lang="en-US" sz="1500" b="1">
              <a:solidFill>
                <a:schemeClr val="tx2"/>
              </a:solidFill>
              <a:effectLst>
                <a:outerShdw blurRad="38100" dist="38100" dir="2700000" algn="tl">
                  <a:srgbClr val="C0C0C0"/>
                </a:outerShdw>
              </a:effectLst>
            </a:endParaRPr>
          </a:p>
          <a:p>
            <a:r>
              <a:rPr lang="en-US" sz="2800" b="1">
                <a:solidFill>
                  <a:srgbClr val="006699"/>
                </a:solidFill>
                <a:effectLst>
                  <a:outerShdw blurRad="38100" dist="38100" dir="2700000" algn="tl">
                    <a:srgbClr val="C0C0C0"/>
                  </a:outerShdw>
                </a:effectLst>
              </a:rPr>
              <a:t>BRIEF INFORMATION</a:t>
            </a:r>
          </a:p>
          <a:p>
            <a:endParaRPr lang="en-US" sz="1500" b="1">
              <a:solidFill>
                <a:srgbClr val="006699"/>
              </a:solidFill>
              <a:effectLst>
                <a:outerShdw blurRad="38100" dist="38100" dir="2700000" algn="tl">
                  <a:srgbClr val="C0C0C0"/>
                </a:outerShdw>
              </a:effectLst>
            </a:endParaRPr>
          </a:p>
          <a:p>
            <a:pPr marL="804863" lvl="1" indent="-293688">
              <a:buFont typeface="Wingdings" pitchFamily="2" charset="2"/>
              <a:buChar char="Ø"/>
            </a:pPr>
            <a:r>
              <a:rPr lang="en-US">
                <a:solidFill>
                  <a:srgbClr val="006699"/>
                </a:solidFill>
                <a:effectLst>
                  <a:outerShdw blurRad="38100" dist="38100" dir="2700000" algn="tl">
                    <a:srgbClr val="C0C0C0"/>
                  </a:outerShdw>
                </a:effectLst>
              </a:rPr>
              <a:t>Centre was established in October 2007 </a:t>
            </a:r>
          </a:p>
          <a:p>
            <a:pPr marL="804863" lvl="1" indent="-293688">
              <a:buFont typeface="Wingdings" pitchFamily="2" charset="2"/>
              <a:buChar char="Ø"/>
            </a:pPr>
            <a:r>
              <a:rPr lang="en-US">
                <a:solidFill>
                  <a:srgbClr val="006699"/>
                </a:solidFill>
                <a:effectLst>
                  <a:outerShdw blurRad="38100" dist="38100" dir="2700000" algn="tl">
                    <a:srgbClr val="C0C0C0"/>
                  </a:outerShdw>
                </a:effectLst>
              </a:rPr>
              <a:t>At this point we have about 1000 active service users</a:t>
            </a:r>
          </a:p>
          <a:p>
            <a:pPr marL="804863" lvl="1" indent="-293688">
              <a:buFont typeface="Wingdings" pitchFamily="2" charset="2"/>
              <a:buChar char="Ø"/>
            </a:pPr>
            <a:r>
              <a:rPr lang="en-US">
                <a:solidFill>
                  <a:srgbClr val="006699"/>
                </a:solidFill>
                <a:effectLst>
                  <a:outerShdw blurRad="38100" dist="38100" dir="2700000" algn="tl">
                    <a:srgbClr val="C0C0C0"/>
                  </a:outerShdw>
                </a:effectLst>
              </a:rPr>
              <a:t>Network of associates on each faculty	</a:t>
            </a:r>
          </a:p>
          <a:p>
            <a:pPr marL="804863" lvl="1" indent="-293688">
              <a:buFont typeface="Wingdings" pitchFamily="2" charset="2"/>
              <a:buChar char="Ø"/>
            </a:pPr>
            <a:r>
              <a:rPr lang="en-US">
                <a:solidFill>
                  <a:srgbClr val="006699"/>
                </a:solidFill>
                <a:effectLst>
                  <a:outerShdw blurRad="38100" dist="38100" dir="2700000" algn="tl">
                    <a:srgbClr val="C0C0C0"/>
                  </a:outerShdw>
                </a:effectLst>
              </a:rPr>
              <a:t>Well equipped library concerning career guidance literature</a:t>
            </a:r>
          </a:p>
          <a:p>
            <a:pPr marL="804863" lvl="1" indent="-293688">
              <a:buFont typeface="Wingdings" pitchFamily="2" charset="2"/>
              <a:buChar char="Ø"/>
            </a:pPr>
            <a:r>
              <a:rPr lang="en-US">
                <a:solidFill>
                  <a:srgbClr val="006699"/>
                </a:solidFill>
                <a:effectLst>
                  <a:outerShdw blurRad="38100" dist="38100" dir="2700000" algn="tl">
                    <a:srgbClr val="C0C0C0"/>
                  </a:outerShdw>
                </a:effectLst>
              </a:rPr>
              <a:t>Computers and free internet access for students </a:t>
            </a:r>
          </a:p>
          <a:p>
            <a:pPr marL="804863" lvl="1" indent="-293688">
              <a:buFont typeface="Wingdings" pitchFamily="2" charset="2"/>
              <a:buChar char="Ø"/>
            </a:pPr>
            <a:r>
              <a:rPr lang="en-US">
                <a:solidFill>
                  <a:srgbClr val="006699"/>
                </a:solidFill>
                <a:effectLst>
                  <a:outerShdw blurRad="38100" dist="38100" dir="2700000" algn="tl">
                    <a:srgbClr val="C0C0C0"/>
                  </a:outerShdw>
                </a:effectLst>
              </a:rPr>
              <a:t>Large CV database of University students and graduates</a:t>
            </a:r>
          </a:p>
        </p:txBody>
      </p:sp>
      <p:sp>
        <p:nvSpPr>
          <p:cNvPr id="154632" name="Text Box 8"/>
          <p:cNvSpPr txBox="1">
            <a:spLocks noChangeArrowheads="1"/>
          </p:cNvSpPr>
          <p:nvPr/>
        </p:nvSpPr>
        <p:spPr bwMode="auto">
          <a:xfrm>
            <a:off x="0" y="457200"/>
            <a:ext cx="9829800" cy="762000"/>
          </a:xfrm>
          <a:prstGeom prst="rect">
            <a:avLst/>
          </a:prstGeom>
          <a:noFill/>
          <a:ln w="9525">
            <a:noFill/>
            <a:miter lim="800000"/>
            <a:headEnd/>
            <a:tailEnd/>
          </a:ln>
          <a:effectLst/>
        </p:spPr>
        <p:txBody>
          <a:bodyPr>
            <a:spAutoFit/>
          </a:bodyPr>
          <a:lstStyle/>
          <a:p>
            <a:pPr algn="ctr"/>
            <a:r>
              <a:rPr lang="en-US">
                <a:solidFill>
                  <a:srgbClr val="006699"/>
                </a:solidFill>
              </a:rPr>
              <a:t> </a:t>
            </a:r>
            <a:r>
              <a:rPr lang="en-US" sz="2000" b="1" i="1">
                <a:solidFill>
                  <a:srgbClr val="006699"/>
                </a:solidFill>
                <a:effectLst>
                  <a:outerShdw blurRad="38100" dist="38100" dir="2700000" algn="tl">
                    <a:srgbClr val="C0C0C0"/>
                  </a:outerShdw>
                </a:effectLst>
              </a:rPr>
              <a:t>CENTRE FOR CAREER DEVELOPMENT AND STUDENT </a:t>
            </a:r>
          </a:p>
          <a:p>
            <a:pPr algn="ctr"/>
            <a:r>
              <a:rPr lang="en-US" sz="2000" b="1" i="1">
                <a:solidFill>
                  <a:srgbClr val="006699"/>
                </a:solidFill>
                <a:effectLst>
                  <a:outerShdw blurRad="38100" dist="38100" dir="2700000" algn="tl">
                    <a:srgbClr val="C0C0C0"/>
                  </a:outerShdw>
                </a:effectLst>
              </a:rPr>
              <a:t>COUNSELING</a:t>
            </a:r>
          </a:p>
        </p:txBody>
      </p:sp>
      <p:pic>
        <p:nvPicPr>
          <p:cNvPr id="6154" name="Picture 10" descr="1027_logo_centar_novi"/>
          <p:cNvPicPr>
            <a:picLocks noChangeAspect="1" noChangeArrowheads="1"/>
          </p:cNvPicPr>
          <p:nvPr/>
        </p:nvPicPr>
        <p:blipFill>
          <a:blip r:embed="rId4"/>
          <a:srcRect/>
          <a:stretch>
            <a:fillRect/>
          </a:stretch>
        </p:blipFill>
        <p:spPr bwMode="auto">
          <a:xfrm>
            <a:off x="7162800" y="4800600"/>
            <a:ext cx="1612900" cy="1755775"/>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2"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7173"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7174"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7175"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7170" name="Object 6"/>
          <p:cNvGraphicFramePr>
            <a:graphicFrameLocks noChangeAspect="1"/>
          </p:cNvGraphicFramePr>
          <p:nvPr/>
        </p:nvGraphicFramePr>
        <p:xfrm>
          <a:off x="152400" y="0"/>
          <a:ext cx="769938" cy="949325"/>
        </p:xfrm>
        <a:graphic>
          <a:graphicData uri="http://schemas.openxmlformats.org/presentationml/2006/ole">
            <p:oleObj spid="_x0000_s7170" name="CorelDRAW" r:id="rId3" imgW="769320" imgH="950040" progId="CorelDRAW.Graphic.10">
              <p:embed/>
            </p:oleObj>
          </a:graphicData>
        </a:graphic>
      </p:graphicFrame>
      <p:sp>
        <p:nvSpPr>
          <p:cNvPr id="160775" name="Text Box 7"/>
          <p:cNvSpPr txBox="1">
            <a:spLocks noChangeArrowheads="1"/>
          </p:cNvSpPr>
          <p:nvPr/>
        </p:nvSpPr>
        <p:spPr bwMode="auto">
          <a:xfrm>
            <a:off x="304800" y="5400675"/>
            <a:ext cx="7010400" cy="1092200"/>
          </a:xfrm>
          <a:prstGeom prst="rect">
            <a:avLst/>
          </a:prstGeom>
          <a:noFill/>
          <a:ln w="9525">
            <a:noFill/>
            <a:miter lim="800000"/>
            <a:headEnd/>
            <a:tailEnd/>
          </a:ln>
          <a:effectLst/>
        </p:spPr>
        <p:txBody>
          <a:bodyPr>
            <a:spAutoFit/>
          </a:bodyPr>
          <a:lstStyle/>
          <a:p>
            <a:r>
              <a:rPr lang="en-US" b="1">
                <a:solidFill>
                  <a:srgbClr val="006699"/>
                </a:solidFill>
                <a:effectLst>
                  <a:outerShdw blurRad="38100" dist="38100" dir="2700000" algn="tl">
                    <a:srgbClr val="C0C0C0"/>
                  </a:outerShdw>
                </a:effectLst>
              </a:rPr>
              <a:t>INTERNSHIP PROGRAMS-THE BEST WAY FOR GAINING PRACTICAL EXPERIENCE</a:t>
            </a:r>
            <a:endParaRPr lang="sr-Cyrl-CS" b="1">
              <a:solidFill>
                <a:srgbClr val="006699"/>
              </a:solidFill>
              <a:effectLst>
                <a:outerShdw blurRad="38100" dist="38100" dir="2700000" algn="tl">
                  <a:srgbClr val="C0C0C0"/>
                </a:outerShdw>
              </a:effectLst>
            </a:endParaRPr>
          </a:p>
          <a:p>
            <a:pPr algn="ctr" eaLnBrk="1" hangingPunct="1">
              <a:lnSpc>
                <a:spcPct val="90000"/>
              </a:lnSpc>
              <a:spcBef>
                <a:spcPct val="20000"/>
              </a:spcBef>
              <a:buClr>
                <a:schemeClr val="hlink"/>
              </a:buClr>
              <a:buSzPct val="80000"/>
              <a:buFont typeface="Wingdings" pitchFamily="2" charset="2"/>
              <a:buNone/>
            </a:pPr>
            <a:endParaRPr lang="en-US" sz="1600">
              <a:solidFill>
                <a:srgbClr val="006699"/>
              </a:solidFill>
              <a:effectLst>
                <a:outerShdw blurRad="38100" dist="38100" dir="2700000" algn="tl">
                  <a:srgbClr val="C0C0C0"/>
                </a:outerShdw>
              </a:effectLst>
              <a:cs typeface="Arial" charset="0"/>
            </a:endParaRPr>
          </a:p>
        </p:txBody>
      </p:sp>
      <p:sp>
        <p:nvSpPr>
          <p:cNvPr id="160776" name="Text Box 8"/>
          <p:cNvSpPr txBox="1">
            <a:spLocks noChangeArrowheads="1"/>
          </p:cNvSpPr>
          <p:nvPr/>
        </p:nvSpPr>
        <p:spPr bwMode="auto">
          <a:xfrm>
            <a:off x="0" y="4572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7178" name="Picture 10" descr="strucna praksa"/>
          <p:cNvPicPr>
            <a:picLocks noChangeAspect="1" noChangeArrowheads="1"/>
          </p:cNvPicPr>
          <p:nvPr/>
        </p:nvPicPr>
        <p:blipFill>
          <a:blip r:embed="rId4"/>
          <a:srcRect/>
          <a:stretch>
            <a:fillRect/>
          </a:stretch>
        </p:blipFill>
        <p:spPr bwMode="auto">
          <a:xfrm>
            <a:off x="1143000" y="1219200"/>
            <a:ext cx="7086600" cy="4102100"/>
          </a:xfrm>
          <a:prstGeom prst="rect">
            <a:avLst/>
          </a:prstGeom>
          <a:noFill/>
        </p:spPr>
      </p:pic>
      <p:pic>
        <p:nvPicPr>
          <p:cNvPr id="7179" name="Picture 11" descr="1027_logo_centar_novi"/>
          <p:cNvPicPr>
            <a:picLocks noChangeAspect="1" noChangeArrowheads="1"/>
          </p:cNvPicPr>
          <p:nvPr/>
        </p:nvPicPr>
        <p:blipFill>
          <a:blip r:embed="rId5"/>
          <a:srcRect/>
          <a:stretch>
            <a:fillRect/>
          </a:stretch>
        </p:blipFill>
        <p:spPr bwMode="auto">
          <a:xfrm>
            <a:off x="7302500" y="4648200"/>
            <a:ext cx="1841500" cy="2060575"/>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6"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8197"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8198"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8199" name="Rectangle 5"/>
          <p:cNvSpPr>
            <a:spLocks noChangeArrowheads="1"/>
          </p:cNvSpPr>
          <p:nvPr/>
        </p:nvSpPr>
        <p:spPr bwMode="auto">
          <a:xfrm rot="-5400000">
            <a:off x="4572000" y="-4267200"/>
            <a:ext cx="228600" cy="8915400"/>
          </a:xfrm>
          <a:prstGeom prst="rect">
            <a:avLst/>
          </a:prstGeom>
          <a:solidFill>
            <a:srgbClr val="FFCC00"/>
          </a:solidFill>
          <a:ln w="9525">
            <a:solidFill>
              <a:srgbClr val="FFCC00"/>
            </a:solidFill>
            <a:miter lim="800000"/>
            <a:headEnd/>
            <a:tailEnd/>
          </a:ln>
        </p:spPr>
        <p:txBody>
          <a:bodyPr vert="eaVert" wrap="none" anchor="ctr"/>
          <a:lstStyle/>
          <a:p>
            <a:endParaRPr lang="en-US"/>
          </a:p>
        </p:txBody>
      </p:sp>
      <p:graphicFrame>
        <p:nvGraphicFramePr>
          <p:cNvPr id="8194" name="Object 6"/>
          <p:cNvGraphicFramePr>
            <a:graphicFrameLocks noChangeAspect="1"/>
          </p:cNvGraphicFramePr>
          <p:nvPr/>
        </p:nvGraphicFramePr>
        <p:xfrm>
          <a:off x="152400" y="0"/>
          <a:ext cx="769938" cy="949325"/>
        </p:xfrm>
        <a:graphic>
          <a:graphicData uri="http://schemas.openxmlformats.org/presentationml/2006/ole">
            <p:oleObj spid="_x0000_s8194" name="CorelDRAW" r:id="rId3" imgW="769320" imgH="950040" progId="CorelDRAW.Graphic.10">
              <p:embed/>
            </p:oleObj>
          </a:graphicData>
        </a:graphic>
      </p:graphicFrame>
      <p:sp>
        <p:nvSpPr>
          <p:cNvPr id="171015" name="Text Box 7"/>
          <p:cNvSpPr txBox="1">
            <a:spLocks noChangeArrowheads="1"/>
          </p:cNvSpPr>
          <p:nvPr/>
        </p:nvSpPr>
        <p:spPr bwMode="auto">
          <a:xfrm>
            <a:off x="304800" y="1066800"/>
            <a:ext cx="8458200" cy="5203825"/>
          </a:xfrm>
          <a:prstGeom prst="rect">
            <a:avLst/>
          </a:prstGeom>
          <a:noFill/>
          <a:ln w="9525">
            <a:noFill/>
            <a:miter lim="800000"/>
            <a:headEnd/>
            <a:tailEnd/>
          </a:ln>
          <a:effectLst/>
        </p:spPr>
        <p:txBody>
          <a:bodyPr>
            <a:spAutoFit/>
          </a:bodyPr>
          <a:lstStyle/>
          <a:p>
            <a:endParaRPr lang="en-US">
              <a:effectLst>
                <a:outerShdw blurRad="38100" dist="38100" dir="2700000" algn="tl">
                  <a:srgbClr val="C0C0C0"/>
                </a:outerShdw>
              </a:effectLst>
            </a:endParaRPr>
          </a:p>
          <a:p>
            <a:pPr>
              <a:buFontTx/>
              <a:buChar char="•"/>
            </a:pPr>
            <a:r>
              <a:rPr lang="en-US" b="1">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Knjaz Milos </a:t>
            </a:r>
          </a:p>
          <a:p>
            <a:pPr>
              <a:buFontTx/>
              <a:buChar char="•"/>
            </a:pPr>
            <a:r>
              <a:rPr lang="en-US" b="1">
                <a:solidFill>
                  <a:srgbClr val="006699"/>
                </a:solidFill>
                <a:effectLst>
                  <a:outerShdw blurRad="38100" dist="38100" dir="2700000" algn="tl">
                    <a:srgbClr val="C0C0C0"/>
                  </a:outerShdw>
                </a:effectLst>
              </a:rPr>
              <a:t> ComTrade</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IT</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Solutions</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and</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Services</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Spinnaker</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New</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Technologies </a:t>
            </a:r>
          </a:p>
          <a:p>
            <a:pPr>
              <a:buFontTx/>
              <a:buChar char="•"/>
            </a:pPr>
            <a:r>
              <a:rPr lang="en-US" b="1">
                <a:solidFill>
                  <a:srgbClr val="006699"/>
                </a:solidFill>
                <a:effectLst>
                  <a:outerShdw blurRad="38100" dist="38100" dir="2700000" algn="tl">
                    <a:srgbClr val="C0C0C0"/>
                  </a:outerShdw>
                </a:effectLst>
              </a:rPr>
              <a:t> Institute for Public Health Kragujevac</a:t>
            </a:r>
          </a:p>
          <a:p>
            <a:pPr>
              <a:buFontTx/>
              <a:buChar char="•"/>
            </a:pPr>
            <a:r>
              <a:rPr lang="en-US" b="1">
                <a:solidFill>
                  <a:srgbClr val="006699"/>
                </a:solidFill>
                <a:effectLst>
                  <a:outerShdw blurRad="38100" dist="38100" dir="2700000" algn="tl">
                    <a:srgbClr val="C0C0C0"/>
                  </a:outerShdw>
                </a:effectLst>
              </a:rPr>
              <a:t> Limessoft</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and</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sportske</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net </a:t>
            </a:r>
          </a:p>
          <a:p>
            <a:pPr>
              <a:buFontTx/>
              <a:buChar char="•"/>
            </a:pPr>
            <a:r>
              <a:rPr lang="en-US" b="1">
                <a:solidFill>
                  <a:srgbClr val="006699"/>
                </a:solidFill>
                <a:effectLst>
                  <a:outerShdw blurRad="38100" dist="38100" dir="2700000" algn="tl">
                    <a:srgbClr val="C0C0C0"/>
                  </a:outerShdw>
                </a:effectLst>
              </a:rPr>
              <a:t> Fond Zoran Djindjic and DAAD Info Centre</a:t>
            </a:r>
          </a:p>
          <a:p>
            <a:pPr>
              <a:buFontTx/>
              <a:buChar char="•"/>
            </a:pPr>
            <a:r>
              <a:rPr lang="en-US" b="1">
                <a:solidFill>
                  <a:srgbClr val="006699"/>
                </a:solidFill>
                <a:effectLst>
                  <a:outerShdw blurRad="38100" dist="38100" dir="2700000" algn="tl">
                    <a:srgbClr val="C0C0C0"/>
                  </a:outerShdw>
                </a:effectLst>
              </a:rPr>
              <a:t> Tetra Pak </a:t>
            </a:r>
          </a:p>
          <a:p>
            <a:pPr>
              <a:buFontTx/>
              <a:buChar char="•"/>
            </a:pPr>
            <a:r>
              <a:rPr lang="en-US" b="1">
                <a:solidFill>
                  <a:srgbClr val="006699"/>
                </a:solidFill>
                <a:effectLst>
                  <a:outerShdw blurRad="38100" dist="38100" dir="2700000" algn="tl">
                    <a:srgbClr val="C0C0C0"/>
                  </a:outerShdw>
                </a:effectLst>
              </a:rPr>
              <a:t> Emisia</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Consulting</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d</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o</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o </a:t>
            </a:r>
          </a:p>
          <a:p>
            <a:pPr>
              <a:buFontTx/>
              <a:buChar char="•"/>
            </a:pPr>
            <a:r>
              <a:rPr lang="en-US" b="1">
                <a:solidFill>
                  <a:srgbClr val="006699"/>
                </a:solidFill>
                <a:effectLst>
                  <a:outerShdw blurRad="38100" dist="38100" dir="2700000" algn="tl">
                    <a:srgbClr val="C0C0C0"/>
                  </a:outerShdw>
                </a:effectLst>
              </a:rPr>
              <a:t> KMF Ekonomac </a:t>
            </a:r>
            <a:endParaRPr lang="sr-Cyrl-CS" b="1">
              <a:solidFill>
                <a:srgbClr val="006699"/>
              </a:solidFill>
              <a:effectLst>
                <a:outerShdw blurRad="38100" dist="38100" dir="2700000" algn="tl">
                  <a:srgbClr val="C0C0C0"/>
                </a:outerShdw>
              </a:effectLst>
            </a:endParaRPr>
          </a:p>
          <a:p>
            <a:pPr>
              <a:buFontTx/>
              <a:buChar char="•"/>
            </a:pPr>
            <a:r>
              <a:rPr lang="en-US" b="1">
                <a:solidFill>
                  <a:srgbClr val="006699"/>
                </a:solidFill>
                <a:effectLst>
                  <a:outerShdw blurRad="38100" dist="38100" dir="2700000" algn="tl">
                    <a:srgbClr val="C0C0C0"/>
                  </a:outerShdw>
                </a:effectLst>
              </a:rPr>
              <a:t> Fiat Automobiles Serbia </a:t>
            </a:r>
            <a:endParaRPr lang="sr-Cyrl-CS" b="1">
              <a:solidFill>
                <a:srgbClr val="006699"/>
              </a:solidFill>
              <a:effectLst>
                <a:outerShdw blurRad="38100" dist="38100" dir="2700000" algn="tl">
                  <a:srgbClr val="C0C0C0"/>
                </a:outerShdw>
              </a:effectLst>
            </a:endParaRPr>
          </a:p>
          <a:p>
            <a:pPr>
              <a:buFontTx/>
              <a:buChar char="•"/>
            </a:pPr>
            <a:r>
              <a:rPr lang="en-US" b="1">
                <a:solidFill>
                  <a:srgbClr val="006699"/>
                </a:solidFill>
                <a:effectLst>
                  <a:outerShdw blurRad="38100" dist="38100" dir="2700000" algn="tl">
                    <a:srgbClr val="C0C0C0"/>
                  </a:outerShdw>
                </a:effectLst>
              </a:rPr>
              <a:t> Muehlbauer </a:t>
            </a:r>
            <a:endParaRPr lang="sr-Cyrl-CS" b="1">
              <a:solidFill>
                <a:srgbClr val="006699"/>
              </a:solidFill>
              <a:effectLst>
                <a:outerShdw blurRad="38100" dist="38100" dir="2700000" algn="tl">
                  <a:srgbClr val="C0C0C0"/>
                </a:outerShdw>
              </a:effectLst>
            </a:endParaRPr>
          </a:p>
          <a:p>
            <a:pPr>
              <a:buFontTx/>
              <a:buChar char="•"/>
            </a:pPr>
            <a:r>
              <a:rPr lang="en-US" b="1">
                <a:solidFill>
                  <a:srgbClr val="006699"/>
                </a:solidFill>
                <a:effectLst>
                  <a:outerShdw blurRad="38100" dist="38100" dir="2700000" algn="tl">
                    <a:srgbClr val="C0C0C0"/>
                  </a:outerShdw>
                </a:effectLst>
              </a:rPr>
              <a:t> Wacker</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Neuson</a:t>
            </a:r>
            <a:r>
              <a:rPr lang="sr-Cyrl-CS"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d</a:t>
            </a:r>
            <a:r>
              <a:rPr lang="sr-Cyrl-CS" b="1">
                <a:solidFill>
                  <a:srgbClr val="006699"/>
                </a:solidFill>
                <a:effectLst>
                  <a:outerShdw blurRad="38100" dist="38100" dir="2700000" algn="tl">
                    <a:srgbClr val="C0C0C0"/>
                  </a:outerShdw>
                </a:effectLst>
              </a:rPr>
              <a:t>.о.о.</a:t>
            </a:r>
            <a:r>
              <a:rPr lang="en-US" b="1">
                <a:solidFill>
                  <a:srgbClr val="006699"/>
                </a:solidFill>
                <a:effectLst>
                  <a:outerShdw blurRad="38100" dist="38100" dir="2700000" algn="tl">
                    <a:srgbClr val="C0C0C0"/>
                  </a:outerShdw>
                </a:effectLst>
              </a:rPr>
              <a:t> </a:t>
            </a:r>
            <a:endParaRPr lang="sr-Cyrl-CS" b="1">
              <a:solidFill>
                <a:srgbClr val="006699"/>
              </a:solidFill>
              <a:effectLst>
                <a:outerShdw blurRad="38100" dist="38100" dir="2700000" algn="tl">
                  <a:srgbClr val="C0C0C0"/>
                </a:outerShdw>
              </a:effectLst>
            </a:endParaRPr>
          </a:p>
          <a:p>
            <a:pPr>
              <a:buFontTx/>
              <a:buChar char="•"/>
            </a:pPr>
            <a:r>
              <a:rPr lang="en-US" b="1">
                <a:solidFill>
                  <a:srgbClr val="006699"/>
                </a:solidFill>
                <a:effectLst>
                  <a:outerShdw blurRad="38100" dist="38100" dir="2700000" algn="tl">
                    <a:srgbClr val="C0C0C0"/>
                  </a:outerShdw>
                </a:effectLst>
              </a:rPr>
              <a:t> Hoedlmayr</a:t>
            </a:r>
            <a:r>
              <a:rPr lang="ru-RU"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Zastava</a:t>
            </a:r>
            <a:r>
              <a:rPr lang="ru-RU" b="1">
                <a:solidFill>
                  <a:srgbClr val="006699"/>
                </a:solidFill>
                <a:effectLst>
                  <a:outerShdw blurRad="38100" dist="38100" dir="2700000" algn="tl">
                    <a:srgbClr val="C0C0C0"/>
                  </a:outerShdw>
                </a:effectLst>
              </a:rPr>
              <a:t> </a:t>
            </a:r>
            <a:r>
              <a:rPr lang="en-US" b="1">
                <a:solidFill>
                  <a:srgbClr val="006699"/>
                </a:solidFill>
                <a:effectLst>
                  <a:outerShdw blurRad="38100" dist="38100" dir="2700000" algn="tl">
                    <a:srgbClr val="C0C0C0"/>
                  </a:outerShdw>
                </a:effectLst>
              </a:rPr>
              <a:t>d</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o</a:t>
            </a:r>
            <a:r>
              <a:rPr lang="sr-Cyrl-CS" b="1">
                <a:solidFill>
                  <a:srgbClr val="006699"/>
                </a:solidFill>
                <a:effectLst>
                  <a:outerShdw blurRad="38100" dist="38100" dir="2700000" algn="tl">
                    <a:srgbClr val="C0C0C0"/>
                  </a:outerShdw>
                </a:effectLst>
              </a:rPr>
              <a:t>.</a:t>
            </a:r>
            <a:r>
              <a:rPr lang="en-US" b="1">
                <a:solidFill>
                  <a:srgbClr val="006699"/>
                </a:solidFill>
                <a:effectLst>
                  <a:outerShdw blurRad="38100" dist="38100" dir="2700000" algn="tl">
                    <a:srgbClr val="C0C0C0"/>
                  </a:outerShdw>
                </a:effectLst>
              </a:rPr>
              <a:t>o</a:t>
            </a:r>
            <a:r>
              <a:rPr lang="sr-Cyrl-CS" b="1">
                <a:solidFill>
                  <a:srgbClr val="006699"/>
                </a:solidFill>
                <a:effectLst>
                  <a:outerShdw blurRad="38100" dist="38100" dir="2700000" algn="tl">
                    <a:srgbClr val="C0C0C0"/>
                  </a:outerShdw>
                </a:effectLst>
              </a:rPr>
              <a:t>.</a:t>
            </a:r>
            <a:endParaRPr lang="en-US" b="1">
              <a:solidFill>
                <a:srgbClr val="006699"/>
              </a:solidFill>
              <a:effectLst>
                <a:outerShdw blurRad="38100" dist="38100" dir="2700000" algn="tl">
                  <a:srgbClr val="C0C0C0"/>
                </a:outerShdw>
              </a:effectLst>
            </a:endParaRPr>
          </a:p>
        </p:txBody>
      </p:sp>
      <p:sp>
        <p:nvSpPr>
          <p:cNvPr id="171016" name="Text Box 8"/>
          <p:cNvSpPr txBox="1">
            <a:spLocks noChangeArrowheads="1"/>
          </p:cNvSpPr>
          <p:nvPr/>
        </p:nvSpPr>
        <p:spPr bwMode="auto">
          <a:xfrm>
            <a:off x="0" y="4572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8202" name="Picture 10" descr="1027_logo_centar_novi"/>
          <p:cNvPicPr>
            <a:picLocks noChangeAspect="1" noChangeArrowheads="1"/>
          </p:cNvPicPr>
          <p:nvPr/>
        </p:nvPicPr>
        <p:blipFill>
          <a:blip r:embed="rId4"/>
          <a:srcRect/>
          <a:stretch>
            <a:fillRect/>
          </a:stretch>
        </p:blipFill>
        <p:spPr bwMode="auto">
          <a:xfrm>
            <a:off x="7010400" y="4495800"/>
            <a:ext cx="1841500" cy="2060575"/>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24579"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24580"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24581"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24582" name="Object 6"/>
          <p:cNvGraphicFramePr>
            <a:graphicFrameLocks noChangeAspect="1"/>
          </p:cNvGraphicFramePr>
          <p:nvPr/>
        </p:nvGraphicFramePr>
        <p:xfrm>
          <a:off x="152400" y="0"/>
          <a:ext cx="769938" cy="949325"/>
        </p:xfrm>
        <a:graphic>
          <a:graphicData uri="http://schemas.openxmlformats.org/presentationml/2006/ole">
            <p:oleObj spid="_x0000_s24582" name="CorelDRAW" r:id="rId3" imgW="769320" imgH="950040" progId="CorelDRAW.Graphic.10">
              <p:embed/>
            </p:oleObj>
          </a:graphicData>
        </a:graphic>
      </p:graphicFrame>
      <p:sp>
        <p:nvSpPr>
          <p:cNvPr id="171015" name="Text Box 7"/>
          <p:cNvSpPr txBox="1">
            <a:spLocks noChangeArrowheads="1"/>
          </p:cNvSpPr>
          <p:nvPr/>
        </p:nvSpPr>
        <p:spPr bwMode="auto">
          <a:xfrm>
            <a:off x="228600" y="4724400"/>
            <a:ext cx="8458200" cy="2711450"/>
          </a:xfrm>
          <a:prstGeom prst="rect">
            <a:avLst/>
          </a:prstGeom>
          <a:noFill/>
          <a:ln w="9525">
            <a:noFill/>
            <a:miter lim="800000"/>
            <a:headEnd/>
            <a:tailEnd/>
          </a:ln>
          <a:effectLst/>
        </p:spPr>
        <p:txBody>
          <a:bodyPr>
            <a:spAutoFit/>
          </a:bodyPr>
          <a:lstStyle/>
          <a:p>
            <a:pPr>
              <a:buFontTx/>
              <a:buChar char="•"/>
            </a:pPr>
            <a:r>
              <a:rPr lang="en-US">
                <a:solidFill>
                  <a:srgbClr val="006699"/>
                </a:solidFill>
                <a:effectLst>
                  <a:outerShdw blurRad="38100" dist="38100" dir="2700000" algn="tl">
                    <a:srgbClr val="C0C0C0"/>
                  </a:outerShdw>
                </a:effectLst>
              </a:rPr>
              <a:t> </a:t>
            </a:r>
            <a:r>
              <a:rPr lang="en-US" sz="2000" b="1">
                <a:solidFill>
                  <a:srgbClr val="006699"/>
                </a:solidFill>
                <a:effectLst>
                  <a:outerShdw blurRad="38100" dist="38100" dir="2700000" algn="tl">
                    <a:srgbClr val="C0C0C0"/>
                  </a:outerShdw>
                </a:effectLst>
              </a:rPr>
              <a:t>ADVERTISING FOR VACANCIES</a:t>
            </a:r>
          </a:p>
          <a:p>
            <a:pPr>
              <a:buFontTx/>
              <a:buChar char="•"/>
            </a:pPr>
            <a:r>
              <a:rPr lang="en-US" sz="2000" b="1">
                <a:solidFill>
                  <a:srgbClr val="006699"/>
                </a:solidFill>
                <a:effectLst>
                  <a:outerShdw blurRad="38100" dist="38100" dir="2700000" algn="tl">
                    <a:srgbClr val="C0C0C0"/>
                  </a:outerShdw>
                </a:effectLst>
              </a:rPr>
              <a:t> PART-TIME AND TEMPORARY JOBS</a:t>
            </a:r>
          </a:p>
          <a:p>
            <a:pPr>
              <a:buFontTx/>
              <a:buChar char="•"/>
            </a:pPr>
            <a:r>
              <a:rPr lang="en-US" sz="2000" b="1">
                <a:solidFill>
                  <a:srgbClr val="006699"/>
                </a:solidFill>
                <a:effectLst>
                  <a:outerShdw blurRad="38100" dist="38100" dir="2700000" algn="tl">
                    <a:srgbClr val="C0C0C0"/>
                  </a:outerShdw>
                </a:effectLst>
              </a:rPr>
              <a:t> PRESENTATIONS OF COMPANIES</a:t>
            </a:r>
            <a:endParaRPr lang="ru-RU"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INTERNSHIP AND SCHOLARSHIP PROGRAMS</a:t>
            </a:r>
          </a:p>
          <a:p>
            <a:pPr>
              <a:buFontTx/>
              <a:buChar char="•"/>
            </a:pPr>
            <a:r>
              <a:rPr lang="en-US" sz="2000" b="1">
                <a:solidFill>
                  <a:srgbClr val="006699"/>
                </a:solidFill>
                <a:effectLst>
                  <a:outerShdw blurRad="38100" dist="38100" dir="2700000" algn="tl">
                    <a:srgbClr val="C0C0C0"/>
                  </a:outerShdw>
                </a:effectLst>
              </a:rPr>
              <a:t> COLLECTION OF CV’S AND PRE-SELECTION </a:t>
            </a:r>
          </a:p>
          <a:p>
            <a:r>
              <a:rPr lang="en-US" sz="2000" b="1">
                <a:solidFill>
                  <a:srgbClr val="006699"/>
                </a:solidFill>
                <a:effectLst>
                  <a:outerShdw blurRad="38100" dist="38100" dir="2700000" algn="tl">
                    <a:srgbClr val="C0C0C0"/>
                  </a:outerShdw>
                </a:effectLst>
              </a:rPr>
              <a:t>OF CANDIDATES</a:t>
            </a:r>
            <a:endParaRPr lang="ru-RU" sz="2000" b="1">
              <a:solidFill>
                <a:srgbClr val="006699"/>
              </a:solidFill>
              <a:effectLst>
                <a:outerShdw blurRad="38100" dist="38100" dir="2700000" algn="tl">
                  <a:srgbClr val="C0C0C0"/>
                </a:outerShdw>
              </a:effectLst>
            </a:endParaRPr>
          </a:p>
          <a:p>
            <a:pPr>
              <a:buFontTx/>
              <a:buChar char="•"/>
            </a:pPr>
            <a:endParaRPr lang="en-US" b="1">
              <a:solidFill>
                <a:srgbClr val="006699"/>
              </a:solidFill>
              <a:effectLst>
                <a:outerShdw blurRad="38100" dist="38100" dir="2700000" algn="tl">
                  <a:srgbClr val="C0C0C0"/>
                </a:outerShdw>
              </a:effectLst>
            </a:endParaRPr>
          </a:p>
          <a:p>
            <a:pPr>
              <a:buFontTx/>
              <a:buChar char="•"/>
            </a:pPr>
            <a:endParaRPr lang="en-US" b="1">
              <a:solidFill>
                <a:srgbClr val="006699"/>
              </a:solidFill>
              <a:effectLst>
                <a:outerShdw blurRad="38100" dist="38100" dir="2700000" algn="tl">
                  <a:srgbClr val="C0C0C0"/>
                </a:outerShdw>
              </a:effectLst>
            </a:endParaRPr>
          </a:p>
        </p:txBody>
      </p:sp>
      <p:sp>
        <p:nvSpPr>
          <p:cNvPr id="171016" name="Text Box 8"/>
          <p:cNvSpPr txBox="1">
            <a:spLocks noChangeArrowheads="1"/>
          </p:cNvSpPr>
          <p:nvPr/>
        </p:nvSpPr>
        <p:spPr bwMode="auto">
          <a:xfrm>
            <a:off x="0" y="3048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24585" name="Picture 9" descr="1027_logo_centar_novi"/>
          <p:cNvPicPr>
            <a:picLocks noChangeAspect="1" noChangeArrowheads="1"/>
          </p:cNvPicPr>
          <p:nvPr/>
        </p:nvPicPr>
        <p:blipFill>
          <a:blip r:embed="rId4"/>
          <a:srcRect/>
          <a:stretch>
            <a:fillRect/>
          </a:stretch>
        </p:blipFill>
        <p:spPr bwMode="auto">
          <a:xfrm>
            <a:off x="7010400" y="4495800"/>
            <a:ext cx="1841500" cy="2060575"/>
          </a:xfrm>
          <a:prstGeom prst="rect">
            <a:avLst/>
          </a:prstGeom>
          <a:noFill/>
        </p:spPr>
      </p:pic>
      <p:pic>
        <p:nvPicPr>
          <p:cNvPr id="24586" name="Picture 10" descr="prezentacije kompanija"/>
          <p:cNvPicPr>
            <a:picLocks noChangeAspect="1" noChangeArrowheads="1"/>
          </p:cNvPicPr>
          <p:nvPr/>
        </p:nvPicPr>
        <p:blipFill>
          <a:blip r:embed="rId5" cstate="print"/>
          <a:srcRect/>
          <a:stretch>
            <a:fillRect/>
          </a:stretch>
        </p:blipFill>
        <p:spPr bwMode="auto">
          <a:xfrm>
            <a:off x="685800" y="1066800"/>
            <a:ext cx="6172200" cy="3605213"/>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26627"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26628"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26629"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26630" name="Object 6"/>
          <p:cNvGraphicFramePr>
            <a:graphicFrameLocks noChangeAspect="1"/>
          </p:cNvGraphicFramePr>
          <p:nvPr/>
        </p:nvGraphicFramePr>
        <p:xfrm>
          <a:off x="152400" y="0"/>
          <a:ext cx="769938" cy="949325"/>
        </p:xfrm>
        <a:graphic>
          <a:graphicData uri="http://schemas.openxmlformats.org/presentationml/2006/ole">
            <p:oleObj spid="_x0000_s26630" name="CorelDRAW" r:id="rId3" imgW="769320" imgH="950040" progId="CorelDRAW.Graphic.10">
              <p:embed/>
            </p:oleObj>
          </a:graphicData>
        </a:graphic>
      </p:graphicFrame>
      <p:sp>
        <p:nvSpPr>
          <p:cNvPr id="171015" name="Text Box 7"/>
          <p:cNvSpPr txBox="1">
            <a:spLocks noChangeArrowheads="1"/>
          </p:cNvSpPr>
          <p:nvPr/>
        </p:nvSpPr>
        <p:spPr bwMode="auto">
          <a:xfrm>
            <a:off x="228600" y="4724400"/>
            <a:ext cx="8458200" cy="2711450"/>
          </a:xfrm>
          <a:prstGeom prst="rect">
            <a:avLst/>
          </a:prstGeom>
          <a:noFill/>
          <a:ln w="9525">
            <a:noFill/>
            <a:miter lim="800000"/>
            <a:headEnd/>
            <a:tailEnd/>
          </a:ln>
          <a:effectLst/>
        </p:spPr>
        <p:txBody>
          <a:bodyPr>
            <a:spAutoFit/>
          </a:bodyPr>
          <a:lstStyle/>
          <a:p>
            <a:pPr>
              <a:buFontTx/>
              <a:buChar char="•"/>
            </a:pPr>
            <a:r>
              <a:rPr lang="en-US">
                <a:solidFill>
                  <a:srgbClr val="006699"/>
                </a:solidFill>
                <a:effectLst>
                  <a:outerShdw blurRad="38100" dist="38100" dir="2700000" algn="tl">
                    <a:srgbClr val="C0C0C0"/>
                  </a:outerShdw>
                </a:effectLst>
              </a:rPr>
              <a:t> </a:t>
            </a:r>
            <a:r>
              <a:rPr lang="en-US" sz="2000" b="1">
                <a:solidFill>
                  <a:srgbClr val="006699"/>
                </a:solidFill>
                <a:effectLst>
                  <a:outerShdw blurRad="38100" dist="38100" dir="2700000" algn="tl">
                    <a:srgbClr val="C0C0C0"/>
                  </a:outerShdw>
                </a:effectLst>
              </a:rPr>
              <a:t>WORKSHOPS AND LECTURES</a:t>
            </a:r>
            <a:r>
              <a:rPr lang="sr-Latn-CS" sz="2000" b="1">
                <a:solidFill>
                  <a:srgbClr val="006699"/>
                </a:solidFill>
                <a:effectLst>
                  <a:outerShdw blurRad="38100" dist="38100" dir="2700000" algn="tl">
                    <a:srgbClr val="C0C0C0"/>
                  </a:outerShdw>
                </a:effectLst>
              </a:rPr>
              <a:t> ON FACULTIES AND IN THE </a:t>
            </a:r>
            <a:r>
              <a:rPr lang="en-US" sz="2000" b="1">
                <a:solidFill>
                  <a:srgbClr val="006699"/>
                </a:solidFill>
                <a:effectLst>
                  <a:outerShdw blurRad="38100" dist="38100" dir="2700000" algn="tl">
                    <a:srgbClr val="C0C0C0"/>
                  </a:outerShdw>
                </a:effectLst>
              </a:rPr>
              <a:t>  </a:t>
            </a:r>
            <a:r>
              <a:rPr lang="sr-Latn-CS" sz="2000" b="1">
                <a:solidFill>
                  <a:srgbClr val="006699"/>
                </a:solidFill>
                <a:effectLst>
                  <a:outerShdw blurRad="38100" dist="38100" dir="2700000" algn="tl">
                    <a:srgbClr val="C0C0C0"/>
                  </a:outerShdw>
                </a:effectLst>
              </a:rPr>
              <a:t>CENTRE</a:t>
            </a:r>
            <a:endParaRPr lang="ru-RU"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STUDENT PROJECTS</a:t>
            </a:r>
            <a:endParaRPr lang="ru-RU"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a:t>
            </a:r>
            <a:r>
              <a:rPr lang="sr-Latn-CS" sz="2000" b="1">
                <a:solidFill>
                  <a:srgbClr val="006699"/>
                </a:solidFill>
                <a:effectLst>
                  <a:outerShdw blurRad="38100" dist="38100" dir="2700000" algn="tl">
                    <a:srgbClr val="C0C0C0"/>
                  </a:outerShdw>
                </a:effectLst>
              </a:rPr>
              <a:t>PRESENTATIONS ON FACULTIES AND IN THE CENTRE</a:t>
            </a:r>
            <a:endParaRPr lang="ru-RU"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a:t>
            </a:r>
            <a:r>
              <a:rPr lang="sr-Latn-CS" sz="2000" b="1">
                <a:solidFill>
                  <a:srgbClr val="006699"/>
                </a:solidFill>
                <a:effectLst>
                  <a:outerShdw blurRad="38100" dist="38100" dir="2700000" algn="tl">
                    <a:srgbClr val="C0C0C0"/>
                  </a:outerShdw>
                </a:effectLst>
              </a:rPr>
              <a:t>PROMOTIONS ON FACULTIES AND IN THE CENTRE</a:t>
            </a:r>
            <a:endParaRPr lang="en-US"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EFFICIENT INFORMATION SYSTEM</a:t>
            </a:r>
            <a:endParaRPr lang="ru-RU" sz="2000" b="1">
              <a:solidFill>
                <a:srgbClr val="006699"/>
              </a:solidFill>
              <a:effectLst>
                <a:outerShdw blurRad="38100" dist="38100" dir="2700000" algn="tl">
                  <a:srgbClr val="C0C0C0"/>
                </a:outerShdw>
              </a:effectLst>
            </a:endParaRPr>
          </a:p>
          <a:p>
            <a:pPr>
              <a:buFontTx/>
              <a:buChar char="•"/>
            </a:pPr>
            <a:endParaRPr lang="en-US" b="1">
              <a:solidFill>
                <a:srgbClr val="006699"/>
              </a:solidFill>
              <a:effectLst>
                <a:outerShdw blurRad="38100" dist="38100" dir="2700000" algn="tl">
                  <a:srgbClr val="C0C0C0"/>
                </a:outerShdw>
              </a:effectLst>
            </a:endParaRPr>
          </a:p>
          <a:p>
            <a:pPr>
              <a:buFontTx/>
              <a:buChar char="•"/>
            </a:pPr>
            <a:endParaRPr lang="en-US" b="1">
              <a:effectLst>
                <a:outerShdw blurRad="38100" dist="38100" dir="2700000" algn="tl">
                  <a:srgbClr val="C0C0C0"/>
                </a:outerShdw>
              </a:effectLst>
            </a:endParaRPr>
          </a:p>
        </p:txBody>
      </p:sp>
      <p:sp>
        <p:nvSpPr>
          <p:cNvPr id="171016" name="Text Box 8"/>
          <p:cNvSpPr txBox="1">
            <a:spLocks noChangeArrowheads="1"/>
          </p:cNvSpPr>
          <p:nvPr/>
        </p:nvSpPr>
        <p:spPr bwMode="auto">
          <a:xfrm>
            <a:off x="0" y="3048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26633" name="Picture 9" descr="1027_logo_centar_novi"/>
          <p:cNvPicPr>
            <a:picLocks noChangeAspect="1" noChangeArrowheads="1"/>
          </p:cNvPicPr>
          <p:nvPr/>
        </p:nvPicPr>
        <p:blipFill>
          <a:blip r:embed="rId4"/>
          <a:srcRect/>
          <a:stretch>
            <a:fillRect/>
          </a:stretch>
        </p:blipFill>
        <p:spPr bwMode="auto">
          <a:xfrm>
            <a:off x="7315200" y="4800600"/>
            <a:ext cx="1704975" cy="1908175"/>
          </a:xfrm>
          <a:prstGeom prst="rect">
            <a:avLst/>
          </a:prstGeom>
          <a:noFill/>
        </p:spPr>
      </p:pic>
      <p:pic>
        <p:nvPicPr>
          <p:cNvPr id="26635" name="Picture 11" descr="0303_radionica_cv01"/>
          <p:cNvPicPr>
            <a:picLocks noChangeAspect="1" noChangeArrowheads="1"/>
          </p:cNvPicPr>
          <p:nvPr/>
        </p:nvPicPr>
        <p:blipFill>
          <a:blip r:embed="rId5" cstate="print"/>
          <a:srcRect/>
          <a:stretch>
            <a:fillRect/>
          </a:stretch>
        </p:blipFill>
        <p:spPr bwMode="auto">
          <a:xfrm>
            <a:off x="533400" y="1066800"/>
            <a:ext cx="6481763" cy="3671888"/>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28675"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28676"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28677"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28678" name="Object 6"/>
          <p:cNvGraphicFramePr>
            <a:graphicFrameLocks noChangeAspect="1"/>
          </p:cNvGraphicFramePr>
          <p:nvPr/>
        </p:nvGraphicFramePr>
        <p:xfrm>
          <a:off x="152400" y="0"/>
          <a:ext cx="769938" cy="949325"/>
        </p:xfrm>
        <a:graphic>
          <a:graphicData uri="http://schemas.openxmlformats.org/presentationml/2006/ole">
            <p:oleObj spid="_x0000_s28678" name="CorelDRAW" r:id="rId3" imgW="769320" imgH="950040" progId="CorelDRAW.Graphic.10">
              <p:embed/>
            </p:oleObj>
          </a:graphicData>
        </a:graphic>
      </p:graphicFrame>
      <p:sp>
        <p:nvSpPr>
          <p:cNvPr id="171015" name="Text Box 7"/>
          <p:cNvSpPr txBox="1">
            <a:spLocks noChangeArrowheads="1"/>
          </p:cNvSpPr>
          <p:nvPr/>
        </p:nvSpPr>
        <p:spPr bwMode="auto">
          <a:xfrm>
            <a:off x="228600" y="4724400"/>
            <a:ext cx="8458200" cy="2346325"/>
          </a:xfrm>
          <a:prstGeom prst="rect">
            <a:avLst/>
          </a:prstGeom>
          <a:noFill/>
          <a:ln w="9525">
            <a:noFill/>
            <a:miter lim="800000"/>
            <a:headEnd/>
            <a:tailEnd/>
          </a:ln>
          <a:effectLst/>
        </p:spPr>
        <p:txBody>
          <a:bodyPr>
            <a:spAutoFit/>
          </a:bodyPr>
          <a:lstStyle/>
          <a:p>
            <a:pPr>
              <a:buFontTx/>
              <a:buChar char="•"/>
            </a:pPr>
            <a:endParaRPr lang="en-US" sz="2000">
              <a:effectLst>
                <a:outerShdw blurRad="38100" dist="38100" dir="2700000" algn="tl">
                  <a:srgbClr val="C0C0C0"/>
                </a:outerShdw>
              </a:effectLst>
            </a:endParaRPr>
          </a:p>
          <a:p>
            <a:pPr>
              <a:buFontTx/>
              <a:buChar char="•"/>
            </a:pPr>
            <a:endParaRPr lang="en-US" sz="2000">
              <a:solidFill>
                <a:srgbClr val="006699"/>
              </a:solidFill>
              <a:effectLst>
                <a:outerShdw blurRad="38100" dist="38100" dir="2700000" algn="tl">
                  <a:srgbClr val="C0C0C0"/>
                </a:outerShdw>
              </a:effectLst>
            </a:endParaRPr>
          </a:p>
          <a:p>
            <a:pPr>
              <a:buFontTx/>
              <a:buChar char="•"/>
            </a:pPr>
            <a:r>
              <a:rPr lang="en-US" sz="2000">
                <a:solidFill>
                  <a:srgbClr val="006699"/>
                </a:solidFill>
                <a:effectLst>
                  <a:outerShdw blurRad="38100" dist="38100" dir="2700000" algn="tl">
                    <a:srgbClr val="C0C0C0"/>
                  </a:outerShdw>
                </a:effectLst>
              </a:rPr>
              <a:t> </a:t>
            </a:r>
            <a:r>
              <a:rPr lang="en-US" sz="2000" b="1">
                <a:solidFill>
                  <a:srgbClr val="006699"/>
                </a:solidFill>
                <a:effectLst>
                  <a:outerShdw blurRad="38100" dist="38100" dir="2700000" algn="tl">
                    <a:srgbClr val="C0C0C0"/>
                  </a:outerShdw>
                </a:effectLst>
              </a:rPr>
              <a:t>SCHOLARSHIP FAIR</a:t>
            </a:r>
            <a:endParaRPr lang="ru-RU" sz="2000" b="1">
              <a:solidFill>
                <a:srgbClr val="006699"/>
              </a:solidFill>
              <a:effectLst>
                <a:outerShdw blurRad="38100" dist="38100" dir="2700000" algn="tl">
                  <a:srgbClr val="C0C0C0"/>
                </a:outerShdw>
              </a:effectLst>
            </a:endParaRPr>
          </a:p>
          <a:p>
            <a:pPr>
              <a:buFontTx/>
              <a:buChar char="•"/>
            </a:pPr>
            <a:r>
              <a:rPr lang="en-US" sz="2000" b="1">
                <a:solidFill>
                  <a:srgbClr val="006699"/>
                </a:solidFill>
                <a:effectLst>
                  <a:outerShdw blurRad="38100" dist="38100" dir="2700000" algn="tl">
                    <a:srgbClr val="C0C0C0"/>
                  </a:outerShdw>
                </a:effectLst>
              </a:rPr>
              <a:t> STUDENTS DAYS FAIR</a:t>
            </a:r>
            <a:endParaRPr lang="ru-RU" sz="2000" b="1">
              <a:solidFill>
                <a:srgbClr val="006699"/>
              </a:solidFill>
              <a:effectLst>
                <a:outerShdw blurRad="38100" dist="38100" dir="2700000" algn="tl">
                  <a:srgbClr val="C0C0C0"/>
                </a:outerShdw>
              </a:effectLst>
            </a:endParaRPr>
          </a:p>
          <a:p>
            <a:endParaRPr lang="ru-RU" sz="2000" b="1">
              <a:solidFill>
                <a:srgbClr val="006699"/>
              </a:solidFill>
              <a:effectLst>
                <a:outerShdw blurRad="38100" dist="38100" dir="2700000" algn="tl">
                  <a:srgbClr val="C0C0C0"/>
                </a:outerShdw>
              </a:effectLst>
            </a:endParaRPr>
          </a:p>
          <a:p>
            <a:pPr>
              <a:buFontTx/>
              <a:buChar char="•"/>
            </a:pPr>
            <a:endParaRPr lang="en-US" b="1">
              <a:effectLst>
                <a:outerShdw blurRad="38100" dist="38100" dir="2700000" algn="tl">
                  <a:srgbClr val="C0C0C0"/>
                </a:outerShdw>
              </a:effectLst>
            </a:endParaRPr>
          </a:p>
          <a:p>
            <a:pPr>
              <a:buFontTx/>
              <a:buChar char="•"/>
            </a:pPr>
            <a:endParaRPr lang="en-US" b="1">
              <a:effectLst>
                <a:outerShdw blurRad="38100" dist="38100" dir="2700000" algn="tl">
                  <a:srgbClr val="C0C0C0"/>
                </a:outerShdw>
              </a:effectLst>
            </a:endParaRPr>
          </a:p>
        </p:txBody>
      </p:sp>
      <p:sp>
        <p:nvSpPr>
          <p:cNvPr id="171016" name="Text Box 8"/>
          <p:cNvSpPr txBox="1">
            <a:spLocks noChangeArrowheads="1"/>
          </p:cNvSpPr>
          <p:nvPr/>
        </p:nvSpPr>
        <p:spPr bwMode="auto">
          <a:xfrm>
            <a:off x="0" y="3048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28681" name="Picture 9" descr="1027_logo_centar_novi"/>
          <p:cNvPicPr>
            <a:picLocks noChangeAspect="1" noChangeArrowheads="1"/>
          </p:cNvPicPr>
          <p:nvPr/>
        </p:nvPicPr>
        <p:blipFill>
          <a:blip r:embed="rId4"/>
          <a:srcRect/>
          <a:stretch>
            <a:fillRect/>
          </a:stretch>
        </p:blipFill>
        <p:spPr bwMode="auto">
          <a:xfrm>
            <a:off x="7315200" y="4800600"/>
            <a:ext cx="1704975" cy="1908175"/>
          </a:xfrm>
          <a:prstGeom prst="rect">
            <a:avLst/>
          </a:prstGeom>
          <a:noFill/>
        </p:spPr>
      </p:pic>
      <p:pic>
        <p:nvPicPr>
          <p:cNvPr id="28683" name="Picture 11" descr="sajmovi"/>
          <p:cNvPicPr>
            <a:picLocks noChangeAspect="1" noChangeArrowheads="1"/>
          </p:cNvPicPr>
          <p:nvPr/>
        </p:nvPicPr>
        <p:blipFill>
          <a:blip r:embed="rId5" cstate="print"/>
          <a:srcRect/>
          <a:stretch>
            <a:fillRect/>
          </a:stretch>
        </p:blipFill>
        <p:spPr bwMode="auto">
          <a:xfrm>
            <a:off x="685800" y="1143000"/>
            <a:ext cx="6667500" cy="3995738"/>
          </a:xfrm>
          <a:prstGeom prst="rect">
            <a:avLst/>
          </a:prstGeom>
          <a:noFill/>
        </p:spPr>
      </p:pic>
    </p:spTree>
  </p:cSld>
  <p:clrMapOvr>
    <a:masterClrMapping/>
  </p:clrMapOvr>
  <p:transition advTm="10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0"/>
            <a:ext cx="152400" cy="6553200"/>
          </a:xfrm>
          <a:prstGeom prst="rect">
            <a:avLst/>
          </a:prstGeom>
          <a:solidFill>
            <a:srgbClr val="006699"/>
          </a:solidFill>
          <a:ln w="9525">
            <a:solidFill>
              <a:srgbClr val="006699"/>
            </a:solidFill>
            <a:miter lim="800000"/>
            <a:headEnd/>
            <a:tailEnd/>
          </a:ln>
        </p:spPr>
        <p:txBody>
          <a:bodyPr wrap="none" anchor="ctr"/>
          <a:lstStyle/>
          <a:p>
            <a:endParaRPr lang="en-US"/>
          </a:p>
        </p:txBody>
      </p:sp>
      <p:sp>
        <p:nvSpPr>
          <p:cNvPr id="30723" name="Rectangle 3"/>
          <p:cNvSpPr>
            <a:spLocks noChangeArrowheads="1"/>
          </p:cNvSpPr>
          <p:nvPr/>
        </p:nvSpPr>
        <p:spPr bwMode="auto">
          <a:xfrm rot="-5400000">
            <a:off x="4343400" y="2362200"/>
            <a:ext cx="152400" cy="8839200"/>
          </a:xfrm>
          <a:prstGeom prst="rect">
            <a:avLst/>
          </a:prstGeom>
          <a:solidFill>
            <a:srgbClr val="008000"/>
          </a:solidFill>
          <a:ln w="9525">
            <a:solidFill>
              <a:srgbClr val="008000"/>
            </a:solidFill>
            <a:miter lim="800000"/>
            <a:headEnd/>
            <a:tailEnd/>
          </a:ln>
        </p:spPr>
        <p:txBody>
          <a:bodyPr wrap="none" anchor="ctr"/>
          <a:lstStyle/>
          <a:p>
            <a:endParaRPr lang="en-US"/>
          </a:p>
        </p:txBody>
      </p:sp>
      <p:sp>
        <p:nvSpPr>
          <p:cNvPr id="30724" name="Rectangle 4"/>
          <p:cNvSpPr>
            <a:spLocks noChangeArrowheads="1"/>
          </p:cNvSpPr>
          <p:nvPr/>
        </p:nvSpPr>
        <p:spPr bwMode="auto">
          <a:xfrm>
            <a:off x="8991600" y="304800"/>
            <a:ext cx="152400" cy="6553200"/>
          </a:xfrm>
          <a:prstGeom prst="rect">
            <a:avLst/>
          </a:prstGeom>
          <a:solidFill>
            <a:srgbClr val="CC3300"/>
          </a:solidFill>
          <a:ln w="9525">
            <a:solidFill>
              <a:srgbClr val="CC3300"/>
            </a:solidFill>
            <a:miter lim="800000"/>
            <a:headEnd/>
            <a:tailEnd/>
          </a:ln>
        </p:spPr>
        <p:txBody>
          <a:bodyPr wrap="none" anchor="ctr"/>
          <a:lstStyle/>
          <a:p>
            <a:endParaRPr lang="en-US"/>
          </a:p>
        </p:txBody>
      </p:sp>
      <p:sp>
        <p:nvSpPr>
          <p:cNvPr id="30725" name="Rectangle 5"/>
          <p:cNvSpPr>
            <a:spLocks noChangeArrowheads="1"/>
          </p:cNvSpPr>
          <p:nvPr/>
        </p:nvSpPr>
        <p:spPr bwMode="auto">
          <a:xfrm rot="-5400000">
            <a:off x="4572000" y="-4343400"/>
            <a:ext cx="228600" cy="8915400"/>
          </a:xfrm>
          <a:prstGeom prst="rect">
            <a:avLst/>
          </a:prstGeom>
          <a:solidFill>
            <a:srgbClr val="FFCC00"/>
          </a:solidFill>
          <a:ln w="9525">
            <a:solidFill>
              <a:srgbClr val="FFCC00"/>
            </a:solidFill>
            <a:miter lim="800000"/>
            <a:headEnd/>
            <a:tailEnd/>
          </a:ln>
        </p:spPr>
        <p:txBody>
          <a:bodyPr wrap="none" anchor="ctr"/>
          <a:lstStyle/>
          <a:p>
            <a:endParaRPr lang="en-US"/>
          </a:p>
        </p:txBody>
      </p:sp>
      <p:graphicFrame>
        <p:nvGraphicFramePr>
          <p:cNvPr id="30726" name="Object 6"/>
          <p:cNvGraphicFramePr>
            <a:graphicFrameLocks noChangeAspect="1"/>
          </p:cNvGraphicFramePr>
          <p:nvPr/>
        </p:nvGraphicFramePr>
        <p:xfrm>
          <a:off x="152400" y="0"/>
          <a:ext cx="769938" cy="949325"/>
        </p:xfrm>
        <a:graphic>
          <a:graphicData uri="http://schemas.openxmlformats.org/presentationml/2006/ole">
            <p:oleObj spid="_x0000_s30726" name="CorelDRAW" r:id="rId3" imgW="769320" imgH="950040" progId="CorelDRAW.Graphic.10">
              <p:embed/>
            </p:oleObj>
          </a:graphicData>
        </a:graphic>
      </p:graphicFrame>
      <p:sp>
        <p:nvSpPr>
          <p:cNvPr id="171015" name="Text Box 7"/>
          <p:cNvSpPr txBox="1">
            <a:spLocks noChangeArrowheads="1"/>
          </p:cNvSpPr>
          <p:nvPr/>
        </p:nvSpPr>
        <p:spPr bwMode="auto">
          <a:xfrm>
            <a:off x="381000" y="1295400"/>
            <a:ext cx="8458200" cy="3687763"/>
          </a:xfrm>
          <a:prstGeom prst="rect">
            <a:avLst/>
          </a:prstGeom>
          <a:noFill/>
          <a:ln w="9525">
            <a:noFill/>
            <a:miter lim="800000"/>
            <a:headEnd/>
            <a:tailEnd/>
          </a:ln>
          <a:effectLst/>
        </p:spPr>
        <p:txBody>
          <a:bodyPr>
            <a:spAutoFit/>
          </a:bodyPr>
          <a:lstStyle/>
          <a:p>
            <a:pPr>
              <a:buFontTx/>
              <a:buChar char="•"/>
            </a:pPr>
            <a:endParaRPr lang="en-US" sz="2000">
              <a:effectLst>
                <a:outerShdw blurRad="38100" dist="38100" dir="2700000" algn="tl">
                  <a:srgbClr val="C0C0C0"/>
                </a:outerShdw>
              </a:effectLst>
            </a:endParaRPr>
          </a:p>
          <a:p>
            <a:pPr>
              <a:buFontTx/>
              <a:buChar char="•"/>
            </a:pPr>
            <a:endParaRPr lang="en-US" sz="2000" b="1">
              <a:effectLst>
                <a:outerShdw blurRad="38100" dist="38100" dir="2700000" algn="tl">
                  <a:srgbClr val="C0C0C0"/>
                </a:outerShdw>
              </a:effectLst>
            </a:endParaRPr>
          </a:p>
          <a:p>
            <a:pPr algn="ctr" eaLnBrk="1" hangingPunct="1">
              <a:spcBef>
                <a:spcPct val="20000"/>
              </a:spcBef>
              <a:buClr>
                <a:schemeClr val="hlink"/>
              </a:buClr>
              <a:buSzPct val="80000"/>
              <a:buFont typeface="Wingdings" pitchFamily="2" charset="2"/>
              <a:buNone/>
            </a:pPr>
            <a:r>
              <a:rPr lang="en-US" sz="4000" b="1">
                <a:solidFill>
                  <a:srgbClr val="006699"/>
                </a:solidFill>
                <a:effectLst>
                  <a:outerShdw blurRad="38100" dist="38100" dir="2700000" algn="tl">
                    <a:srgbClr val="C0C0C0"/>
                  </a:outerShdw>
                </a:effectLst>
              </a:rPr>
              <a:t>THANK YOU FOR YOUR ATTENTION</a:t>
            </a:r>
          </a:p>
          <a:p>
            <a:endParaRPr lang="ru-RU" sz="4000" b="1">
              <a:solidFill>
                <a:srgbClr val="006699"/>
              </a:solidFill>
              <a:effectLst>
                <a:outerShdw blurRad="38100" dist="38100" dir="2700000" algn="tl">
                  <a:srgbClr val="C0C0C0"/>
                </a:outerShdw>
              </a:effectLst>
            </a:endParaRPr>
          </a:p>
          <a:p>
            <a:endParaRPr lang="ru-RU" sz="2000" b="1">
              <a:effectLst>
                <a:outerShdw blurRad="38100" dist="38100" dir="2700000" algn="tl">
                  <a:srgbClr val="C0C0C0"/>
                </a:outerShdw>
              </a:effectLst>
            </a:endParaRPr>
          </a:p>
          <a:p>
            <a:pPr>
              <a:buFontTx/>
              <a:buChar char="•"/>
            </a:pPr>
            <a:endParaRPr lang="en-US" b="1">
              <a:effectLst>
                <a:outerShdw blurRad="38100" dist="38100" dir="2700000" algn="tl">
                  <a:srgbClr val="C0C0C0"/>
                </a:outerShdw>
              </a:effectLst>
            </a:endParaRPr>
          </a:p>
          <a:p>
            <a:pPr>
              <a:buFontTx/>
              <a:buChar char="•"/>
            </a:pPr>
            <a:endParaRPr lang="en-US" b="1">
              <a:effectLst>
                <a:outerShdw blurRad="38100" dist="38100" dir="2700000" algn="tl">
                  <a:srgbClr val="C0C0C0"/>
                </a:outerShdw>
              </a:effectLst>
            </a:endParaRPr>
          </a:p>
        </p:txBody>
      </p:sp>
      <p:sp>
        <p:nvSpPr>
          <p:cNvPr id="171016" name="Text Box 8"/>
          <p:cNvSpPr txBox="1">
            <a:spLocks noChangeArrowheads="1"/>
          </p:cNvSpPr>
          <p:nvPr/>
        </p:nvSpPr>
        <p:spPr bwMode="auto">
          <a:xfrm>
            <a:off x="0" y="304800"/>
            <a:ext cx="9829800" cy="822325"/>
          </a:xfrm>
          <a:prstGeom prst="rect">
            <a:avLst/>
          </a:prstGeom>
          <a:noFill/>
          <a:ln w="9525">
            <a:noFill/>
            <a:miter lim="800000"/>
            <a:headEnd/>
            <a:tailEnd/>
          </a:ln>
          <a:effectLst/>
        </p:spPr>
        <p:txBody>
          <a:bodyPr>
            <a:spAutoFit/>
          </a:bodyPr>
          <a:lstStyle/>
          <a:p>
            <a:pPr algn="ctr"/>
            <a:r>
              <a:rPr lang="en-US"/>
              <a:t> </a:t>
            </a:r>
            <a:r>
              <a:rPr lang="en-US" b="1" i="1">
                <a:solidFill>
                  <a:srgbClr val="006699"/>
                </a:solidFill>
                <a:effectLst>
                  <a:outerShdw blurRad="38100" dist="38100" dir="2700000" algn="tl">
                    <a:srgbClr val="C0C0C0"/>
                  </a:outerShdw>
                </a:effectLst>
              </a:rPr>
              <a:t>CENTRE FOR CAREER DEVELOPMENT AND STUDENT </a:t>
            </a:r>
          </a:p>
          <a:p>
            <a:pPr algn="ctr"/>
            <a:r>
              <a:rPr lang="en-US" b="1" i="1">
                <a:solidFill>
                  <a:srgbClr val="006699"/>
                </a:solidFill>
                <a:effectLst>
                  <a:outerShdw blurRad="38100" dist="38100" dir="2700000" algn="tl">
                    <a:srgbClr val="C0C0C0"/>
                  </a:outerShdw>
                </a:effectLst>
              </a:rPr>
              <a:t>COUNSELING</a:t>
            </a:r>
          </a:p>
        </p:txBody>
      </p:sp>
      <p:pic>
        <p:nvPicPr>
          <p:cNvPr id="30729" name="Picture 9" descr="1027_logo_centar_novi"/>
          <p:cNvPicPr>
            <a:picLocks noChangeAspect="1" noChangeArrowheads="1"/>
          </p:cNvPicPr>
          <p:nvPr/>
        </p:nvPicPr>
        <p:blipFill>
          <a:blip r:embed="rId4"/>
          <a:srcRect/>
          <a:stretch>
            <a:fillRect/>
          </a:stretch>
        </p:blipFill>
        <p:spPr bwMode="auto">
          <a:xfrm>
            <a:off x="7315200" y="4800600"/>
            <a:ext cx="1704975" cy="1908175"/>
          </a:xfrm>
          <a:prstGeom prst="rect">
            <a:avLst/>
          </a:prstGeom>
          <a:noFill/>
        </p:spPr>
      </p:pic>
    </p:spTree>
  </p:cSld>
  <p:clrMapOvr>
    <a:masterClrMapping/>
  </p:clrMapOvr>
  <p:transition advTm="10000">
    <p:random/>
  </p:transition>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Designs\Fatima1.pot</Template>
  <TotalTime>5112</TotalTime>
  <Words>431</Words>
  <Application>Microsoft PowerPoint</Application>
  <PresentationFormat>On-screen Show (4:3)</PresentationFormat>
  <Paragraphs>104</Paragraphs>
  <Slides>12</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12</vt:i4>
      </vt:variant>
    </vt:vector>
  </HeadingPairs>
  <TitlesOfParts>
    <vt:vector size="17" baseType="lpstr">
      <vt:lpstr>Arial</vt:lpstr>
      <vt:lpstr>Times New Roman</vt:lpstr>
      <vt:lpstr>Wingdings</vt:lpstr>
      <vt:lpstr>Default Design</vt:lpstr>
      <vt:lpstr>CorelDRAW 10.0 Graphic</vt:lpstr>
      <vt:lpstr>Slide 1</vt:lpstr>
      <vt:lpstr>Slide 2</vt:lpstr>
      <vt:lpstr>Slide 3</vt:lpstr>
      <vt:lpstr>Slide 4</vt:lpstr>
      <vt:lpstr>Slide 5</vt:lpstr>
      <vt:lpstr>Slide 6</vt:lpstr>
      <vt:lpstr>Slide 7</vt:lpstr>
      <vt:lpstr>Slide 8</vt:lpstr>
      <vt:lpstr>Slide 9</vt:lpstr>
      <vt:lpstr>Slide 10</vt:lpstr>
      <vt:lpstr>Slide 11</vt:lpstr>
      <vt:lpstr>Slide 12</vt:lpstr>
    </vt:vector>
  </TitlesOfParts>
  <Company>UNIC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Fatima Zivic</dc:creator>
  <cp:lastModifiedBy>Centar za razvoj karijere i savetovanje studenata</cp:lastModifiedBy>
  <cp:revision>526</cp:revision>
  <dcterms:created xsi:type="dcterms:W3CDTF">2000-04-13T12:35:25Z</dcterms:created>
  <dcterms:modified xsi:type="dcterms:W3CDTF">2012-01-27T18:07:12Z</dcterms:modified>
</cp:coreProperties>
</file>