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17"/>
  </p:notesMasterIdLst>
  <p:handoutMasterIdLst>
    <p:handoutMasterId r:id="rId18"/>
  </p:handoutMasterIdLst>
  <p:sldIdLst>
    <p:sldId id="269" r:id="rId2"/>
    <p:sldId id="283" r:id="rId3"/>
    <p:sldId id="282" r:id="rId4"/>
    <p:sldId id="280" r:id="rId5"/>
    <p:sldId id="279" r:id="rId6"/>
    <p:sldId id="293" r:id="rId7"/>
    <p:sldId id="298" r:id="rId8"/>
    <p:sldId id="302" r:id="rId9"/>
    <p:sldId id="303" r:id="rId10"/>
    <p:sldId id="294" r:id="rId11"/>
    <p:sldId id="299" r:id="rId12"/>
    <p:sldId id="296" r:id="rId13"/>
    <p:sldId id="304" r:id="rId14"/>
    <p:sldId id="305" r:id="rId15"/>
    <p:sldId id="297" r:id="rId16"/>
  </p:sldIdLst>
  <p:sldSz cx="9144000" cy="6858000" type="screen4x3"/>
  <p:notesSz cx="6858000" cy="9144000"/>
  <p:defaultTextStyle>
    <a:defPPr>
      <a:defRPr lang="en-US"/>
    </a:defPPr>
    <a:lvl1pPr algn="l" rtl="0" eaLnBrk="0" fontAlgn="base" hangingPunct="0">
      <a:spcBef>
        <a:spcPct val="0"/>
      </a:spcBef>
      <a:spcAft>
        <a:spcPct val="0"/>
      </a:spcAft>
      <a:defRPr sz="16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16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16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16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1600" kern="1200">
        <a:solidFill>
          <a:schemeClr val="tx1"/>
        </a:solidFill>
        <a:latin typeface="Times New Roman" pitchFamily="18" charset="0"/>
        <a:ea typeface="+mn-ea"/>
        <a:cs typeface="+mn-cs"/>
      </a:defRPr>
    </a:lvl5pPr>
    <a:lvl6pPr marL="2286000" algn="l" defTabSz="914400" rtl="0" eaLnBrk="1" latinLnBrk="0" hangingPunct="1">
      <a:defRPr sz="1600" kern="1200">
        <a:solidFill>
          <a:schemeClr val="tx1"/>
        </a:solidFill>
        <a:latin typeface="Times New Roman" pitchFamily="18" charset="0"/>
        <a:ea typeface="+mn-ea"/>
        <a:cs typeface="+mn-cs"/>
      </a:defRPr>
    </a:lvl6pPr>
    <a:lvl7pPr marL="2743200" algn="l" defTabSz="914400" rtl="0" eaLnBrk="1" latinLnBrk="0" hangingPunct="1">
      <a:defRPr sz="1600" kern="1200">
        <a:solidFill>
          <a:schemeClr val="tx1"/>
        </a:solidFill>
        <a:latin typeface="Times New Roman" pitchFamily="18" charset="0"/>
        <a:ea typeface="+mn-ea"/>
        <a:cs typeface="+mn-cs"/>
      </a:defRPr>
    </a:lvl7pPr>
    <a:lvl8pPr marL="3200400" algn="l" defTabSz="914400" rtl="0" eaLnBrk="1" latinLnBrk="0" hangingPunct="1">
      <a:defRPr sz="1600" kern="1200">
        <a:solidFill>
          <a:schemeClr val="tx1"/>
        </a:solidFill>
        <a:latin typeface="Times New Roman" pitchFamily="18" charset="0"/>
        <a:ea typeface="+mn-ea"/>
        <a:cs typeface="+mn-cs"/>
      </a:defRPr>
    </a:lvl8pPr>
    <a:lvl9pPr marL="3657600" algn="l" defTabSz="914400" rtl="0" eaLnBrk="1" latinLnBrk="0" hangingPunct="1">
      <a:defRPr sz="16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a:srgbClr val="292929"/>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06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7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79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79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79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0649E040-1BD8-43DF-BF39-537DCF3A3F4A}" type="slidenum">
              <a:rPr lang="en-US"/>
              <a:pPr>
                <a:defRPr/>
              </a:pPr>
              <a:t>‹#›</a:t>
            </a:fld>
            <a:endParaRPr lang="en-US"/>
          </a:p>
        </p:txBody>
      </p:sp>
    </p:spTree>
    <p:extLst>
      <p:ext uri="{BB962C8B-B14F-4D97-AF65-F5344CB8AC3E}">
        <p14:creationId xmlns:p14="http://schemas.microsoft.com/office/powerpoint/2010/main" val="32340254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4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34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76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4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34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CFEBD5AE-4CFF-426A-93A9-B6397655EE30}" type="slidenum">
              <a:rPr lang="en-US"/>
              <a:pPr>
                <a:defRPr/>
              </a:pPr>
              <a:t>‹#›</a:t>
            </a:fld>
            <a:endParaRPr lang="en-US"/>
          </a:p>
        </p:txBody>
      </p:sp>
    </p:spTree>
    <p:extLst>
      <p:ext uri="{BB962C8B-B14F-4D97-AF65-F5344CB8AC3E}">
        <p14:creationId xmlns:p14="http://schemas.microsoft.com/office/powerpoint/2010/main" val="32478915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en-US"/>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en-US"/>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en-US"/>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en-US"/>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en-US"/>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en-US"/>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7"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en-US"/>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en-US"/>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en-US"/>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en-US"/>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en-US"/>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en-US"/>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en-US"/>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en-US"/>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en-US"/>
              </a:p>
            </p:txBody>
          </p:sp>
          <p:sp>
            <p:nvSpPr>
              <p:cNvPr id="5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5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en-US"/>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29"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en-US"/>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en-US"/>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sp>
        <p:nvSpPr>
          <p:cNvPr id="113730"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en-US"/>
              <a:t>Click to edit Master title style</a:t>
            </a:r>
          </a:p>
        </p:txBody>
      </p:sp>
      <p:sp>
        <p:nvSpPr>
          <p:cNvPr id="113731"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endParaRPr lang="en-US"/>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7997F72A-4A7D-482E-B1AE-8C56FA57F636}" type="slidenum">
              <a:rPr lang="en-US"/>
              <a:pPr>
                <a:defRPr/>
              </a:pPr>
              <a:t>‹#›</a:t>
            </a:fld>
            <a:endParaRPr lang="en-US"/>
          </a:p>
        </p:txBody>
      </p:sp>
    </p:spTree>
    <p:extLst>
      <p:ext uri="{BB962C8B-B14F-4D97-AF65-F5344CB8AC3E}">
        <p14:creationId xmlns:p14="http://schemas.microsoft.com/office/powerpoint/2010/main" val="2443026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endParaRPr lang="en-US"/>
          </a:p>
        </p:txBody>
      </p:sp>
      <p:sp>
        <p:nvSpPr>
          <p:cNvPr id="6" name="Rectangle 71"/>
          <p:cNvSpPr>
            <a:spLocks noGrp="1" noChangeArrowheads="1"/>
          </p:cNvSpPr>
          <p:nvPr>
            <p:ph type="sldNum" sz="quarter" idx="12"/>
          </p:nvPr>
        </p:nvSpPr>
        <p:spPr/>
        <p:txBody>
          <a:bodyPr/>
          <a:lstStyle>
            <a:lvl1pPr>
              <a:defRPr/>
            </a:lvl1pPr>
          </a:lstStyle>
          <a:p>
            <a:pPr>
              <a:defRPr/>
            </a:pPr>
            <a:fld id="{E76922F8-06B1-4F83-BB2B-CDF91CDA80C6}" type="slidenum">
              <a:rPr lang="en-US"/>
              <a:pPr>
                <a:defRPr/>
              </a:pPr>
              <a:t>‹#›</a:t>
            </a:fld>
            <a:endParaRPr lang="en-US"/>
          </a:p>
        </p:txBody>
      </p:sp>
    </p:spTree>
    <p:extLst>
      <p:ext uri="{BB962C8B-B14F-4D97-AF65-F5344CB8AC3E}">
        <p14:creationId xmlns:p14="http://schemas.microsoft.com/office/powerpoint/2010/main" val="3491580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endParaRPr lang="en-US"/>
          </a:p>
        </p:txBody>
      </p:sp>
      <p:sp>
        <p:nvSpPr>
          <p:cNvPr id="6" name="Rectangle 71"/>
          <p:cNvSpPr>
            <a:spLocks noGrp="1" noChangeArrowheads="1"/>
          </p:cNvSpPr>
          <p:nvPr>
            <p:ph type="sldNum" sz="quarter" idx="12"/>
          </p:nvPr>
        </p:nvSpPr>
        <p:spPr/>
        <p:txBody>
          <a:bodyPr/>
          <a:lstStyle>
            <a:lvl1pPr>
              <a:defRPr/>
            </a:lvl1pPr>
          </a:lstStyle>
          <a:p>
            <a:pPr>
              <a:defRPr/>
            </a:pPr>
            <a:fld id="{0BDDA5A8-B9C4-4EE8-A8EF-906A124649E8}" type="slidenum">
              <a:rPr lang="en-US"/>
              <a:pPr>
                <a:defRPr/>
              </a:pPr>
              <a:t>‹#›</a:t>
            </a:fld>
            <a:endParaRPr lang="en-US"/>
          </a:p>
        </p:txBody>
      </p:sp>
    </p:spTree>
    <p:extLst>
      <p:ext uri="{BB962C8B-B14F-4D97-AF65-F5344CB8AC3E}">
        <p14:creationId xmlns:p14="http://schemas.microsoft.com/office/powerpoint/2010/main" val="443611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endParaRPr lang="en-US"/>
          </a:p>
        </p:txBody>
      </p:sp>
      <p:sp>
        <p:nvSpPr>
          <p:cNvPr id="7" name="Rectangle 71"/>
          <p:cNvSpPr>
            <a:spLocks noGrp="1" noChangeArrowheads="1"/>
          </p:cNvSpPr>
          <p:nvPr>
            <p:ph type="sldNum" sz="quarter" idx="12"/>
          </p:nvPr>
        </p:nvSpPr>
        <p:spPr/>
        <p:txBody>
          <a:bodyPr/>
          <a:lstStyle>
            <a:lvl1pPr>
              <a:defRPr/>
            </a:lvl1pPr>
          </a:lstStyle>
          <a:p>
            <a:pPr>
              <a:defRPr/>
            </a:pPr>
            <a:fld id="{5EC90E89-E6CB-4A49-A2E6-F457214EBD1C}" type="slidenum">
              <a:rPr lang="en-US"/>
              <a:pPr>
                <a:defRPr/>
              </a:pPr>
              <a:t>‹#›</a:t>
            </a:fld>
            <a:endParaRPr lang="en-US"/>
          </a:p>
        </p:txBody>
      </p:sp>
    </p:spTree>
    <p:extLst>
      <p:ext uri="{BB962C8B-B14F-4D97-AF65-F5344CB8AC3E}">
        <p14:creationId xmlns:p14="http://schemas.microsoft.com/office/powerpoint/2010/main" val="3678423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9"/>
          <p:cNvSpPr>
            <a:spLocks noGrp="1" noChangeArrowheads="1"/>
          </p:cNvSpPr>
          <p:nvPr>
            <p:ph type="dt" sz="half" idx="10"/>
          </p:nvPr>
        </p:nvSpPr>
        <p:spPr/>
        <p:txBody>
          <a:bodyPr/>
          <a:lstStyle>
            <a:lvl1pPr>
              <a:defRPr/>
            </a:lvl1pPr>
          </a:lstStyle>
          <a:p>
            <a:pPr>
              <a:defRPr/>
            </a:pPr>
            <a:endParaRPr lang="en-US"/>
          </a:p>
        </p:txBody>
      </p:sp>
      <p:sp>
        <p:nvSpPr>
          <p:cNvPr id="8" name="Rectangle 70"/>
          <p:cNvSpPr>
            <a:spLocks noGrp="1" noChangeArrowheads="1"/>
          </p:cNvSpPr>
          <p:nvPr>
            <p:ph type="ftr" sz="quarter" idx="11"/>
          </p:nvPr>
        </p:nvSpPr>
        <p:spPr/>
        <p:txBody>
          <a:bodyPr/>
          <a:lstStyle>
            <a:lvl1pPr>
              <a:defRPr/>
            </a:lvl1pPr>
          </a:lstStyle>
          <a:p>
            <a:pPr>
              <a:defRPr/>
            </a:pPr>
            <a:endParaRPr lang="en-US"/>
          </a:p>
        </p:txBody>
      </p:sp>
      <p:sp>
        <p:nvSpPr>
          <p:cNvPr id="9" name="Rectangle 71"/>
          <p:cNvSpPr>
            <a:spLocks noGrp="1" noChangeArrowheads="1"/>
          </p:cNvSpPr>
          <p:nvPr>
            <p:ph type="sldNum" sz="quarter" idx="12"/>
          </p:nvPr>
        </p:nvSpPr>
        <p:spPr/>
        <p:txBody>
          <a:bodyPr/>
          <a:lstStyle>
            <a:lvl1pPr>
              <a:defRPr/>
            </a:lvl1pPr>
          </a:lstStyle>
          <a:p>
            <a:pPr>
              <a:defRPr/>
            </a:pPr>
            <a:fld id="{324C05FA-BAF0-4F8D-84AE-96DAD253EF52}" type="slidenum">
              <a:rPr lang="en-US"/>
              <a:pPr>
                <a:defRPr/>
              </a:pPr>
              <a:t>‹#›</a:t>
            </a:fld>
            <a:endParaRPr lang="en-US"/>
          </a:p>
        </p:txBody>
      </p:sp>
    </p:spTree>
    <p:extLst>
      <p:ext uri="{BB962C8B-B14F-4D97-AF65-F5344CB8AC3E}">
        <p14:creationId xmlns:p14="http://schemas.microsoft.com/office/powerpoint/2010/main" val="278998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9"/>
          <p:cNvSpPr>
            <a:spLocks noGrp="1" noChangeArrowheads="1"/>
          </p:cNvSpPr>
          <p:nvPr>
            <p:ph type="dt" sz="half" idx="10"/>
          </p:nvPr>
        </p:nvSpPr>
        <p:spPr/>
        <p:txBody>
          <a:bodyPr/>
          <a:lstStyle>
            <a:lvl1pPr>
              <a:defRPr/>
            </a:lvl1pPr>
          </a:lstStyle>
          <a:p>
            <a:pPr>
              <a:defRPr/>
            </a:pPr>
            <a:endParaRPr lang="en-US"/>
          </a:p>
        </p:txBody>
      </p:sp>
      <p:sp>
        <p:nvSpPr>
          <p:cNvPr id="4" name="Rectangle 70"/>
          <p:cNvSpPr>
            <a:spLocks noGrp="1" noChangeArrowheads="1"/>
          </p:cNvSpPr>
          <p:nvPr>
            <p:ph type="ftr" sz="quarter" idx="11"/>
          </p:nvPr>
        </p:nvSpPr>
        <p:spPr/>
        <p:txBody>
          <a:bodyPr/>
          <a:lstStyle>
            <a:lvl1pPr>
              <a:defRPr/>
            </a:lvl1pPr>
          </a:lstStyle>
          <a:p>
            <a:pPr>
              <a:defRPr/>
            </a:pPr>
            <a:endParaRPr lang="en-US"/>
          </a:p>
        </p:txBody>
      </p:sp>
      <p:sp>
        <p:nvSpPr>
          <p:cNvPr id="5" name="Rectangle 71"/>
          <p:cNvSpPr>
            <a:spLocks noGrp="1" noChangeArrowheads="1"/>
          </p:cNvSpPr>
          <p:nvPr>
            <p:ph type="sldNum" sz="quarter" idx="12"/>
          </p:nvPr>
        </p:nvSpPr>
        <p:spPr/>
        <p:txBody>
          <a:bodyPr/>
          <a:lstStyle>
            <a:lvl1pPr>
              <a:defRPr/>
            </a:lvl1pPr>
          </a:lstStyle>
          <a:p>
            <a:pPr>
              <a:defRPr/>
            </a:pPr>
            <a:fld id="{BA4DCEB4-8BFA-47B3-85D1-FDEB634BA486}" type="slidenum">
              <a:rPr lang="en-US"/>
              <a:pPr>
                <a:defRPr/>
              </a:pPr>
              <a:t>‹#›</a:t>
            </a:fld>
            <a:endParaRPr lang="en-US"/>
          </a:p>
        </p:txBody>
      </p:sp>
    </p:spTree>
    <p:extLst>
      <p:ext uri="{BB962C8B-B14F-4D97-AF65-F5344CB8AC3E}">
        <p14:creationId xmlns:p14="http://schemas.microsoft.com/office/powerpoint/2010/main" val="191780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p:txBody>
          <a:bodyPr/>
          <a:lstStyle>
            <a:lvl1pPr>
              <a:defRPr/>
            </a:lvl1pPr>
          </a:lstStyle>
          <a:p>
            <a:pPr>
              <a:defRPr/>
            </a:pPr>
            <a:endParaRPr lang="en-US"/>
          </a:p>
        </p:txBody>
      </p:sp>
      <p:sp>
        <p:nvSpPr>
          <p:cNvPr id="3" name="Rectangle 70"/>
          <p:cNvSpPr>
            <a:spLocks noGrp="1" noChangeArrowheads="1"/>
          </p:cNvSpPr>
          <p:nvPr>
            <p:ph type="ftr" sz="quarter" idx="11"/>
          </p:nvPr>
        </p:nvSpPr>
        <p:spPr/>
        <p:txBody>
          <a:bodyPr/>
          <a:lstStyle>
            <a:lvl1pPr>
              <a:defRPr/>
            </a:lvl1pPr>
          </a:lstStyle>
          <a:p>
            <a:pPr>
              <a:defRPr/>
            </a:pPr>
            <a:endParaRPr lang="en-US"/>
          </a:p>
        </p:txBody>
      </p:sp>
      <p:sp>
        <p:nvSpPr>
          <p:cNvPr id="4" name="Rectangle 71"/>
          <p:cNvSpPr>
            <a:spLocks noGrp="1" noChangeArrowheads="1"/>
          </p:cNvSpPr>
          <p:nvPr>
            <p:ph type="sldNum" sz="quarter" idx="12"/>
          </p:nvPr>
        </p:nvSpPr>
        <p:spPr/>
        <p:txBody>
          <a:bodyPr/>
          <a:lstStyle>
            <a:lvl1pPr>
              <a:defRPr/>
            </a:lvl1pPr>
          </a:lstStyle>
          <a:p>
            <a:pPr>
              <a:defRPr/>
            </a:pPr>
            <a:fld id="{01396E86-31F1-4F25-AC97-87AA7F4F766F}" type="slidenum">
              <a:rPr lang="en-US"/>
              <a:pPr>
                <a:defRPr/>
              </a:pPr>
              <a:t>‹#›</a:t>
            </a:fld>
            <a:endParaRPr lang="en-US"/>
          </a:p>
        </p:txBody>
      </p:sp>
    </p:spTree>
    <p:extLst>
      <p:ext uri="{BB962C8B-B14F-4D97-AF65-F5344CB8AC3E}">
        <p14:creationId xmlns:p14="http://schemas.microsoft.com/office/powerpoint/2010/main" val="1455551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endParaRPr lang="en-US"/>
          </a:p>
        </p:txBody>
      </p:sp>
      <p:sp>
        <p:nvSpPr>
          <p:cNvPr id="7" name="Rectangle 71"/>
          <p:cNvSpPr>
            <a:spLocks noGrp="1" noChangeArrowheads="1"/>
          </p:cNvSpPr>
          <p:nvPr>
            <p:ph type="sldNum" sz="quarter" idx="12"/>
          </p:nvPr>
        </p:nvSpPr>
        <p:spPr/>
        <p:txBody>
          <a:bodyPr/>
          <a:lstStyle>
            <a:lvl1pPr>
              <a:defRPr/>
            </a:lvl1pPr>
          </a:lstStyle>
          <a:p>
            <a:pPr>
              <a:defRPr/>
            </a:pPr>
            <a:fld id="{53E3E2C5-B722-4D90-89EE-4EF5371076C3}" type="slidenum">
              <a:rPr lang="en-US"/>
              <a:pPr>
                <a:defRPr/>
              </a:pPr>
              <a:t>‹#›</a:t>
            </a:fld>
            <a:endParaRPr lang="en-US"/>
          </a:p>
        </p:txBody>
      </p:sp>
    </p:spTree>
    <p:extLst>
      <p:ext uri="{BB962C8B-B14F-4D97-AF65-F5344CB8AC3E}">
        <p14:creationId xmlns:p14="http://schemas.microsoft.com/office/powerpoint/2010/main" val="271771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9"/>
          <p:cNvSpPr>
            <a:spLocks noGrp="1" noChangeArrowheads="1"/>
          </p:cNvSpPr>
          <p:nvPr>
            <p:ph type="dt" sz="half" idx="10"/>
          </p:nvPr>
        </p:nvSpPr>
        <p:spPr/>
        <p:txBody>
          <a:bodyPr/>
          <a:lstStyle>
            <a:lvl1pPr>
              <a:defRPr/>
            </a:lvl1pPr>
          </a:lstStyle>
          <a:p>
            <a:pPr>
              <a:defRPr/>
            </a:pPr>
            <a:endParaRPr lang="en-US"/>
          </a:p>
        </p:txBody>
      </p:sp>
      <p:sp>
        <p:nvSpPr>
          <p:cNvPr id="6" name="Rectangle 70"/>
          <p:cNvSpPr>
            <a:spLocks noGrp="1" noChangeArrowheads="1"/>
          </p:cNvSpPr>
          <p:nvPr>
            <p:ph type="ftr" sz="quarter" idx="11"/>
          </p:nvPr>
        </p:nvSpPr>
        <p:spPr/>
        <p:txBody>
          <a:bodyPr/>
          <a:lstStyle>
            <a:lvl1pPr>
              <a:defRPr/>
            </a:lvl1pPr>
          </a:lstStyle>
          <a:p>
            <a:pPr>
              <a:defRPr/>
            </a:pPr>
            <a:endParaRPr lang="en-US"/>
          </a:p>
        </p:txBody>
      </p:sp>
      <p:sp>
        <p:nvSpPr>
          <p:cNvPr id="7" name="Rectangle 71"/>
          <p:cNvSpPr>
            <a:spLocks noGrp="1" noChangeArrowheads="1"/>
          </p:cNvSpPr>
          <p:nvPr>
            <p:ph type="sldNum" sz="quarter" idx="12"/>
          </p:nvPr>
        </p:nvSpPr>
        <p:spPr/>
        <p:txBody>
          <a:bodyPr/>
          <a:lstStyle>
            <a:lvl1pPr>
              <a:defRPr/>
            </a:lvl1pPr>
          </a:lstStyle>
          <a:p>
            <a:pPr>
              <a:defRPr/>
            </a:pPr>
            <a:fld id="{2CE2979D-4BCD-4302-9520-85A93F880231}" type="slidenum">
              <a:rPr lang="en-US"/>
              <a:pPr>
                <a:defRPr/>
              </a:pPr>
              <a:t>‹#›</a:t>
            </a:fld>
            <a:endParaRPr lang="en-US"/>
          </a:p>
        </p:txBody>
      </p:sp>
    </p:spTree>
    <p:extLst>
      <p:ext uri="{BB962C8B-B14F-4D97-AF65-F5344CB8AC3E}">
        <p14:creationId xmlns:p14="http://schemas.microsoft.com/office/powerpoint/2010/main" val="268913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endParaRPr lang="en-US"/>
          </a:p>
        </p:txBody>
      </p:sp>
      <p:sp>
        <p:nvSpPr>
          <p:cNvPr id="6" name="Rectangle 71"/>
          <p:cNvSpPr>
            <a:spLocks noGrp="1" noChangeArrowheads="1"/>
          </p:cNvSpPr>
          <p:nvPr>
            <p:ph type="sldNum" sz="quarter" idx="12"/>
          </p:nvPr>
        </p:nvSpPr>
        <p:spPr/>
        <p:txBody>
          <a:bodyPr/>
          <a:lstStyle>
            <a:lvl1pPr>
              <a:defRPr/>
            </a:lvl1pPr>
          </a:lstStyle>
          <a:p>
            <a:pPr>
              <a:defRPr/>
            </a:pPr>
            <a:fld id="{A6BA541B-A9E1-4479-A666-6A6FC5143E5F}" type="slidenum">
              <a:rPr lang="en-US"/>
              <a:pPr>
                <a:defRPr/>
              </a:pPr>
              <a:t>‹#›</a:t>
            </a:fld>
            <a:endParaRPr lang="en-US"/>
          </a:p>
        </p:txBody>
      </p:sp>
    </p:spTree>
    <p:extLst>
      <p:ext uri="{BB962C8B-B14F-4D97-AF65-F5344CB8AC3E}">
        <p14:creationId xmlns:p14="http://schemas.microsoft.com/office/powerpoint/2010/main" val="3169594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p:txBody>
          <a:bodyPr/>
          <a:lstStyle>
            <a:lvl1pPr>
              <a:defRPr/>
            </a:lvl1pPr>
          </a:lstStyle>
          <a:p>
            <a:pPr>
              <a:defRPr/>
            </a:pPr>
            <a:endParaRPr lang="en-US"/>
          </a:p>
        </p:txBody>
      </p:sp>
      <p:sp>
        <p:nvSpPr>
          <p:cNvPr id="5" name="Rectangle 70"/>
          <p:cNvSpPr>
            <a:spLocks noGrp="1" noChangeArrowheads="1"/>
          </p:cNvSpPr>
          <p:nvPr>
            <p:ph type="ftr" sz="quarter" idx="11"/>
          </p:nvPr>
        </p:nvSpPr>
        <p:spPr/>
        <p:txBody>
          <a:bodyPr/>
          <a:lstStyle>
            <a:lvl1pPr>
              <a:defRPr/>
            </a:lvl1pPr>
          </a:lstStyle>
          <a:p>
            <a:pPr>
              <a:defRPr/>
            </a:pPr>
            <a:endParaRPr lang="en-US"/>
          </a:p>
        </p:txBody>
      </p:sp>
      <p:sp>
        <p:nvSpPr>
          <p:cNvPr id="6" name="Rectangle 71"/>
          <p:cNvSpPr>
            <a:spLocks noGrp="1" noChangeArrowheads="1"/>
          </p:cNvSpPr>
          <p:nvPr>
            <p:ph type="sldNum" sz="quarter" idx="12"/>
          </p:nvPr>
        </p:nvSpPr>
        <p:spPr/>
        <p:txBody>
          <a:bodyPr/>
          <a:lstStyle>
            <a:lvl1pPr>
              <a:defRPr/>
            </a:lvl1pPr>
          </a:lstStyle>
          <a:p>
            <a:pPr>
              <a:defRPr/>
            </a:pPr>
            <a:fld id="{C341D6BE-89F2-406F-91CB-35723D33EE66}" type="slidenum">
              <a:rPr lang="en-US"/>
              <a:pPr>
                <a:defRPr/>
              </a:pPr>
              <a:t>‹#›</a:t>
            </a:fld>
            <a:endParaRPr lang="en-US"/>
          </a:p>
        </p:txBody>
      </p:sp>
    </p:spTree>
    <p:extLst>
      <p:ext uri="{BB962C8B-B14F-4D97-AF65-F5344CB8AC3E}">
        <p14:creationId xmlns:p14="http://schemas.microsoft.com/office/powerpoint/2010/main" val="1603249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12642"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en-US"/>
          </a:p>
        </p:txBody>
      </p:sp>
      <p:grpSp>
        <p:nvGrpSpPr>
          <p:cNvPr id="1027" name="Group 3"/>
          <p:cNvGrpSpPr>
            <a:grpSpLocks/>
          </p:cNvGrpSpPr>
          <p:nvPr/>
        </p:nvGrpSpPr>
        <p:grpSpPr bwMode="auto">
          <a:xfrm>
            <a:off x="3175" y="4267200"/>
            <a:ext cx="9140825" cy="2590800"/>
            <a:chOff x="2" y="2688"/>
            <a:chExt cx="5758" cy="1632"/>
          </a:xfrm>
        </p:grpSpPr>
        <p:sp>
          <p:nvSpPr>
            <p:cNvPr id="1033"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34" name="Group 5"/>
            <p:cNvGrpSpPr>
              <a:grpSpLocks/>
            </p:cNvGrpSpPr>
            <p:nvPr userDrawn="1"/>
          </p:nvGrpSpPr>
          <p:grpSpPr bwMode="auto">
            <a:xfrm>
              <a:off x="3528" y="3715"/>
              <a:ext cx="792" cy="521"/>
              <a:chOff x="3527" y="3715"/>
              <a:chExt cx="792" cy="521"/>
            </a:xfrm>
          </p:grpSpPr>
          <p:sp>
            <p:nvSpPr>
              <p:cNvPr id="112646"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en-US"/>
              </a:p>
            </p:txBody>
          </p:sp>
          <p:sp>
            <p:nvSpPr>
              <p:cNvPr id="112647"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en-US"/>
              </a:p>
            </p:txBody>
          </p:sp>
          <p:sp>
            <p:nvSpPr>
              <p:cNvPr id="112648"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112649"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112650"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112651"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en-US"/>
              </a:p>
            </p:txBody>
          </p:sp>
          <p:sp>
            <p:nvSpPr>
              <p:cNvPr id="112652"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en-US"/>
              </a:p>
            </p:txBody>
          </p:sp>
          <p:sp>
            <p:nvSpPr>
              <p:cNvPr id="112653"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112654"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en-US"/>
              </a:p>
            </p:txBody>
          </p:sp>
          <p:sp>
            <p:nvSpPr>
              <p:cNvPr id="112655"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en-US"/>
              </a:p>
            </p:txBody>
          </p:sp>
          <p:sp>
            <p:nvSpPr>
              <p:cNvPr id="112656"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1035" name="Group 17"/>
            <p:cNvGrpSpPr>
              <a:grpSpLocks/>
            </p:cNvGrpSpPr>
            <p:nvPr userDrawn="1"/>
          </p:nvGrpSpPr>
          <p:grpSpPr bwMode="auto">
            <a:xfrm>
              <a:off x="1776" y="3631"/>
              <a:ext cx="1626" cy="683"/>
              <a:chOff x="1776" y="3631"/>
              <a:chExt cx="1626" cy="683"/>
            </a:xfrm>
          </p:grpSpPr>
          <p:sp>
            <p:nvSpPr>
              <p:cNvPr id="112658"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en-US"/>
              </a:p>
            </p:txBody>
          </p:sp>
          <p:sp>
            <p:nvSpPr>
              <p:cNvPr id="112659"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en-US"/>
              </a:p>
            </p:txBody>
          </p:sp>
          <p:sp>
            <p:nvSpPr>
              <p:cNvPr id="112660"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en-US"/>
              </a:p>
            </p:txBody>
          </p:sp>
          <p:sp>
            <p:nvSpPr>
              <p:cNvPr id="112661"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112662"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112663"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en-US"/>
              </a:p>
            </p:txBody>
          </p:sp>
          <p:sp>
            <p:nvSpPr>
              <p:cNvPr id="112664"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en-US"/>
              </a:p>
            </p:txBody>
          </p:sp>
          <p:sp>
            <p:nvSpPr>
              <p:cNvPr id="112665"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en-US"/>
              </a:p>
            </p:txBody>
          </p:sp>
          <p:sp>
            <p:nvSpPr>
              <p:cNvPr id="112666"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en-US"/>
              </a:p>
            </p:txBody>
          </p:sp>
          <p:sp>
            <p:nvSpPr>
              <p:cNvPr id="112667"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en-US"/>
              </a:p>
            </p:txBody>
          </p:sp>
          <p:sp>
            <p:nvSpPr>
              <p:cNvPr id="112668"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en-US"/>
              </a:p>
            </p:txBody>
          </p:sp>
          <p:sp>
            <p:nvSpPr>
              <p:cNvPr id="112669"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en-US"/>
              </a:p>
            </p:txBody>
          </p:sp>
          <p:sp>
            <p:nvSpPr>
              <p:cNvPr id="1079"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0"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72"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112673"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112674"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en-US"/>
              </a:p>
            </p:txBody>
          </p:sp>
          <p:sp>
            <p:nvSpPr>
              <p:cNvPr id="1084"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1036" name="Group 36"/>
            <p:cNvGrpSpPr>
              <a:grpSpLocks/>
            </p:cNvGrpSpPr>
            <p:nvPr userDrawn="1"/>
          </p:nvGrpSpPr>
          <p:grpSpPr bwMode="auto">
            <a:xfrm>
              <a:off x="4128" y="3360"/>
              <a:ext cx="1351" cy="821"/>
              <a:chOff x="4128" y="3360"/>
              <a:chExt cx="1351" cy="821"/>
            </a:xfrm>
          </p:grpSpPr>
          <p:sp>
            <p:nvSpPr>
              <p:cNvPr id="112677"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112678"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112679"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en-US"/>
              </a:p>
            </p:txBody>
          </p:sp>
          <p:sp>
            <p:nvSpPr>
              <p:cNvPr id="112680"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112681"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112682"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112683"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en-US"/>
              </a:p>
            </p:txBody>
          </p:sp>
          <p:sp>
            <p:nvSpPr>
              <p:cNvPr id="1057"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685"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en-US"/>
              </a:p>
            </p:txBody>
          </p:sp>
          <p:sp>
            <p:nvSpPr>
              <p:cNvPr id="112686"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112687"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en-US"/>
              </a:p>
            </p:txBody>
          </p:sp>
          <p:sp>
            <p:nvSpPr>
              <p:cNvPr id="112688"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en-US"/>
              </a:p>
            </p:txBody>
          </p:sp>
          <p:sp>
            <p:nvSpPr>
              <p:cNvPr id="112689"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en-US"/>
              </a:p>
            </p:txBody>
          </p:sp>
          <p:sp>
            <p:nvSpPr>
              <p:cNvPr id="112690"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112691"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en-US"/>
              </a:p>
            </p:txBody>
          </p:sp>
          <p:sp>
            <p:nvSpPr>
              <p:cNvPr id="112692"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en-US"/>
              </a:p>
            </p:txBody>
          </p:sp>
          <p:sp>
            <p:nvSpPr>
              <p:cNvPr id="112693"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en-US"/>
              </a:p>
            </p:txBody>
          </p:sp>
        </p:grpSp>
        <p:grpSp>
          <p:nvGrpSpPr>
            <p:cNvPr id="1037" name="Group 54"/>
            <p:cNvGrpSpPr>
              <a:grpSpLocks/>
            </p:cNvGrpSpPr>
            <p:nvPr userDrawn="1"/>
          </p:nvGrpSpPr>
          <p:grpSpPr bwMode="auto">
            <a:xfrm>
              <a:off x="5280" y="3024"/>
              <a:ext cx="425" cy="258"/>
              <a:chOff x="5280" y="3024"/>
              <a:chExt cx="425" cy="258"/>
            </a:xfrm>
          </p:grpSpPr>
          <p:sp>
            <p:nvSpPr>
              <p:cNvPr id="1038"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9"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0"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1"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2"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3"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4"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45" name="Group 62"/>
              <p:cNvGrpSpPr>
                <a:grpSpLocks/>
              </p:cNvGrpSpPr>
              <p:nvPr/>
            </p:nvGrpSpPr>
            <p:grpSpPr bwMode="auto">
              <a:xfrm>
                <a:off x="5381" y="3085"/>
                <a:ext cx="227" cy="132"/>
                <a:chOff x="5381" y="3085"/>
                <a:chExt cx="227" cy="132"/>
              </a:xfrm>
            </p:grpSpPr>
            <p:sp>
              <p:nvSpPr>
                <p:cNvPr id="1046"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7"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8"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9"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sp>
        <p:nvSpPr>
          <p:cNvPr id="112707"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112708"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09"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mn-lt"/>
              </a:defRPr>
            </a:lvl1pPr>
          </a:lstStyle>
          <a:p>
            <a:pPr>
              <a:defRPr/>
            </a:pPr>
            <a:endParaRPr lang="en-US"/>
          </a:p>
        </p:txBody>
      </p:sp>
      <p:sp>
        <p:nvSpPr>
          <p:cNvPr id="112710"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mn-lt"/>
              </a:defRPr>
            </a:lvl1pPr>
          </a:lstStyle>
          <a:p>
            <a:pPr>
              <a:defRPr/>
            </a:pPr>
            <a:endParaRPr lang="en-US"/>
          </a:p>
        </p:txBody>
      </p:sp>
      <p:sp>
        <p:nvSpPr>
          <p:cNvPr id="112711"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mn-lt"/>
              </a:defRPr>
            </a:lvl1pPr>
          </a:lstStyle>
          <a:p>
            <a:pPr>
              <a:defRPr/>
            </a:pPr>
            <a:fld id="{F557E2B6-E7DC-4D72-A0CA-7FFC7F32BF49}"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karijera.ni.ac.r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pPr eaLnBrk="1" hangingPunct="1">
              <a:defRPr/>
            </a:pPr>
            <a:r>
              <a:rPr lang="en-GB" sz="2400" b="1" dirty="0" smtClean="0">
                <a:latin typeface="Times New Roman" pitchFamily="18" charset="0"/>
              </a:rPr>
              <a:t>CONTEMPORARY ECONOMIC CONTEXT OF EDUCATION AND EMPLOYMENT</a:t>
            </a:r>
            <a:endParaRPr lang="en-US" sz="2400" b="1" dirty="0" smtClean="0">
              <a:latin typeface="Times New Roman" pitchFamily="18" charset="0"/>
            </a:endParaRPr>
          </a:p>
        </p:txBody>
      </p:sp>
      <p:sp>
        <p:nvSpPr>
          <p:cNvPr id="2" name="Content Placeholder 1"/>
          <p:cNvSpPr>
            <a:spLocks noGrp="1"/>
          </p:cNvSpPr>
          <p:nvPr>
            <p:ph idx="1"/>
          </p:nvPr>
        </p:nvSpPr>
        <p:spPr>
          <a:xfrm>
            <a:off x="468313" y="2133600"/>
            <a:ext cx="8229600" cy="3771900"/>
          </a:xfrm>
        </p:spPr>
        <p:txBody>
          <a:bodyPr/>
          <a:lstStyle/>
          <a:p>
            <a:pPr marL="0" indent="0">
              <a:buFont typeface="Wingdings" pitchFamily="2" charset="2"/>
              <a:buNone/>
              <a:defRPr/>
            </a:pPr>
            <a:r>
              <a:rPr lang="en-GB" sz="1600" b="1" dirty="0" smtClean="0"/>
              <a:t>Reflection on the national context:</a:t>
            </a:r>
            <a:r>
              <a:rPr lang="en-US" sz="1600" dirty="0" smtClean="0"/>
              <a:t/>
            </a:r>
            <a:br>
              <a:rPr lang="en-US" sz="1600" dirty="0" smtClean="0"/>
            </a:br>
            <a:r>
              <a:rPr lang="en-US" sz="1600" dirty="0" smtClean="0"/>
              <a:t/>
            </a:r>
            <a:br>
              <a:rPr lang="en-US" sz="1600" dirty="0" smtClean="0"/>
            </a:br>
            <a:r>
              <a:rPr lang="en-US" sz="1600" dirty="0" smtClean="0"/>
              <a:t>When it comes to the Republic of Serbia we can say that:</a:t>
            </a:r>
          </a:p>
          <a:p>
            <a:pPr marL="0" indent="0" algn="just">
              <a:buFont typeface="Wingdings" pitchFamily="2" charset="2"/>
              <a:buNone/>
              <a:defRPr/>
            </a:pPr>
            <a:endParaRPr lang="en-US" sz="1600" dirty="0" smtClean="0"/>
          </a:p>
          <a:p>
            <a:pPr marL="0" indent="0" algn="just">
              <a:buFont typeface="Wingdings" pitchFamily="2" charset="2"/>
              <a:buNone/>
              <a:defRPr/>
            </a:pPr>
            <a:r>
              <a:rPr lang="en-US" sz="1600" b="1" dirty="0" smtClean="0"/>
              <a:t>development, reconstruction and transformation of the entire education </a:t>
            </a:r>
            <a:r>
              <a:rPr lang="en-US" sz="1600" dirty="0" smtClean="0"/>
              <a:t>represents one of the prerequisites of the whole social and economic development of the country as a whole. </a:t>
            </a:r>
          </a:p>
          <a:p>
            <a:pPr marL="0" indent="0" algn="just">
              <a:buFont typeface="Wingdings" pitchFamily="2" charset="2"/>
              <a:buNone/>
              <a:defRPr/>
            </a:pPr>
            <a:endParaRPr lang="en-US" sz="1600" dirty="0" smtClean="0"/>
          </a:p>
          <a:p>
            <a:pPr marL="0" indent="0" algn="just">
              <a:buFont typeface="Wingdings" pitchFamily="2" charset="2"/>
              <a:buNone/>
              <a:defRPr/>
            </a:pPr>
            <a:r>
              <a:rPr lang="en-US" sz="1600" b="1" dirty="0" smtClean="0"/>
              <a:t>The National Employment Strategy for the period 2005 – 2010 </a:t>
            </a:r>
            <a:r>
              <a:rPr lang="en-US" sz="1600" dirty="0" smtClean="0"/>
              <a:t>is based, amongst other, on the assumption that a population in possession of </a:t>
            </a:r>
            <a:r>
              <a:rPr lang="en-US" sz="1600" b="1" dirty="0" smtClean="0"/>
              <a:t>social competencies </a:t>
            </a:r>
            <a:r>
              <a:rPr lang="en-US" sz="1600" dirty="0" smtClean="0"/>
              <a:t>necessary for a successful participation in the society, </a:t>
            </a:r>
            <a:r>
              <a:rPr lang="en-US" sz="1600" b="1" dirty="0" smtClean="0"/>
              <a:t>and trained and adaptable labor force</a:t>
            </a:r>
            <a:r>
              <a:rPr lang="en-US" sz="1600" dirty="0" smtClean="0"/>
              <a:t>, are both the prerequisite, and the condition of </a:t>
            </a:r>
            <a:r>
              <a:rPr lang="en-US" sz="1600" b="1" dirty="0" smtClean="0"/>
              <a:t>a social </a:t>
            </a:r>
            <a:r>
              <a:rPr lang="en-US" sz="1600" dirty="0" smtClean="0"/>
              <a:t>and </a:t>
            </a:r>
            <a:r>
              <a:rPr lang="en-US" sz="1600" b="1" dirty="0" smtClean="0"/>
              <a:t>economic transformation</a:t>
            </a:r>
            <a:r>
              <a:rPr lang="en-US" sz="1600" dirty="0" smtClean="0"/>
              <a:t> of the Republic of Serbia, its integration into the EU, and the adequate response to the challenges </a:t>
            </a:r>
            <a:r>
              <a:rPr lang="en-US" sz="1600" b="1" dirty="0" smtClean="0"/>
              <a:t>of technological development and global economy.</a:t>
            </a:r>
            <a:endParaRPr lang="en-US" sz="16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611188" y="476250"/>
            <a:ext cx="8229600" cy="1235075"/>
          </a:xfrm>
        </p:spPr>
        <p:txBody>
          <a:bodyPr/>
          <a:lstStyle/>
          <a:p>
            <a:pPr eaLnBrk="1" hangingPunct="1">
              <a:defRPr/>
            </a:pPr>
            <a:r>
              <a:rPr lang="en-GB" sz="2400" b="1" dirty="0" smtClean="0">
                <a:latin typeface="Times New Roman" pitchFamily="18" charset="0"/>
              </a:rPr>
              <a:t>CONTEMPORARY ECONOMIC CONTEXT OF EDUCATION AND EMPLOYMENT: </a:t>
            </a:r>
            <a:r>
              <a:rPr lang="en-GB" sz="2000" b="1" dirty="0" smtClean="0">
                <a:latin typeface="Times New Roman" pitchFamily="18" charset="0"/>
              </a:rPr>
              <a:t>Place of an Individual Within the Ever-changing Professional and Socio-Economic Environment</a:t>
            </a:r>
            <a:br>
              <a:rPr lang="en-GB" sz="2000" b="1" dirty="0" smtClean="0">
                <a:latin typeface="Times New Roman" pitchFamily="18" charset="0"/>
              </a:rPr>
            </a:br>
            <a:endParaRPr lang="en-US" sz="2000" b="1" dirty="0" smtClean="0">
              <a:latin typeface="Times New Roman" pitchFamily="18" charset="0"/>
            </a:endParaRPr>
          </a:p>
        </p:txBody>
      </p:sp>
      <p:sp>
        <p:nvSpPr>
          <p:cNvPr id="148483" name="Rectangle 3"/>
          <p:cNvSpPr>
            <a:spLocks noGrp="1" noChangeArrowheads="1"/>
          </p:cNvSpPr>
          <p:nvPr>
            <p:ph type="body" idx="1"/>
          </p:nvPr>
        </p:nvSpPr>
        <p:spPr>
          <a:xfrm>
            <a:off x="468313" y="1916113"/>
            <a:ext cx="8229600" cy="4525962"/>
          </a:xfrm>
        </p:spPr>
        <p:txBody>
          <a:bodyPr/>
          <a:lstStyle/>
          <a:p>
            <a:pPr marL="0" indent="0" algn="just" eaLnBrk="1" hangingPunct="1">
              <a:spcBef>
                <a:spcPts val="0"/>
              </a:spcBef>
              <a:buFont typeface="Wingdings" pitchFamily="2" charset="2"/>
              <a:buNone/>
              <a:defRPr/>
            </a:pPr>
            <a:r>
              <a:rPr lang="en-US" sz="1600" dirty="0" smtClean="0"/>
              <a:t>Therefore, each participant in the process of education, but also in the process of work, poses the question:</a:t>
            </a:r>
          </a:p>
          <a:p>
            <a:pPr marL="0" indent="0" algn="just" eaLnBrk="1" hangingPunct="1">
              <a:spcBef>
                <a:spcPts val="0"/>
              </a:spcBef>
              <a:buFont typeface="Wingdings" pitchFamily="2" charset="2"/>
              <a:buNone/>
              <a:defRPr/>
            </a:pPr>
            <a:r>
              <a:rPr lang="en-US" sz="1600" dirty="0" smtClean="0"/>
              <a:t> </a:t>
            </a:r>
          </a:p>
          <a:p>
            <a:pPr marL="0" indent="0" algn="just" eaLnBrk="1" hangingPunct="1">
              <a:spcBef>
                <a:spcPts val="0"/>
              </a:spcBef>
              <a:buFont typeface="Wingdings" pitchFamily="2" charset="2"/>
              <a:buNone/>
              <a:defRPr/>
            </a:pPr>
            <a:r>
              <a:rPr lang="en-US" sz="1600" b="1" dirty="0" smtClean="0">
                <a:solidFill>
                  <a:schemeClr val="bg1">
                    <a:lumMod val="20000"/>
                    <a:lumOff val="80000"/>
                  </a:schemeClr>
                </a:solidFill>
              </a:rPr>
              <a:t>Q:</a:t>
            </a:r>
            <a:r>
              <a:rPr lang="en-US" sz="1600" dirty="0" smtClean="0">
                <a:solidFill>
                  <a:schemeClr val="bg1">
                    <a:lumMod val="20000"/>
                    <a:lumOff val="80000"/>
                  </a:schemeClr>
                </a:solidFill>
              </a:rPr>
              <a:t> W</a:t>
            </a:r>
            <a:r>
              <a:rPr lang="en-US" sz="1600" b="1" dirty="0" smtClean="0">
                <a:solidFill>
                  <a:schemeClr val="bg1">
                    <a:lumMod val="20000"/>
                    <a:lumOff val="80000"/>
                  </a:schemeClr>
                </a:solidFill>
              </a:rPr>
              <a:t>hat does the 21st century demand besides reading, writing and computer literacy skills?</a:t>
            </a:r>
            <a:r>
              <a:rPr lang="en-US" sz="1600" dirty="0" smtClean="0">
                <a:solidFill>
                  <a:schemeClr val="bg1">
                    <a:lumMod val="20000"/>
                    <a:lumOff val="80000"/>
                  </a:schemeClr>
                </a:solidFill>
              </a:rPr>
              <a:t> </a:t>
            </a:r>
          </a:p>
          <a:p>
            <a:pPr marL="0" indent="0" algn="just" eaLnBrk="1" hangingPunct="1">
              <a:spcBef>
                <a:spcPts val="0"/>
              </a:spcBef>
              <a:buFont typeface="Wingdings" pitchFamily="2" charset="2"/>
              <a:buNone/>
              <a:defRPr/>
            </a:pPr>
            <a:r>
              <a:rPr lang="en-US" sz="1600" dirty="0" smtClean="0"/>
              <a:t/>
            </a:r>
            <a:br>
              <a:rPr lang="en-US" sz="1600" dirty="0" smtClean="0"/>
            </a:br>
            <a:r>
              <a:rPr lang="en-US" sz="1600" dirty="0" smtClean="0"/>
              <a:t>The answer would be that, first of all, it demands of the individual </a:t>
            </a:r>
            <a:r>
              <a:rPr lang="en-US" sz="1600" b="1" dirty="0" smtClean="0"/>
              <a:t>to know how to use knowledge and skills in the context of modern life.</a:t>
            </a:r>
          </a:p>
          <a:p>
            <a:pPr marL="0" indent="0" algn="just" eaLnBrk="1" hangingPunct="1">
              <a:spcBef>
                <a:spcPts val="0"/>
              </a:spcBef>
              <a:buFont typeface="Wingdings" pitchFamily="2" charset="2"/>
              <a:buNone/>
              <a:defRPr/>
            </a:pPr>
            <a:r>
              <a:rPr lang="en-US" sz="1600" dirty="0" smtClean="0"/>
              <a:t>Successful economy requires the individuals to quickly and easily </a:t>
            </a:r>
            <a:r>
              <a:rPr lang="en-US" sz="1600" b="1" dirty="0" smtClean="0"/>
              <a:t>adapt</a:t>
            </a:r>
            <a:r>
              <a:rPr lang="en-US" sz="1600" dirty="0" smtClean="0"/>
              <a:t> to the </a:t>
            </a:r>
            <a:r>
              <a:rPr lang="en-US" sz="1600" b="1" dirty="0" smtClean="0"/>
              <a:t>changeable demands</a:t>
            </a:r>
            <a:r>
              <a:rPr lang="en-US" sz="1600" dirty="0" smtClean="0"/>
              <a:t> of the world around them, but also to </a:t>
            </a:r>
            <a:r>
              <a:rPr lang="en-US" sz="1600" b="1" dirty="0" smtClean="0"/>
              <a:t>know</a:t>
            </a:r>
            <a:r>
              <a:rPr lang="en-US" sz="1600" dirty="0" smtClean="0"/>
              <a:t> those changes and be able to </a:t>
            </a:r>
            <a:r>
              <a:rPr lang="en-US" sz="1600" b="1" dirty="0" smtClean="0"/>
              <a:t>manage</a:t>
            </a:r>
            <a:r>
              <a:rPr lang="en-US" sz="1600" dirty="0" smtClean="0"/>
              <a:t> them. </a:t>
            </a:r>
          </a:p>
          <a:p>
            <a:pPr marL="0" indent="0" algn="just" eaLnBrk="1" hangingPunct="1">
              <a:spcBef>
                <a:spcPts val="0"/>
              </a:spcBef>
              <a:buFont typeface="Wingdings" pitchFamily="2" charset="2"/>
              <a:buNone/>
              <a:defRPr/>
            </a:pPr>
            <a:r>
              <a:rPr lang="en-US" sz="1600" dirty="0" smtClean="0"/>
              <a:t/>
            </a:r>
            <a:br>
              <a:rPr lang="en-US" sz="1600" dirty="0" smtClean="0"/>
            </a:br>
            <a:r>
              <a:rPr lang="en-US" sz="1600" dirty="0" smtClean="0"/>
              <a:t>In short, today’s economy values and looks for </a:t>
            </a:r>
            <a:r>
              <a:rPr lang="en-US" sz="1600" b="1" dirty="0" smtClean="0"/>
              <a:t>wide skill-base</a:t>
            </a:r>
            <a:r>
              <a:rPr lang="en-US" sz="1600" dirty="0" smtClean="0"/>
              <a:t>, including</a:t>
            </a:r>
            <a:r>
              <a:rPr lang="en-US" sz="1600" b="1" dirty="0" smtClean="0"/>
              <a:t> critical thinking, problem solving, teamwork and decision making skills,</a:t>
            </a:r>
            <a:r>
              <a:rPr lang="en-US" sz="1600" dirty="0" smtClean="0"/>
              <a:t> </a:t>
            </a:r>
            <a:r>
              <a:rPr lang="en-US" sz="1600" b="1" dirty="0" smtClean="0"/>
              <a:t>flexibility</a:t>
            </a:r>
            <a:r>
              <a:rPr lang="en-US" sz="1600" dirty="0" smtClean="0"/>
              <a:t>, and </a:t>
            </a:r>
            <a:r>
              <a:rPr lang="en-US" sz="1600" b="1" dirty="0" smtClean="0"/>
              <a:t>project work</a:t>
            </a:r>
            <a:r>
              <a:rPr lang="en-US" sz="1600" dirty="0" smtClean="0"/>
              <a:t>. </a:t>
            </a:r>
          </a:p>
          <a:p>
            <a:pPr eaLnBrk="1" hangingPunct="1">
              <a:buFont typeface="Wingdings" pitchFamily="2" charset="2"/>
              <a:buNone/>
              <a:defRPr/>
            </a:pPr>
            <a:endParaRPr lang="en-US" sz="1800" dirty="0" smtClean="0"/>
          </a:p>
          <a:p>
            <a:pPr eaLnBrk="1" hangingPunct="1">
              <a:buFont typeface="Wingdings" pitchFamily="2" charset="2"/>
              <a:buNone/>
              <a:defRPr/>
            </a:pPr>
            <a:endParaRPr lang="en-US" sz="18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defRPr/>
            </a:pPr>
            <a:r>
              <a:rPr lang="en-GB" sz="2400" b="1" smtClean="0">
                <a:latin typeface="Times New Roman" pitchFamily="18" charset="0"/>
              </a:rPr>
              <a:t>CONTEMPORARY ECONOMIC CONTEXT OF EDUCATION AND EMPLOYMENT</a:t>
            </a:r>
            <a:endParaRPr lang="en-US" sz="2400" b="1" smtClean="0">
              <a:latin typeface="Times New Roman" pitchFamily="18" charset="0"/>
            </a:endParaRPr>
          </a:p>
        </p:txBody>
      </p:sp>
      <p:sp>
        <p:nvSpPr>
          <p:cNvPr id="146435" name="Rectangle 3"/>
          <p:cNvSpPr>
            <a:spLocks noGrp="1" noChangeArrowheads="1"/>
          </p:cNvSpPr>
          <p:nvPr>
            <p:ph type="body" idx="1"/>
          </p:nvPr>
        </p:nvSpPr>
        <p:spPr>
          <a:xfrm>
            <a:off x="457200" y="1600200"/>
            <a:ext cx="8229600" cy="3773488"/>
          </a:xfrm>
        </p:spPr>
        <p:txBody>
          <a:bodyPr/>
          <a:lstStyle/>
          <a:p>
            <a:pPr eaLnBrk="1" hangingPunct="1">
              <a:lnSpc>
                <a:spcPct val="90000"/>
              </a:lnSpc>
              <a:buFontTx/>
              <a:buNone/>
              <a:defRPr/>
            </a:pPr>
            <a:endParaRPr lang="sr-Latn-CS" sz="1800" dirty="0" smtClean="0">
              <a:latin typeface="Times New Roman" pitchFamily="18" charset="0"/>
              <a:cs typeface="Times New Roman" pitchFamily="18" charset="0"/>
            </a:endParaRPr>
          </a:p>
          <a:p>
            <a:pPr eaLnBrk="1" hangingPunct="1">
              <a:lnSpc>
                <a:spcPct val="90000"/>
              </a:lnSpc>
              <a:buFontTx/>
              <a:buNone/>
              <a:defRPr/>
            </a:pPr>
            <a:r>
              <a:rPr lang="sr-Latn-CS" sz="2400" b="1" dirty="0" smtClean="0">
                <a:cs typeface="Times New Roman" pitchFamily="18" charset="0"/>
              </a:rPr>
              <a:t>LEARNING FOR EMPLOYMENT</a:t>
            </a:r>
          </a:p>
          <a:p>
            <a:pPr eaLnBrk="1" hangingPunct="1">
              <a:lnSpc>
                <a:spcPct val="90000"/>
              </a:lnSpc>
              <a:buFontTx/>
              <a:buNone/>
              <a:defRPr/>
            </a:pPr>
            <a:r>
              <a:rPr lang="sr-Latn-CS" sz="2400" b="1" dirty="0" smtClean="0">
                <a:cs typeface="Times New Roman" pitchFamily="18" charset="0"/>
              </a:rPr>
              <a:t>Core Concept</a:t>
            </a:r>
          </a:p>
          <a:p>
            <a:pPr eaLnBrk="1" hangingPunct="1">
              <a:lnSpc>
                <a:spcPct val="90000"/>
              </a:lnSpc>
              <a:buFontTx/>
              <a:buNone/>
              <a:defRPr/>
            </a:pPr>
            <a:endParaRPr lang="sr-Latn-CS" sz="1800" dirty="0" smtClean="0">
              <a:latin typeface="Times New Roman" pitchFamily="18" charset="0"/>
              <a:cs typeface="Times New Roman" pitchFamily="18" charset="0"/>
            </a:endParaRPr>
          </a:p>
          <a:p>
            <a:pPr eaLnBrk="1" hangingPunct="1">
              <a:lnSpc>
                <a:spcPct val="90000"/>
              </a:lnSpc>
              <a:buFontTx/>
              <a:buNone/>
              <a:defRPr/>
            </a:pPr>
            <a:endParaRPr lang="sr-Latn-CS" sz="1800" dirty="0" smtClean="0">
              <a:latin typeface="Times New Roman" pitchFamily="18" charset="0"/>
              <a:cs typeface="Times New Roman" pitchFamily="18" charset="0"/>
            </a:endParaRPr>
          </a:p>
          <a:p>
            <a:pPr marL="0" indent="0" algn="just" eaLnBrk="1" hangingPunct="1">
              <a:lnSpc>
                <a:spcPct val="150000"/>
              </a:lnSpc>
              <a:spcBef>
                <a:spcPts val="0"/>
              </a:spcBef>
              <a:buFontTx/>
              <a:buNone/>
              <a:defRPr/>
            </a:pPr>
            <a:r>
              <a:rPr lang="sr-Latn-CS" sz="1600" dirty="0" smtClean="0">
                <a:cs typeface="Times New Roman" pitchFamily="18" charset="0"/>
              </a:rPr>
              <a:t>Numbered </a:t>
            </a:r>
            <a:r>
              <a:rPr lang="en-GB" sz="1600" dirty="0" smtClean="0">
                <a:cs typeface="Times New Roman" pitchFamily="18" charset="0"/>
              </a:rPr>
              <a:t>skills </a:t>
            </a:r>
            <a:r>
              <a:rPr lang="sr-Latn-CS" sz="1600" dirty="0" smtClean="0">
                <a:cs typeface="Times New Roman" pitchFamily="18" charset="0"/>
              </a:rPr>
              <a:t>underpin</a:t>
            </a:r>
            <a:r>
              <a:rPr lang="en-GB" sz="1600" dirty="0" smtClean="0">
                <a:cs typeface="Times New Roman" pitchFamily="18" charset="0"/>
              </a:rPr>
              <a:t> </a:t>
            </a:r>
            <a:r>
              <a:rPr lang="en-GB" sz="1600" b="1" dirty="0" smtClean="0">
                <a:cs typeface="Times New Roman" pitchFamily="18" charset="0"/>
              </a:rPr>
              <a:t>vertical</a:t>
            </a:r>
            <a:r>
              <a:rPr lang="en-GB" sz="1600" dirty="0" smtClean="0">
                <a:cs typeface="Times New Roman" pitchFamily="18" charset="0"/>
              </a:rPr>
              <a:t> and </a:t>
            </a:r>
            <a:r>
              <a:rPr lang="en-GB" sz="1600" b="1" dirty="0" smtClean="0">
                <a:cs typeface="Times New Roman" pitchFamily="18" charset="0"/>
              </a:rPr>
              <a:t>horizontal</a:t>
            </a:r>
            <a:r>
              <a:rPr lang="en-GB" sz="1600" dirty="0" smtClean="0">
                <a:cs typeface="Times New Roman" pitchFamily="18" charset="0"/>
              </a:rPr>
              <a:t> </a:t>
            </a:r>
            <a:r>
              <a:rPr lang="en-GB" sz="1600" b="1" dirty="0" smtClean="0">
                <a:cs typeface="Times New Roman" pitchFamily="18" charset="0"/>
              </a:rPr>
              <a:t>learning for employment</a:t>
            </a:r>
            <a:r>
              <a:rPr lang="en-GB" sz="1600" dirty="0" smtClean="0">
                <a:cs typeface="Times New Roman" pitchFamily="18" charset="0"/>
              </a:rPr>
              <a:t> means developing abilities to find, keep and change job or to generate self-employment mobility of employees in the labour market and their adaptability to changes in technologies and new forms of work organization. That is a demand that each country and society encounter, whether they are a transitional </a:t>
            </a:r>
            <a:r>
              <a:rPr lang="en-GB" sz="1600" dirty="0" smtClean="0"/>
              <a:t>economy or not.</a:t>
            </a:r>
            <a:endParaRPr lang="en-US" sz="16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en-GB" sz="2400" b="1" dirty="0" smtClean="0">
                <a:latin typeface="Times New Roman" pitchFamily="18" charset="0"/>
              </a:rPr>
              <a:t>CONTEMPORARY ECONOMIC CONTEXT OF EDUCATION AND EMPLOYMENT</a:t>
            </a:r>
            <a:endParaRPr lang="en-US" sz="2400" b="1" dirty="0" smtClean="0">
              <a:latin typeface="Times New Roman" pitchFamily="18" charset="0"/>
            </a:endParaRPr>
          </a:p>
        </p:txBody>
      </p:sp>
      <p:sp>
        <p:nvSpPr>
          <p:cNvPr id="145411" name="Rectangle 3"/>
          <p:cNvSpPr>
            <a:spLocks noGrp="1" noChangeArrowheads="1"/>
          </p:cNvSpPr>
          <p:nvPr>
            <p:ph type="body" idx="1"/>
          </p:nvPr>
        </p:nvSpPr>
        <p:spPr>
          <a:xfrm>
            <a:off x="468313" y="1700213"/>
            <a:ext cx="8229600" cy="3960812"/>
          </a:xfrm>
        </p:spPr>
        <p:txBody>
          <a:bodyPr/>
          <a:lstStyle/>
          <a:p>
            <a:pPr eaLnBrk="1" hangingPunct="1">
              <a:lnSpc>
                <a:spcPct val="80000"/>
              </a:lnSpc>
              <a:buFont typeface="Wingdings" pitchFamily="2" charset="2"/>
              <a:buNone/>
              <a:defRPr/>
            </a:pPr>
            <a:r>
              <a:rPr lang="en-US" sz="1600" dirty="0" smtClean="0"/>
              <a:t>Career guidance and counseling are one of the </a:t>
            </a:r>
            <a:r>
              <a:rPr lang="en-US" sz="1600" b="1" dirty="0" smtClean="0"/>
              <a:t>very basic instruments </a:t>
            </a:r>
            <a:r>
              <a:rPr lang="sr-Latn-CS" sz="1600" dirty="0" smtClean="0"/>
              <a:t>to contribute to:</a:t>
            </a:r>
            <a:endParaRPr lang="en-US" sz="1600" dirty="0" smtClean="0"/>
          </a:p>
          <a:p>
            <a:pPr eaLnBrk="1" hangingPunct="1">
              <a:lnSpc>
                <a:spcPct val="80000"/>
              </a:lnSpc>
              <a:buFont typeface="Wingdings" pitchFamily="2" charset="2"/>
              <a:buNone/>
              <a:defRPr/>
            </a:pPr>
            <a:endParaRPr lang="en-US" sz="1600" dirty="0" smtClean="0"/>
          </a:p>
          <a:p>
            <a:pPr eaLnBrk="1" hangingPunct="1">
              <a:lnSpc>
                <a:spcPct val="80000"/>
              </a:lnSpc>
              <a:buFont typeface="Wingdings" pitchFamily="2" charset="2"/>
              <a:buNone/>
              <a:defRPr/>
            </a:pPr>
            <a:r>
              <a:rPr lang="en-US" sz="1600" dirty="0" smtClean="0"/>
              <a:t>    </a:t>
            </a:r>
          </a:p>
          <a:p>
            <a:pPr eaLnBrk="1" hangingPunct="1">
              <a:lnSpc>
                <a:spcPct val="80000"/>
              </a:lnSpc>
              <a:defRPr/>
            </a:pPr>
            <a:r>
              <a:rPr lang="en-US" sz="1600" dirty="0" smtClean="0"/>
              <a:t>realization of the </a:t>
            </a:r>
            <a:r>
              <a:rPr lang="en-US" sz="1600" b="1" dirty="0" smtClean="0"/>
              <a:t>elementary right to work;</a:t>
            </a:r>
            <a:br>
              <a:rPr lang="en-US" sz="1600" b="1" dirty="0" smtClean="0"/>
            </a:br>
            <a:endParaRPr lang="en-US" sz="1600" b="1" dirty="0" smtClean="0"/>
          </a:p>
          <a:p>
            <a:pPr eaLnBrk="1" hangingPunct="1">
              <a:lnSpc>
                <a:spcPct val="80000"/>
              </a:lnSpc>
              <a:defRPr/>
            </a:pPr>
            <a:r>
              <a:rPr lang="en-US" sz="1600" dirty="0" smtClean="0"/>
              <a:t>more efficient </a:t>
            </a:r>
            <a:r>
              <a:rPr lang="en-US" sz="1600" b="1" dirty="0" smtClean="0"/>
              <a:t>investment in education and training;</a:t>
            </a:r>
            <a:br>
              <a:rPr lang="en-US" sz="1600" b="1" dirty="0" smtClean="0"/>
            </a:br>
            <a:endParaRPr lang="en-US" sz="1600" b="1" dirty="0" smtClean="0"/>
          </a:p>
          <a:p>
            <a:pPr marL="360000" eaLnBrk="1" hangingPunct="1">
              <a:lnSpc>
                <a:spcPct val="80000"/>
              </a:lnSpc>
              <a:spcBef>
                <a:spcPts val="0"/>
              </a:spcBef>
              <a:defRPr/>
            </a:pPr>
            <a:r>
              <a:rPr lang="en-US" sz="1600" dirty="0" smtClean="0"/>
              <a:t>greater efficiency in the </a:t>
            </a:r>
            <a:r>
              <a:rPr lang="en-US" sz="1600" dirty="0" err="1" smtClean="0"/>
              <a:t>labour</a:t>
            </a:r>
            <a:r>
              <a:rPr lang="en-US" sz="1600" dirty="0" smtClean="0"/>
              <a:t> market, which is reflected by a greater </a:t>
            </a:r>
            <a:r>
              <a:rPr lang="en-US" sz="1600" b="1" dirty="0" smtClean="0"/>
              <a:t>employability    and mobility</a:t>
            </a:r>
            <a:r>
              <a:rPr lang="en-US" sz="1600" dirty="0" smtClean="0"/>
              <a:t> of the </a:t>
            </a:r>
            <a:r>
              <a:rPr lang="en-US" sz="1600" dirty="0" err="1" smtClean="0"/>
              <a:t>labour</a:t>
            </a:r>
            <a:r>
              <a:rPr lang="en-US" sz="1600" dirty="0" smtClean="0"/>
              <a:t> force;</a:t>
            </a:r>
            <a:br>
              <a:rPr lang="en-US" sz="1600" dirty="0" smtClean="0"/>
            </a:br>
            <a:endParaRPr lang="en-US" sz="1600" dirty="0" smtClean="0"/>
          </a:p>
          <a:p>
            <a:pPr eaLnBrk="1" hangingPunct="1">
              <a:lnSpc>
                <a:spcPct val="80000"/>
              </a:lnSpc>
              <a:defRPr/>
            </a:pPr>
            <a:r>
              <a:rPr lang="en-US" sz="1600" dirty="0" smtClean="0"/>
              <a:t>human capital and </a:t>
            </a:r>
            <a:r>
              <a:rPr lang="en-US" sz="1600" b="1" dirty="0" err="1" smtClean="0"/>
              <a:t>labour</a:t>
            </a:r>
            <a:r>
              <a:rPr lang="en-US" sz="1600" b="1" dirty="0" smtClean="0"/>
              <a:t> development</a:t>
            </a:r>
            <a:r>
              <a:rPr lang="en-US" sz="1600" dirty="0" smtClean="0"/>
              <a:t>;</a:t>
            </a:r>
            <a:br>
              <a:rPr lang="en-US" sz="1600" dirty="0" smtClean="0"/>
            </a:br>
            <a:endParaRPr lang="en-US" sz="1600" dirty="0" smtClean="0"/>
          </a:p>
          <a:p>
            <a:pPr eaLnBrk="1" hangingPunct="1">
              <a:lnSpc>
                <a:spcPct val="80000"/>
              </a:lnSpc>
              <a:defRPr/>
            </a:pPr>
            <a:r>
              <a:rPr lang="en-US" sz="1600" b="1" dirty="0" smtClean="0"/>
              <a:t>social inclusion and social equality</a:t>
            </a:r>
            <a:r>
              <a:rPr lang="en-US" sz="1600" dirty="0" smtClean="0"/>
              <a:t> of each individual;</a:t>
            </a:r>
            <a:br>
              <a:rPr lang="en-US" sz="1600" dirty="0" smtClean="0"/>
            </a:br>
            <a:endParaRPr lang="en-US" sz="1600" dirty="0" smtClean="0"/>
          </a:p>
          <a:p>
            <a:pPr eaLnBrk="1" hangingPunct="1">
              <a:lnSpc>
                <a:spcPct val="80000"/>
              </a:lnSpc>
              <a:defRPr/>
            </a:pPr>
            <a:r>
              <a:rPr lang="en-US" sz="1600" b="1" dirty="0" smtClean="0"/>
              <a:t>active citizenship</a:t>
            </a:r>
            <a:r>
              <a:rPr lang="en-US" sz="1600" dirty="0" smtClean="0"/>
              <a:t>.</a:t>
            </a:r>
          </a:p>
          <a:p>
            <a:pPr eaLnBrk="1" hangingPunct="1">
              <a:lnSpc>
                <a:spcPct val="80000"/>
              </a:lnSpc>
              <a:buFont typeface="Wingdings" pitchFamily="2" charset="2"/>
              <a:buNone/>
              <a:defRPr/>
            </a:pPr>
            <a:endParaRPr lang="en-US" sz="2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468313" y="620713"/>
            <a:ext cx="8229600" cy="990600"/>
          </a:xfrm>
        </p:spPr>
        <p:txBody>
          <a:bodyPr/>
          <a:lstStyle/>
          <a:p>
            <a:pPr eaLnBrk="1" hangingPunct="1">
              <a:defRPr/>
            </a:pPr>
            <a:r>
              <a:rPr lang="en-US" sz="2400" b="1" dirty="0" smtClean="0">
                <a:latin typeface="Times New Roman" pitchFamily="18" charset="0"/>
              </a:rPr>
              <a:t/>
            </a:r>
            <a:br>
              <a:rPr lang="en-US" sz="2400" b="1" dirty="0" smtClean="0">
                <a:latin typeface="Times New Roman" pitchFamily="18" charset="0"/>
              </a:rPr>
            </a:br>
            <a:r>
              <a:rPr lang="en-US" sz="2400" b="1" dirty="0" smtClean="0">
                <a:latin typeface="Times New Roman" pitchFamily="18" charset="0"/>
              </a:rPr>
              <a:t/>
            </a:r>
            <a:br>
              <a:rPr lang="en-US" sz="2400" b="1" dirty="0" smtClean="0">
                <a:latin typeface="Times New Roman" pitchFamily="18" charset="0"/>
              </a:rPr>
            </a:br>
            <a:r>
              <a:rPr lang="en-US" sz="2400" b="1" dirty="0" smtClean="0">
                <a:latin typeface="Times New Roman" pitchFamily="18" charset="0"/>
              </a:rPr>
              <a:t>Local Level : University of Nis </a:t>
            </a:r>
            <a:br>
              <a:rPr lang="en-US" sz="2400" b="1" dirty="0" smtClean="0">
                <a:latin typeface="Times New Roman" pitchFamily="18" charset="0"/>
              </a:rPr>
            </a:br>
            <a:r>
              <a:rPr lang="en-GB" sz="2400" b="1" dirty="0" err="1" smtClean="0">
                <a:latin typeface="Times New Roman" pitchFamily="18" charset="0"/>
              </a:rPr>
              <a:t>Center</a:t>
            </a:r>
            <a:r>
              <a:rPr lang="en-GB" sz="2400" b="1" dirty="0" smtClean="0">
                <a:latin typeface="Times New Roman" pitchFamily="18" charset="0"/>
              </a:rPr>
              <a:t> for Career Development</a:t>
            </a:r>
            <a:br>
              <a:rPr lang="en-GB" sz="2400" b="1" dirty="0" smtClean="0">
                <a:latin typeface="Times New Roman" pitchFamily="18" charset="0"/>
              </a:rPr>
            </a:br>
            <a:r>
              <a:rPr lang="en-US" sz="2400" b="1" dirty="0" smtClean="0">
                <a:latin typeface="Times New Roman" pitchFamily="18" charset="0"/>
              </a:rPr>
              <a:t/>
            </a:r>
            <a:br>
              <a:rPr lang="en-US" sz="2400" b="1" dirty="0" smtClean="0">
                <a:latin typeface="Times New Roman" pitchFamily="18" charset="0"/>
              </a:rPr>
            </a:br>
            <a:endParaRPr lang="en-US" dirty="0" smtClean="0"/>
          </a:p>
        </p:txBody>
      </p:sp>
      <p:sp>
        <p:nvSpPr>
          <p:cNvPr id="160771" name="Rectangle 3"/>
          <p:cNvSpPr>
            <a:spLocks noGrp="1" noChangeArrowheads="1"/>
          </p:cNvSpPr>
          <p:nvPr>
            <p:ph type="body" idx="1"/>
          </p:nvPr>
        </p:nvSpPr>
        <p:spPr>
          <a:xfrm>
            <a:off x="395536" y="1556793"/>
            <a:ext cx="5328592" cy="2564903"/>
          </a:xfrm>
        </p:spPr>
        <p:txBody>
          <a:bodyPr/>
          <a:lstStyle/>
          <a:p>
            <a:pPr algn="just" eaLnBrk="1" hangingPunct="1">
              <a:lnSpc>
                <a:spcPct val="80000"/>
              </a:lnSpc>
              <a:buFont typeface="Wingdings" pitchFamily="2" charset="2"/>
              <a:buNone/>
              <a:defRPr/>
            </a:pPr>
            <a:endParaRPr lang="en-GB" sz="1600" dirty="0" smtClean="0"/>
          </a:p>
          <a:p>
            <a:pPr marL="0" eaLnBrk="1" hangingPunct="1">
              <a:lnSpc>
                <a:spcPct val="80000"/>
              </a:lnSpc>
              <a:buFont typeface="Wingdings" pitchFamily="2" charset="2"/>
              <a:buNone/>
              <a:defRPr/>
            </a:pPr>
            <a:r>
              <a:rPr lang="en-GB" sz="1600" dirty="0" err="1" smtClean="0"/>
              <a:t>Center</a:t>
            </a:r>
            <a:r>
              <a:rPr lang="en-GB" sz="1600" dirty="0" smtClean="0"/>
              <a:t> for Career Development is an organizational unit of the University of Nis. </a:t>
            </a:r>
            <a:r>
              <a:rPr lang="en-GB" sz="1600" dirty="0" err="1" smtClean="0"/>
              <a:t>Center</a:t>
            </a:r>
            <a:r>
              <a:rPr lang="en-GB" sz="1600" dirty="0" smtClean="0"/>
              <a:t> for career development was established to support students of all levels in development of </a:t>
            </a:r>
            <a:r>
              <a:rPr lang="en-GB" sz="1600" b="1" dirty="0" smtClean="0"/>
              <a:t>skills</a:t>
            </a:r>
            <a:r>
              <a:rPr lang="en-GB" sz="1600" dirty="0" smtClean="0"/>
              <a:t> and </a:t>
            </a:r>
            <a:r>
              <a:rPr lang="en-GB" sz="1600" b="1" dirty="0" smtClean="0"/>
              <a:t>abilities</a:t>
            </a:r>
            <a:r>
              <a:rPr lang="en-GB" sz="1600" dirty="0" smtClean="0"/>
              <a:t> that are crucial for their employment, as well as  to </a:t>
            </a:r>
            <a:r>
              <a:rPr lang="en-GB" sz="1600" b="1" dirty="0" smtClean="0"/>
              <a:t>provide information </a:t>
            </a:r>
            <a:r>
              <a:rPr lang="en-GB" sz="1600" dirty="0" smtClean="0"/>
              <a:t>on education and scholarship opportunities, both national  and international… </a:t>
            </a:r>
          </a:p>
          <a:p>
            <a:pPr marL="0" eaLnBrk="1" hangingPunct="1">
              <a:lnSpc>
                <a:spcPct val="80000"/>
              </a:lnSpc>
              <a:buFont typeface="Wingdings" pitchFamily="2" charset="2"/>
              <a:buNone/>
              <a:defRPr/>
            </a:pPr>
            <a:endParaRPr lang="en-GB" sz="1600" dirty="0"/>
          </a:p>
          <a:p>
            <a:pPr marL="0" eaLnBrk="1" hangingPunct="1">
              <a:lnSpc>
                <a:spcPct val="80000"/>
              </a:lnSpc>
              <a:buFont typeface="Wingdings" pitchFamily="2" charset="2"/>
              <a:buNone/>
              <a:defRPr/>
            </a:pPr>
            <a:r>
              <a:rPr lang="en-GB" sz="1600" dirty="0" smtClean="0"/>
              <a:t>The </a:t>
            </a:r>
            <a:r>
              <a:rPr lang="en-GB" sz="1600" dirty="0" err="1" smtClean="0"/>
              <a:t>Center</a:t>
            </a:r>
            <a:r>
              <a:rPr lang="en-GB" sz="1600" dirty="0" smtClean="0"/>
              <a:t> was </a:t>
            </a:r>
            <a:r>
              <a:rPr lang="en-GB" sz="1600" b="1" dirty="0" smtClean="0"/>
              <a:t>opened in June 2008</a:t>
            </a:r>
            <a:r>
              <a:rPr lang="en-GB" sz="1600" dirty="0" smtClean="0"/>
              <a:t>, with the help of Foundation /of Crown Prince Alexander for Education and the University of Nottingham. </a:t>
            </a:r>
            <a:br>
              <a:rPr lang="en-GB" sz="1600" dirty="0" smtClean="0"/>
            </a:br>
            <a:r>
              <a:rPr lang="en-GB" sz="1600" smtClean="0"/>
              <a:t/>
            </a:r>
            <a:br>
              <a:rPr lang="en-GB" sz="1600" smtClean="0"/>
            </a:br>
            <a:endParaRPr lang="en-US" sz="1600" dirty="0" smtClean="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1844824"/>
            <a:ext cx="3035829" cy="2276872"/>
          </a:xfrm>
          <a:prstGeom prst="rect">
            <a:avLst/>
          </a:prstGeom>
        </p:spPr>
      </p:pic>
      <p:sp>
        <p:nvSpPr>
          <p:cNvPr id="3" name="TextBox 2"/>
          <p:cNvSpPr txBox="1"/>
          <p:nvPr/>
        </p:nvSpPr>
        <p:spPr>
          <a:xfrm>
            <a:off x="395536" y="4352699"/>
            <a:ext cx="8424936" cy="2505301"/>
          </a:xfrm>
          <a:prstGeom prst="rect">
            <a:avLst/>
          </a:prstGeom>
          <a:noFill/>
        </p:spPr>
        <p:txBody>
          <a:bodyPr wrap="square" rtlCol="0">
            <a:spAutoFit/>
          </a:bodyPr>
          <a:lstStyle/>
          <a:p>
            <a:pPr marL="0" eaLnBrk="1" hangingPunct="1">
              <a:lnSpc>
                <a:spcPct val="80000"/>
              </a:lnSpc>
              <a:buFont typeface="Wingdings" pitchFamily="2" charset="2"/>
              <a:buNone/>
              <a:defRPr/>
            </a:pPr>
            <a:r>
              <a:rPr lang="en-GB">
                <a:effectLst>
                  <a:outerShdw blurRad="50800" dist="38100" dir="2700000" algn="tl" rotWithShape="0">
                    <a:prstClr val="black">
                      <a:alpha val="40000"/>
                    </a:prstClr>
                  </a:outerShdw>
                </a:effectLst>
                <a:latin typeface="+mn-lt"/>
              </a:rPr>
              <a:t>One of the key roles of the Center is </a:t>
            </a:r>
            <a:r>
              <a:rPr lang="en-GB" b="1">
                <a:effectLst>
                  <a:outerShdw blurRad="50800" dist="38100" dir="2700000" algn="tl" rotWithShape="0">
                    <a:prstClr val="black">
                      <a:alpha val="40000"/>
                    </a:prstClr>
                  </a:outerShdw>
                </a:effectLst>
                <a:latin typeface="+mn-lt"/>
              </a:rPr>
              <a:t>networking of the academic and business community</a:t>
            </a:r>
            <a:r>
              <a:rPr lang="en-GB">
                <a:effectLst>
                  <a:outerShdw blurRad="50800" dist="38100" dir="2700000" algn="tl" rotWithShape="0">
                    <a:prstClr val="black">
                      <a:alpha val="40000"/>
                    </a:prstClr>
                  </a:outerShdw>
                </a:effectLst>
                <a:latin typeface="+mn-lt"/>
              </a:rPr>
              <a:t> and providing information and services in support of more eﬃcient </a:t>
            </a:r>
            <a:r>
              <a:rPr lang="en-GB" b="1">
                <a:effectLst>
                  <a:outerShdw blurRad="50800" dist="38100" dir="2700000" algn="tl" rotWithShape="0">
                    <a:prstClr val="black">
                      <a:alpha val="40000"/>
                    </a:prstClr>
                  </a:outerShdw>
                </a:effectLst>
                <a:latin typeface="+mn-lt"/>
              </a:rPr>
              <a:t>multi-sector cooperation</a:t>
            </a:r>
            <a:r>
              <a:rPr lang="en-GB">
                <a:effectLst>
                  <a:outerShdw blurRad="50800" dist="38100" dir="2700000" algn="tl" rotWithShape="0">
                    <a:prstClr val="black">
                      <a:alpha val="40000"/>
                    </a:prstClr>
                  </a:outerShdw>
                </a:effectLst>
                <a:latin typeface="+mn-lt"/>
              </a:rPr>
              <a:t>. </a:t>
            </a:r>
            <a:endParaRPr lang="sr-Latn-CS">
              <a:effectLst>
                <a:outerShdw blurRad="50800" dist="38100" dir="2700000" algn="tl" rotWithShape="0">
                  <a:prstClr val="black">
                    <a:alpha val="40000"/>
                  </a:prstClr>
                </a:outerShdw>
              </a:effectLst>
              <a:latin typeface="+mn-lt"/>
            </a:endParaRPr>
          </a:p>
          <a:p>
            <a:pPr algn="just" eaLnBrk="1" hangingPunct="1">
              <a:lnSpc>
                <a:spcPct val="80000"/>
              </a:lnSpc>
              <a:buFont typeface="Wingdings" pitchFamily="2" charset="2"/>
              <a:buNone/>
              <a:defRPr/>
            </a:pPr>
            <a:endParaRPr lang="sr-Latn-CS">
              <a:effectLst>
                <a:outerShdw blurRad="50800" dist="38100" dir="2700000" algn="tl" rotWithShape="0">
                  <a:prstClr val="black">
                    <a:alpha val="40000"/>
                  </a:prstClr>
                </a:outerShdw>
              </a:effectLst>
              <a:latin typeface="+mn-lt"/>
            </a:endParaRPr>
          </a:p>
          <a:p>
            <a:pPr marL="0" algn="just" eaLnBrk="1" hangingPunct="1">
              <a:lnSpc>
                <a:spcPct val="80000"/>
              </a:lnSpc>
              <a:buFont typeface="Wingdings" pitchFamily="2" charset="2"/>
              <a:buNone/>
              <a:defRPr/>
            </a:pPr>
            <a:r>
              <a:rPr lang="en-US">
                <a:effectLst>
                  <a:outerShdw blurRad="50800" dist="38100" dir="2700000" algn="tl" rotWithShape="0">
                    <a:prstClr val="black">
                      <a:alpha val="40000"/>
                    </a:prstClr>
                  </a:outerShdw>
                </a:effectLst>
                <a:latin typeface="+mn-lt"/>
              </a:rPr>
              <a:t>The Centre is not directly involved in the recruitment of students and graduates, instead it provides relevant information about getting a job, connects students with employers by the means of organizing internships and voluntary work and by organizing training and seminars. </a:t>
            </a:r>
          </a:p>
          <a:p>
            <a:pPr algn="just" eaLnBrk="1" hangingPunct="1">
              <a:lnSpc>
                <a:spcPct val="80000"/>
              </a:lnSpc>
              <a:buFont typeface="Wingdings" pitchFamily="2" charset="2"/>
              <a:buNone/>
              <a:defRPr/>
            </a:pPr>
            <a:endParaRPr lang="sr-Latn-CS">
              <a:effectLst>
                <a:outerShdw blurRad="50800" dist="38100" dir="2700000" algn="tl" rotWithShape="0">
                  <a:prstClr val="black">
                    <a:alpha val="40000"/>
                  </a:prstClr>
                </a:outerShdw>
              </a:effectLst>
              <a:latin typeface="+mn-lt"/>
            </a:endParaRPr>
          </a:p>
          <a:p>
            <a:pPr algn="just" eaLnBrk="1" hangingPunct="1">
              <a:lnSpc>
                <a:spcPct val="80000"/>
              </a:lnSpc>
              <a:buFont typeface="Wingdings" pitchFamily="2" charset="2"/>
              <a:buNone/>
              <a:defRPr/>
            </a:pPr>
            <a:r>
              <a:rPr lang="sr-Latn-CS">
                <a:effectLst>
                  <a:outerShdw blurRad="50800" dist="38100" dir="2700000" algn="tl" rotWithShape="0">
                    <a:prstClr val="black">
                      <a:alpha val="40000"/>
                    </a:prstClr>
                  </a:outerShdw>
                </a:effectLst>
                <a:latin typeface="+mn-lt"/>
              </a:rPr>
              <a:t>The Center is entirely</a:t>
            </a:r>
            <a:r>
              <a:rPr lang="en-US">
                <a:effectLst>
                  <a:outerShdw blurRad="50800" dist="38100" dir="2700000" algn="tl" rotWithShape="0">
                    <a:prstClr val="black">
                      <a:alpha val="40000"/>
                    </a:prstClr>
                  </a:outerShdw>
                </a:effectLst>
                <a:latin typeface="+mn-lt"/>
              </a:rPr>
              <a:t> </a:t>
            </a:r>
            <a:r>
              <a:rPr lang="sr-Latn-CS">
                <a:effectLst>
                  <a:outerShdw blurRad="50800" dist="38100" dir="2700000" algn="tl" rotWithShape="0">
                    <a:prstClr val="black">
                      <a:alpha val="40000"/>
                    </a:prstClr>
                  </a:outerShdw>
                </a:effectLst>
                <a:latin typeface="+mn-lt"/>
              </a:rPr>
              <a:t>University-sponsored.</a:t>
            </a:r>
            <a:endParaRPr lang="en-GB">
              <a:effectLst>
                <a:outerShdw blurRad="50800" dist="38100" dir="2700000" algn="tl" rotWithShape="0">
                  <a:prstClr val="black">
                    <a:alpha val="40000"/>
                  </a:prstClr>
                </a:outerShdw>
              </a:effectLst>
              <a:latin typeface="+mn-lt"/>
            </a:endParaRPr>
          </a:p>
          <a:p>
            <a:pPr eaLnBrk="1" hangingPunct="1">
              <a:lnSpc>
                <a:spcPct val="80000"/>
              </a:lnSpc>
              <a:buFont typeface="Wingdings" pitchFamily="2" charset="2"/>
              <a:buNone/>
              <a:defRPr/>
            </a:pPr>
            <a:endParaRPr lang="en-GB">
              <a:latin typeface="+mn-lt"/>
            </a:endParaRPr>
          </a:p>
          <a:p>
            <a:endParaRPr lang="en-US">
              <a:latin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68313" y="188913"/>
            <a:ext cx="8229600" cy="15113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2400" b="1" dirty="0" smtClean="0">
                <a:latin typeface="Times New Roman" pitchFamily="18" charset="0"/>
              </a:rPr>
              <a:t>Local Level : University of Nis</a:t>
            </a:r>
            <a:br>
              <a:rPr lang="en-US" sz="2400" b="1" dirty="0" smtClean="0">
                <a:latin typeface="Times New Roman" pitchFamily="18" charset="0"/>
              </a:rPr>
            </a:br>
            <a:r>
              <a:rPr lang="en-GB" sz="2400" b="1" dirty="0" err="1" smtClean="0">
                <a:latin typeface="Times New Roman" pitchFamily="18" charset="0"/>
              </a:rPr>
              <a:t>Center</a:t>
            </a:r>
            <a:r>
              <a:rPr lang="en-GB" sz="2400" b="1" dirty="0" smtClean="0">
                <a:latin typeface="Times New Roman" pitchFamily="18" charset="0"/>
              </a:rPr>
              <a:t> for Career Development</a:t>
            </a:r>
            <a:endParaRPr lang="en-US" sz="2400" b="1" dirty="0" smtClean="0">
              <a:latin typeface="Times New Roman" pitchFamily="18" charset="0"/>
            </a:endParaRPr>
          </a:p>
        </p:txBody>
      </p:sp>
      <p:sp>
        <p:nvSpPr>
          <p:cNvPr id="34819" name="Rectangle 3"/>
          <p:cNvSpPr>
            <a:spLocks noGrp="1" noChangeArrowheads="1"/>
          </p:cNvSpPr>
          <p:nvPr>
            <p:ph type="body" idx="1"/>
          </p:nvPr>
        </p:nvSpPr>
        <p:spPr>
          <a:xfrm>
            <a:off x="457200" y="1844824"/>
            <a:ext cx="5338936" cy="384502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lnSpc>
                <a:spcPct val="50000"/>
              </a:lnSpc>
              <a:buFont typeface="Wingdings" pitchFamily="2" charset="2"/>
              <a:buNone/>
              <a:defRPr/>
            </a:pPr>
            <a:r>
              <a:rPr lang="en-GB" sz="1600" b="1" dirty="0" smtClean="0"/>
              <a:t/>
            </a:r>
            <a:br>
              <a:rPr lang="en-GB" sz="1600" b="1" dirty="0" smtClean="0"/>
            </a:br>
            <a:r>
              <a:rPr lang="en-GB" sz="2400" b="1" dirty="0" smtClean="0"/>
              <a:t>Activities:</a:t>
            </a:r>
            <a:r>
              <a:rPr lang="en-GB" sz="1600" dirty="0" smtClean="0"/>
              <a:t/>
            </a:r>
            <a:br>
              <a:rPr lang="en-GB" sz="1600" dirty="0" smtClean="0"/>
            </a:br>
            <a:endParaRPr lang="en-GB" sz="1600" dirty="0" smtClean="0"/>
          </a:p>
          <a:p>
            <a:pPr marL="0" indent="0" eaLnBrk="1" hangingPunct="1">
              <a:buFont typeface="Wingdings" pitchFamily="2" charset="2"/>
              <a:buNone/>
              <a:defRPr/>
            </a:pPr>
            <a:r>
              <a:rPr lang="en-GB" sz="1600" dirty="0" smtClean="0"/>
              <a:t>The </a:t>
            </a:r>
            <a:r>
              <a:rPr lang="en-GB" sz="1600" dirty="0" err="1" smtClean="0"/>
              <a:t>Center</a:t>
            </a:r>
            <a:r>
              <a:rPr lang="en-GB" sz="1600" dirty="0" smtClean="0"/>
              <a:t> monitors and analyses the student admission and eﬃciency of studying, prepares informative publications, internet presentations and other forms of introducing the possibilities of studying at the University to the potential students, establishes contacts with relevant employment services, collects information on employment opportunities for students, creates unique database on University alumni employed in country or abroad, organizes meeting of students and potential employers. </a:t>
            </a:r>
            <a:r>
              <a:rPr lang="en-GB" sz="1600" dirty="0" err="1" smtClean="0"/>
              <a:t>Center</a:t>
            </a:r>
            <a:r>
              <a:rPr lang="en-GB" sz="1600" dirty="0" smtClean="0"/>
              <a:t> has its director and the corresponding council.</a:t>
            </a:r>
            <a:r>
              <a:rPr lang="en-GB" sz="1600" smtClean="0"/>
              <a:t/>
            </a:r>
            <a:br>
              <a:rPr lang="en-GB" sz="1600" smtClean="0"/>
            </a:br>
            <a:endParaRPr lang="en-GB" sz="1600" smtClean="0"/>
          </a:p>
          <a:p>
            <a:pPr marL="0" indent="0" eaLnBrk="1" hangingPunct="1">
              <a:buFont typeface="Wingdings" pitchFamily="2" charset="2"/>
              <a:buNone/>
              <a:defRPr/>
            </a:pPr>
            <a:r>
              <a:rPr lang="en-GB" sz="1600" smtClean="0"/>
              <a:t>Web </a:t>
            </a:r>
            <a:r>
              <a:rPr lang="en-GB" sz="1600" dirty="0" smtClean="0"/>
              <a:t>portal of this </a:t>
            </a:r>
            <a:r>
              <a:rPr lang="en-GB" sz="1600" dirty="0" err="1" smtClean="0"/>
              <a:t>center</a:t>
            </a:r>
            <a:r>
              <a:rPr lang="en-GB" sz="1600" dirty="0" smtClean="0"/>
              <a:t> is  </a:t>
            </a:r>
            <a:r>
              <a:rPr lang="en-GB" sz="1600" dirty="0" smtClean="0">
                <a:solidFill>
                  <a:srgbClr val="FFC000"/>
                </a:solidFill>
                <a:hlinkClick r:id="rId2"/>
              </a:rPr>
              <a:t>www.karijera.ni.ac.rs</a:t>
            </a:r>
            <a:endParaRPr lang="en-US" sz="1600" dirty="0" smtClean="0">
              <a:solidFill>
                <a:srgbClr val="FFC000"/>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6136" y="2420888"/>
            <a:ext cx="3131840" cy="234888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115888"/>
            <a:ext cx="8229600" cy="1139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400" b="1" smtClean="0">
                <a:effectLst/>
                <a:latin typeface="Times New Roman" pitchFamily="18" charset="0"/>
                <a:cs typeface="Times New Roman" pitchFamily="18" charset="0"/>
              </a:rPr>
              <a:t>CURRENT SITUATION</a:t>
            </a:r>
            <a:r>
              <a:rPr lang="en-US" sz="2400" smtClean="0">
                <a:effectLst/>
                <a:latin typeface="Times New Roman" pitchFamily="18" charset="0"/>
                <a:cs typeface="Times New Roman" pitchFamily="18" charset="0"/>
              </a:rPr>
              <a:t> </a:t>
            </a:r>
          </a:p>
        </p:txBody>
      </p:sp>
      <p:sp>
        <p:nvSpPr>
          <p:cNvPr id="45059" name="Rectangle 3"/>
          <p:cNvSpPr>
            <a:spLocks noGrp="1" noChangeArrowheads="1"/>
          </p:cNvSpPr>
          <p:nvPr>
            <p:ph type="body" idx="1"/>
          </p:nvPr>
        </p:nvSpPr>
        <p:spPr>
          <a:xfrm>
            <a:off x="468313" y="1341438"/>
            <a:ext cx="8229600" cy="506888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lnSpc>
                <a:spcPct val="80000"/>
              </a:lnSpc>
              <a:buFont typeface="Wingdings" pitchFamily="2" charset="2"/>
              <a:buNone/>
              <a:defRPr/>
            </a:pPr>
            <a:r>
              <a:rPr lang="en-US" sz="2400" b="1" dirty="0" smtClean="0">
                <a:effectLst/>
              </a:rPr>
              <a:t>Previous activity</a:t>
            </a:r>
            <a:r>
              <a:rPr lang="en-US" sz="2000" b="1" dirty="0" smtClean="0">
                <a:effectLst/>
              </a:rPr>
              <a:t/>
            </a:r>
            <a:br>
              <a:rPr lang="en-US" sz="2000" b="1" dirty="0" smtClean="0">
                <a:effectLst/>
              </a:rPr>
            </a:br>
            <a:endParaRPr lang="en-US" sz="2000" dirty="0" smtClean="0">
              <a:effectLst/>
            </a:endParaRPr>
          </a:p>
          <a:p>
            <a:pPr marL="0" indent="0">
              <a:lnSpc>
                <a:spcPct val="80000"/>
              </a:lnSpc>
              <a:buFont typeface="Wingdings" pitchFamily="2" charset="2"/>
              <a:buNone/>
              <a:defRPr/>
            </a:pPr>
            <a:r>
              <a:rPr lang="en-US" sz="1600" dirty="0" smtClean="0">
                <a:effectLst/>
              </a:rPr>
              <a:t>Center for Career Development in 2009/2010 gave the assistance though:</a:t>
            </a:r>
            <a:br>
              <a:rPr lang="en-US" sz="1600" dirty="0" smtClean="0">
                <a:effectLst/>
              </a:rPr>
            </a:br>
            <a:endParaRPr lang="en-US" sz="1600" dirty="0" smtClean="0">
              <a:effectLst/>
            </a:endParaRPr>
          </a:p>
          <a:p>
            <a:pPr>
              <a:lnSpc>
                <a:spcPct val="80000"/>
              </a:lnSpc>
              <a:defRPr/>
            </a:pPr>
            <a:r>
              <a:rPr lang="en-US" sz="1600" dirty="0" smtClean="0">
                <a:effectLst/>
              </a:rPr>
              <a:t>Assistance in the preparation of (CV), supporting letters, job applications.</a:t>
            </a:r>
            <a:br>
              <a:rPr lang="en-US" sz="1600" dirty="0" smtClean="0">
                <a:effectLst/>
              </a:rPr>
            </a:br>
            <a:endParaRPr lang="en-US" sz="1600" dirty="0" smtClean="0">
              <a:effectLst/>
            </a:endParaRPr>
          </a:p>
          <a:p>
            <a:pPr>
              <a:lnSpc>
                <a:spcPct val="80000"/>
              </a:lnSpc>
              <a:defRPr/>
            </a:pPr>
            <a:r>
              <a:rPr lang="en-US" sz="1600" dirty="0" smtClean="0">
                <a:effectLst/>
              </a:rPr>
              <a:t>Personal career development guidance</a:t>
            </a:r>
            <a:br>
              <a:rPr lang="en-US" sz="1600" dirty="0" smtClean="0">
                <a:effectLst/>
              </a:rPr>
            </a:br>
            <a:endParaRPr lang="en-US" sz="1600" dirty="0" smtClean="0">
              <a:effectLst/>
            </a:endParaRPr>
          </a:p>
          <a:p>
            <a:pPr>
              <a:lnSpc>
                <a:spcPct val="80000"/>
              </a:lnSpc>
              <a:defRPr/>
            </a:pPr>
            <a:r>
              <a:rPr lang="en-US" sz="1600" dirty="0" smtClean="0">
                <a:effectLst/>
              </a:rPr>
              <a:t>Advising and preparation of students for job interviews.</a:t>
            </a:r>
            <a:br>
              <a:rPr lang="en-US" sz="1600" dirty="0" smtClean="0">
                <a:effectLst/>
              </a:rPr>
            </a:br>
            <a:endParaRPr lang="en-US" sz="1600" dirty="0" smtClean="0">
              <a:effectLst/>
            </a:endParaRPr>
          </a:p>
          <a:p>
            <a:pPr>
              <a:lnSpc>
                <a:spcPct val="80000"/>
              </a:lnSpc>
              <a:defRPr/>
            </a:pPr>
            <a:r>
              <a:rPr lang="en-US" sz="1600" dirty="0" smtClean="0">
                <a:effectLst/>
              </a:rPr>
              <a:t>Providing information on practices, volunteering and scholarships.</a:t>
            </a:r>
            <a:br>
              <a:rPr lang="en-US" sz="1600" dirty="0" smtClean="0">
                <a:effectLst/>
              </a:rPr>
            </a:br>
            <a:endParaRPr lang="en-US" sz="1600" dirty="0" smtClean="0">
              <a:effectLst/>
            </a:endParaRPr>
          </a:p>
          <a:p>
            <a:pPr>
              <a:lnSpc>
                <a:spcPct val="80000"/>
              </a:lnSpc>
              <a:defRPr/>
            </a:pPr>
            <a:r>
              <a:rPr lang="en-US" sz="1600" dirty="0" err="1" smtClean="0">
                <a:effectLst/>
              </a:rPr>
              <a:t>Oranization</a:t>
            </a:r>
            <a:r>
              <a:rPr lang="en-US" sz="1600" dirty="0" smtClean="0">
                <a:effectLst/>
              </a:rPr>
              <a:t> of workshops, trainings and seminars.</a:t>
            </a:r>
            <a:br>
              <a:rPr lang="en-US" sz="1600" dirty="0" smtClean="0">
                <a:effectLst/>
              </a:rPr>
            </a:br>
            <a:endParaRPr lang="en-US" sz="1600" dirty="0" smtClean="0">
              <a:effectLst/>
            </a:endParaRPr>
          </a:p>
          <a:p>
            <a:pPr>
              <a:lnSpc>
                <a:spcPct val="80000"/>
              </a:lnSpc>
              <a:defRPr/>
            </a:pPr>
            <a:r>
              <a:rPr lang="en-US" sz="1600" dirty="0" smtClean="0">
                <a:effectLst/>
              </a:rPr>
              <a:t>Organization of presentation of enterprises and meetings with employers.</a:t>
            </a:r>
            <a:br>
              <a:rPr lang="en-US" sz="1600" dirty="0" smtClean="0">
                <a:effectLst/>
              </a:rPr>
            </a:br>
            <a:endParaRPr lang="en-US" sz="1600" dirty="0" smtClean="0">
              <a:effectLst/>
            </a:endParaRPr>
          </a:p>
          <a:p>
            <a:pPr>
              <a:lnSpc>
                <a:spcPct val="80000"/>
              </a:lnSpc>
              <a:defRPr/>
            </a:pPr>
            <a:r>
              <a:rPr lang="en-US" sz="1600" dirty="0" smtClean="0">
                <a:effectLst/>
              </a:rPr>
              <a:t>Printing of brochures with tips for hiring and career development.</a:t>
            </a:r>
            <a:br>
              <a:rPr lang="en-US" sz="1600" dirty="0" smtClean="0">
                <a:effectLst/>
              </a:rPr>
            </a:br>
            <a:endParaRPr lang="en-US" sz="1600" dirty="0" smtClean="0">
              <a:effectLst/>
            </a:endParaRPr>
          </a:p>
          <a:p>
            <a:pPr>
              <a:lnSpc>
                <a:spcPct val="80000"/>
              </a:lnSpc>
              <a:defRPr/>
            </a:pPr>
            <a:r>
              <a:rPr lang="en-US" sz="1600" dirty="0" smtClean="0">
                <a:effectLst/>
              </a:rPr>
              <a:t>Ensuring availability of professional literature.</a:t>
            </a:r>
            <a:br>
              <a:rPr lang="en-US" sz="1600" dirty="0" smtClean="0">
                <a:effectLst/>
              </a:rPr>
            </a:br>
            <a:endParaRPr lang="en-US" sz="1600" dirty="0" smtClean="0">
              <a:effectLst/>
            </a:endParaRPr>
          </a:p>
          <a:p>
            <a:pPr>
              <a:lnSpc>
                <a:spcPct val="80000"/>
              </a:lnSpc>
              <a:defRPr/>
            </a:pPr>
            <a:r>
              <a:rPr lang="en-US" sz="1600" dirty="0" smtClean="0">
                <a:effectLst/>
              </a:rPr>
              <a:t>Providing computer and internet  access to students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68313" y="115888"/>
            <a:ext cx="8229600" cy="1139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400" b="1" smtClean="0">
                <a:effectLst/>
                <a:latin typeface="Times New Roman" pitchFamily="18" charset="0"/>
                <a:cs typeface="Times New Roman" pitchFamily="18" charset="0"/>
              </a:rPr>
              <a:t>CURRENT SITUATION</a:t>
            </a:r>
          </a:p>
        </p:txBody>
      </p:sp>
      <p:sp>
        <p:nvSpPr>
          <p:cNvPr id="46083" name="Rectangle 3"/>
          <p:cNvSpPr>
            <a:spLocks noGrp="1" noChangeArrowheads="1"/>
          </p:cNvSpPr>
          <p:nvPr>
            <p:ph type="body" idx="1"/>
          </p:nvPr>
        </p:nvSpPr>
        <p:spPr>
          <a:xfrm>
            <a:off x="457200" y="2420888"/>
            <a:ext cx="5194920" cy="413305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spcBef>
                <a:spcPct val="0"/>
              </a:spcBef>
              <a:buClrTx/>
              <a:buSzTx/>
              <a:buFontTx/>
              <a:buNone/>
              <a:defRPr/>
            </a:pPr>
            <a:endParaRPr lang="en-US" sz="1600" smtClean="0">
              <a:effectLst/>
            </a:endParaRPr>
          </a:p>
          <a:p>
            <a:pPr>
              <a:lnSpc>
                <a:spcPct val="80000"/>
              </a:lnSpc>
              <a:defRPr/>
            </a:pPr>
            <a:r>
              <a:rPr lang="en-US" sz="1600" smtClean="0">
                <a:effectLst/>
              </a:rPr>
              <a:t>Crown </a:t>
            </a:r>
            <a:r>
              <a:rPr lang="en-US" sz="1600" dirty="0" smtClean="0">
                <a:effectLst/>
              </a:rPr>
              <a:t>Prince Alexander II Foundation for Education</a:t>
            </a:r>
          </a:p>
          <a:p>
            <a:pPr>
              <a:lnSpc>
                <a:spcPct val="80000"/>
              </a:lnSpc>
              <a:defRPr/>
            </a:pPr>
            <a:r>
              <a:rPr lang="en-US" sz="1600" dirty="0" smtClean="0">
                <a:effectLst/>
              </a:rPr>
              <a:t>"USA Summer Work and Travel“</a:t>
            </a:r>
          </a:p>
          <a:p>
            <a:pPr>
              <a:lnSpc>
                <a:spcPct val="80000"/>
              </a:lnSpc>
              <a:defRPr/>
            </a:pPr>
            <a:r>
              <a:rPr lang="en-US" sz="1600" dirty="0" smtClean="0">
                <a:effectLst/>
              </a:rPr>
              <a:t>Ministry of Youth and </a:t>
            </a:r>
            <a:r>
              <a:rPr lang="en-US" sz="1600" smtClean="0">
                <a:effectLst/>
              </a:rPr>
              <a:t>Sports </a:t>
            </a:r>
            <a:r>
              <a:rPr lang="en-US" sz="1600" smtClean="0">
                <a:effectLst/>
              </a:rPr>
              <a:t/>
            </a:r>
            <a:br>
              <a:rPr lang="en-US" sz="1600" smtClean="0">
                <a:effectLst/>
              </a:rPr>
            </a:br>
            <a:r>
              <a:rPr lang="en-US" sz="1600" smtClean="0">
                <a:effectLst/>
              </a:rPr>
              <a:t>of </a:t>
            </a:r>
            <a:r>
              <a:rPr lang="en-US" sz="1600" dirty="0" smtClean="0">
                <a:effectLst/>
              </a:rPr>
              <a:t>the Republic of Serbia</a:t>
            </a:r>
          </a:p>
          <a:p>
            <a:pPr>
              <a:lnSpc>
                <a:spcPct val="80000"/>
              </a:lnSpc>
              <a:defRPr/>
            </a:pPr>
            <a:r>
              <a:rPr lang="en-US" sz="1600" dirty="0" smtClean="0">
                <a:effectLst/>
              </a:rPr>
              <a:t>National Employment </a:t>
            </a:r>
            <a:r>
              <a:rPr lang="en-US" sz="1600" smtClean="0">
                <a:effectLst/>
              </a:rPr>
              <a:t>Service </a:t>
            </a:r>
            <a:r>
              <a:rPr lang="en-US" sz="1600" smtClean="0">
                <a:effectLst/>
              </a:rPr>
              <a:t/>
            </a:r>
            <a:br>
              <a:rPr lang="en-US" sz="1600" smtClean="0">
                <a:effectLst/>
              </a:rPr>
            </a:br>
            <a:r>
              <a:rPr lang="en-US" sz="1600" smtClean="0">
                <a:effectLst/>
              </a:rPr>
              <a:t>of </a:t>
            </a:r>
            <a:r>
              <a:rPr lang="en-US" sz="1600" dirty="0" smtClean="0">
                <a:effectLst/>
              </a:rPr>
              <a:t>the Republic of Serbia </a:t>
            </a:r>
          </a:p>
          <a:p>
            <a:pPr>
              <a:lnSpc>
                <a:spcPct val="80000"/>
              </a:lnSpc>
              <a:defRPr/>
            </a:pPr>
            <a:r>
              <a:rPr lang="en-US" sz="1600" dirty="0" smtClean="0">
                <a:effectLst/>
              </a:rPr>
              <a:t>Federal Ministry of </a:t>
            </a:r>
            <a:r>
              <a:rPr lang="en-US" sz="1600" dirty="0" err="1" smtClean="0">
                <a:effectLst/>
              </a:rPr>
              <a:t>Labour</a:t>
            </a:r>
            <a:r>
              <a:rPr lang="en-US" sz="1600" dirty="0" smtClean="0">
                <a:effectLst/>
              </a:rPr>
              <a:t> and Social Affairs of Germany </a:t>
            </a:r>
          </a:p>
          <a:p>
            <a:pPr>
              <a:lnSpc>
                <a:spcPct val="80000"/>
              </a:lnSpc>
              <a:defRPr/>
            </a:pPr>
            <a:r>
              <a:rPr lang="en-US" sz="1600" dirty="0" smtClean="0">
                <a:effectLst/>
              </a:rPr>
              <a:t>"Community Connections</a:t>
            </a:r>
            <a:r>
              <a:rPr lang="en-US" sz="1600" smtClean="0">
                <a:effectLst/>
              </a:rPr>
              <a:t>" </a:t>
            </a:r>
            <a:r>
              <a:rPr lang="en-US" sz="1600" smtClean="0">
                <a:effectLst/>
              </a:rPr>
              <a:t/>
            </a:r>
            <a:br>
              <a:rPr lang="en-US" sz="1600" smtClean="0">
                <a:effectLst/>
              </a:rPr>
            </a:br>
            <a:r>
              <a:rPr lang="en-US" sz="1600" smtClean="0">
                <a:effectLst/>
              </a:rPr>
              <a:t>World </a:t>
            </a:r>
            <a:r>
              <a:rPr lang="en-US" sz="1600" dirty="0" smtClean="0">
                <a:effectLst/>
              </a:rPr>
              <a:t>Learning Center </a:t>
            </a:r>
            <a:r>
              <a:rPr lang="en-US" sz="1600" dirty="0" err="1" smtClean="0">
                <a:effectLst/>
              </a:rPr>
              <a:t>Programme</a:t>
            </a:r>
            <a:r>
              <a:rPr lang="en-US" sz="1600" dirty="0" smtClean="0">
                <a:effectLst/>
              </a:rPr>
              <a:t> </a:t>
            </a:r>
          </a:p>
          <a:p>
            <a:pPr>
              <a:lnSpc>
                <a:spcPct val="80000"/>
              </a:lnSpc>
              <a:defRPr/>
            </a:pPr>
            <a:r>
              <a:rPr lang="en-US" sz="1600" dirty="0" smtClean="0">
                <a:effectLst/>
              </a:rPr>
              <a:t>Ministry of Education of the Republic of Serbia</a:t>
            </a:r>
          </a:p>
          <a:p>
            <a:pPr>
              <a:lnSpc>
                <a:spcPct val="80000"/>
              </a:lnSpc>
              <a:defRPr/>
            </a:pPr>
            <a:r>
              <a:rPr lang="en-US" sz="1600" dirty="0" smtClean="0">
                <a:effectLst/>
              </a:rPr>
              <a:t>World Trade Center in Baltimore, USA - USAID</a:t>
            </a:r>
          </a:p>
          <a:p>
            <a:pPr>
              <a:lnSpc>
                <a:spcPct val="80000"/>
              </a:lnSpc>
              <a:defRPr/>
            </a:pPr>
            <a:r>
              <a:rPr lang="en-US" sz="1600" dirty="0" smtClean="0">
                <a:effectLst/>
              </a:rPr>
              <a:t>Coca-Cola </a:t>
            </a:r>
            <a:r>
              <a:rPr lang="en-US" sz="1600" dirty="0" err="1" smtClean="0">
                <a:effectLst/>
              </a:rPr>
              <a:t>Hellenik</a:t>
            </a:r>
            <a:r>
              <a:rPr lang="en-US" sz="1600" dirty="0" smtClean="0">
                <a:effectLst/>
              </a:rPr>
              <a:t> Serbian Company </a:t>
            </a:r>
          </a:p>
          <a:p>
            <a:pPr>
              <a:lnSpc>
                <a:spcPct val="80000"/>
              </a:lnSpc>
              <a:defRPr/>
            </a:pPr>
            <a:r>
              <a:rPr lang="en-US" sz="1600" dirty="0" smtClean="0">
                <a:effectLst/>
              </a:rPr>
              <a:t>Embassy of the Republic of Austria</a:t>
            </a:r>
          </a:p>
          <a:p>
            <a:pPr>
              <a:lnSpc>
                <a:spcPct val="80000"/>
              </a:lnSpc>
              <a:defRPr/>
            </a:pPr>
            <a:r>
              <a:rPr lang="en-US" sz="1600" dirty="0" smtClean="0">
                <a:effectLst/>
              </a:rPr>
              <a:t>Walton International UK</a:t>
            </a:r>
          </a:p>
          <a:p>
            <a:pPr>
              <a:lnSpc>
                <a:spcPct val="80000"/>
              </a:lnSpc>
              <a:defRPr/>
            </a:pPr>
            <a:endParaRPr lang="en-US" sz="1800" dirty="0" smtClean="0">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2646294"/>
            <a:ext cx="3347864" cy="2510898"/>
          </a:xfrm>
          <a:prstGeom prst="rect">
            <a:avLst/>
          </a:prstGeom>
        </p:spPr>
      </p:pic>
      <p:sp>
        <p:nvSpPr>
          <p:cNvPr id="3" name="TextBox 2"/>
          <p:cNvSpPr txBox="1"/>
          <p:nvPr/>
        </p:nvSpPr>
        <p:spPr>
          <a:xfrm>
            <a:off x="539552" y="1268760"/>
            <a:ext cx="8208912" cy="1077218"/>
          </a:xfrm>
          <a:prstGeom prst="rect">
            <a:avLst/>
          </a:prstGeom>
          <a:noFill/>
        </p:spPr>
        <p:txBody>
          <a:bodyPr wrap="square" rtlCol="0">
            <a:spAutoFit/>
          </a:bodyPr>
          <a:lstStyle/>
          <a:p>
            <a:r>
              <a:rPr lang="en-US">
                <a:latin typeface="+mn-lt"/>
              </a:rPr>
              <a:t>In the previous period, the Center for Career Development the University of Nis achieved successful cooperation with various institutions, organizations, etc. in various fields of activity. Some of them are: </a:t>
            </a:r>
          </a:p>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defRPr/>
            </a:pPr>
            <a:r>
              <a:rPr lang="en-US" sz="2400" b="1" dirty="0" smtClean="0">
                <a:latin typeface="Times New Roman" pitchFamily="18" charset="0"/>
              </a:rPr>
              <a:t>Local Level: </a:t>
            </a:r>
            <a:r>
              <a:rPr lang="en-GB" sz="2400" b="1" dirty="0" smtClean="0">
                <a:latin typeface="Times New Roman" pitchFamily="18" charset="0"/>
              </a:rPr>
              <a:t>FURTHER DEVELOPMENT</a:t>
            </a:r>
            <a:endParaRPr lang="en-US" sz="2400" b="1" dirty="0" smtClean="0">
              <a:latin typeface="Times New Roman" pitchFamily="18" charset="0"/>
            </a:endParaRPr>
          </a:p>
        </p:txBody>
      </p:sp>
      <p:sp>
        <p:nvSpPr>
          <p:cNvPr id="161795" name="Rectangle 3"/>
          <p:cNvSpPr>
            <a:spLocks noGrp="1" noChangeArrowheads="1"/>
          </p:cNvSpPr>
          <p:nvPr>
            <p:ph type="body" idx="1"/>
          </p:nvPr>
        </p:nvSpPr>
        <p:spPr>
          <a:xfrm>
            <a:off x="457200" y="1600200"/>
            <a:ext cx="8229600" cy="3124200"/>
          </a:xfrm>
        </p:spPr>
        <p:txBody>
          <a:bodyPr/>
          <a:lstStyle/>
          <a:p>
            <a:pPr eaLnBrk="1" hangingPunct="1">
              <a:lnSpc>
                <a:spcPct val="80000"/>
              </a:lnSpc>
              <a:buFont typeface="Wingdings" pitchFamily="2" charset="2"/>
              <a:buNone/>
              <a:defRPr/>
            </a:pPr>
            <a:r>
              <a:rPr lang="sr-Latn-CS" sz="2400" b="1" dirty="0" smtClean="0"/>
              <a:t>Capacity Building</a:t>
            </a:r>
            <a:endParaRPr lang="en-US" sz="2400" b="1" dirty="0" smtClean="0"/>
          </a:p>
          <a:p>
            <a:pPr eaLnBrk="1" hangingPunct="1">
              <a:lnSpc>
                <a:spcPct val="80000"/>
              </a:lnSpc>
              <a:buFont typeface="Wingdings" pitchFamily="2" charset="2"/>
              <a:buNone/>
              <a:defRPr/>
            </a:pPr>
            <a:endParaRPr lang="en-US" sz="2800" b="1" dirty="0" smtClean="0"/>
          </a:p>
          <a:p>
            <a:pPr marL="0" algn="just" eaLnBrk="1" hangingPunct="1">
              <a:lnSpc>
                <a:spcPct val="150000"/>
              </a:lnSpc>
              <a:buFont typeface="Wingdings" pitchFamily="2" charset="2"/>
              <a:buNone/>
              <a:defRPr/>
            </a:pPr>
            <a:r>
              <a:rPr lang="en-US" sz="1600" dirty="0" smtClean="0"/>
              <a:t>Taking into consideration that the Center is understaffed</a:t>
            </a:r>
            <a:r>
              <a:rPr lang="sr-Latn-CS" sz="1600" dirty="0" smtClean="0"/>
              <a:t>, in comparison to other national career centers, </a:t>
            </a:r>
            <a:r>
              <a:rPr lang="en-US" sz="1600" dirty="0" smtClean="0"/>
              <a:t> and with strictly limited absorption capacity to answer the growing demands and provide the most efficient and professional service, it needs to be able to increase its activities in each respective Sector, improve the expertise of its staff through various targeted trainings and exposure to good model practices from the European universities. The improvement of the mentioned aspects of the Center will  facilitate organization and wider implementation of  training programs and workshops for our students, employers and companies presentations etc.</a:t>
            </a:r>
          </a:p>
          <a:p>
            <a:pPr eaLnBrk="1" hangingPunct="1">
              <a:lnSpc>
                <a:spcPct val="80000"/>
              </a:lnSpc>
              <a:buFont typeface="Wingdings" pitchFamily="2" charset="2"/>
              <a:buNone/>
              <a:defRPr/>
            </a:pPr>
            <a:endParaRPr lang="en-US" sz="2400" dirty="0" smtClean="0">
              <a:latin typeface="Times New Roman" pitchFamily="18" charset="0"/>
            </a:endParaRPr>
          </a:p>
          <a:p>
            <a:pPr eaLnBrk="1" hangingPunct="1">
              <a:lnSpc>
                <a:spcPct val="80000"/>
              </a:lnSpc>
              <a:buFont typeface="Wingdings" pitchFamily="2" charset="2"/>
              <a:buNone/>
              <a:defRPr/>
            </a:pPr>
            <a:endParaRPr lang="en-US" sz="2400" dirty="0" smtClean="0">
              <a:latin typeface="Times New Roman" pitchFamily="18" charset="0"/>
            </a:endParaRPr>
          </a:p>
          <a:p>
            <a:pPr eaLnBrk="1" hangingPunct="1">
              <a:lnSpc>
                <a:spcPct val="80000"/>
              </a:lnSpc>
              <a:buFont typeface="Wingdings" pitchFamily="2" charset="2"/>
              <a:buNone/>
              <a:defRPr/>
            </a:pPr>
            <a:endParaRPr lang="en-US" sz="2800" b="1"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2400" b="1" dirty="0" smtClean="0">
                <a:latin typeface="Times New Roman" pitchFamily="18" charset="0"/>
              </a:rPr>
              <a:t>Local Level: </a:t>
            </a:r>
            <a:r>
              <a:rPr lang="en-GB" sz="2400" b="1" dirty="0" smtClean="0">
                <a:latin typeface="Times New Roman" pitchFamily="18" charset="0"/>
              </a:rPr>
              <a:t>FURTHER DEVELOPMENT</a:t>
            </a:r>
            <a:endParaRPr lang="en-US" sz="2400" b="1" dirty="0" smtClean="0">
              <a:latin typeface="Times New Roman" pitchFamily="18" charset="0"/>
            </a:endParaRPr>
          </a:p>
        </p:txBody>
      </p:sp>
      <p:sp>
        <p:nvSpPr>
          <p:cNvPr id="35843"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buFont typeface="Wingdings" pitchFamily="2" charset="2"/>
              <a:buNone/>
              <a:defRPr/>
            </a:pPr>
            <a:r>
              <a:rPr lang="sr-Latn-CS" sz="2400" b="1" dirty="0" smtClean="0"/>
              <a:t>STRATEGY</a:t>
            </a:r>
          </a:p>
          <a:p>
            <a:pPr eaLnBrk="1" hangingPunct="1">
              <a:lnSpc>
                <a:spcPct val="150000"/>
              </a:lnSpc>
              <a:buFont typeface="Wingdings" pitchFamily="2" charset="2"/>
              <a:buNone/>
              <a:defRPr/>
            </a:pPr>
            <a:endParaRPr lang="sr-Latn-CS" sz="2400" b="1" dirty="0" smtClean="0">
              <a:latin typeface="Times New Roman" pitchFamily="18" charset="0"/>
            </a:endParaRPr>
          </a:p>
          <a:p>
            <a:pPr marL="0" eaLnBrk="1" hangingPunct="1">
              <a:lnSpc>
                <a:spcPct val="90000"/>
              </a:lnSpc>
              <a:buFont typeface="Wingdings" pitchFamily="2" charset="2"/>
              <a:buNone/>
              <a:defRPr/>
            </a:pPr>
            <a:r>
              <a:rPr lang="en-US" sz="1600" dirty="0" smtClean="0"/>
              <a:t>The draft of general strategy for capacity building can be addressed through differentiated sectors, according to their functions: </a:t>
            </a:r>
          </a:p>
          <a:p>
            <a:pPr eaLnBrk="1" hangingPunct="1">
              <a:lnSpc>
                <a:spcPct val="90000"/>
              </a:lnSpc>
              <a:buFont typeface="Wingdings" pitchFamily="2" charset="2"/>
              <a:buNone/>
              <a:defRPr/>
            </a:pPr>
            <a:endParaRPr lang="en-US" sz="1600" dirty="0" smtClean="0"/>
          </a:p>
          <a:p>
            <a:pPr eaLnBrk="1" hangingPunct="1">
              <a:lnSpc>
                <a:spcPct val="90000"/>
              </a:lnSpc>
              <a:defRPr/>
            </a:pPr>
            <a:r>
              <a:rPr lang="en-US" sz="1600" dirty="0" smtClean="0"/>
              <a:t>Sector for working with students</a:t>
            </a:r>
            <a:br>
              <a:rPr lang="en-US" sz="1600" dirty="0" smtClean="0"/>
            </a:br>
            <a:endParaRPr lang="en-US" sz="1600" dirty="0" smtClean="0"/>
          </a:p>
          <a:p>
            <a:pPr eaLnBrk="1" hangingPunct="1">
              <a:lnSpc>
                <a:spcPct val="90000"/>
              </a:lnSpc>
              <a:defRPr/>
            </a:pPr>
            <a:r>
              <a:rPr lang="en-US" sz="1600" dirty="0" smtClean="0"/>
              <a:t>Sector for cooperation with business community and economic entities</a:t>
            </a:r>
            <a:br>
              <a:rPr lang="en-US" sz="1600" dirty="0" smtClean="0"/>
            </a:br>
            <a:endParaRPr lang="en-US" sz="1600" dirty="0" smtClean="0"/>
          </a:p>
          <a:p>
            <a:pPr eaLnBrk="1" hangingPunct="1">
              <a:lnSpc>
                <a:spcPct val="90000"/>
              </a:lnSpc>
              <a:defRPr/>
            </a:pPr>
            <a:r>
              <a:rPr lang="en-US" sz="1600" dirty="0" smtClean="0"/>
              <a:t>Sector for general functioning of the Centre (daily activities of the Centre, media cooperation and providing means for further development of the Centre)</a:t>
            </a:r>
          </a:p>
          <a:p>
            <a:pPr eaLnBrk="1" hangingPunct="1">
              <a:lnSpc>
                <a:spcPct val="90000"/>
              </a:lnSpc>
              <a:buFont typeface="Wingdings" pitchFamily="2" charset="2"/>
              <a:buNone/>
              <a:defRPr/>
            </a:pPr>
            <a:endParaRPr lang="en-US" sz="2400" dirty="0" smtClean="0">
              <a:latin typeface="Times New Roman" pitchFamily="18" charset="0"/>
            </a:endParaRPr>
          </a:p>
          <a:p>
            <a:pPr>
              <a:lnSpc>
                <a:spcPct val="90000"/>
              </a:lnSpc>
              <a:defRPr/>
            </a:pPr>
            <a:endParaRPr lang="en-US" sz="2400" dirty="0" smtClean="0">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defRPr/>
            </a:pPr>
            <a:r>
              <a:rPr lang="en-US" sz="2400" b="1" dirty="0" smtClean="0">
                <a:latin typeface="Times New Roman" pitchFamily="18" charset="0"/>
              </a:rPr>
              <a:t>Local Level: </a:t>
            </a:r>
            <a:r>
              <a:rPr lang="en-GB" sz="2400" b="1" dirty="0" smtClean="0">
                <a:latin typeface="Times New Roman" pitchFamily="18" charset="0"/>
              </a:rPr>
              <a:t>FURTHER DEVELOPMENT</a:t>
            </a:r>
            <a:endParaRPr lang="en-US" sz="2400" b="1" dirty="0" smtClean="0">
              <a:latin typeface="Times New Roman" pitchFamily="18" charset="0"/>
            </a:endParaRPr>
          </a:p>
        </p:txBody>
      </p:sp>
      <p:sp>
        <p:nvSpPr>
          <p:cNvPr id="163843" name="Rectangle 3"/>
          <p:cNvSpPr>
            <a:spLocks noGrp="1" noChangeArrowheads="1"/>
          </p:cNvSpPr>
          <p:nvPr>
            <p:ph type="body" idx="1"/>
          </p:nvPr>
        </p:nvSpPr>
        <p:spPr/>
        <p:txBody>
          <a:bodyPr/>
          <a:lstStyle/>
          <a:p>
            <a:pPr marL="0" eaLnBrk="1" hangingPunct="1">
              <a:lnSpc>
                <a:spcPct val="80000"/>
              </a:lnSpc>
              <a:buFont typeface="Wingdings" pitchFamily="2" charset="2"/>
              <a:buNone/>
              <a:defRPr/>
            </a:pPr>
            <a:r>
              <a:rPr lang="en-US" sz="2400" b="1" dirty="0" smtClean="0">
                <a:solidFill>
                  <a:schemeClr val="bg1">
                    <a:lumMod val="20000"/>
                    <a:lumOff val="80000"/>
                  </a:schemeClr>
                </a:solidFill>
              </a:rPr>
              <a:t>The main goal of the Centre is to</a:t>
            </a:r>
          </a:p>
          <a:p>
            <a:pPr marL="0" eaLnBrk="1" hangingPunct="1">
              <a:lnSpc>
                <a:spcPct val="80000"/>
              </a:lnSpc>
              <a:buFont typeface="Wingdings" pitchFamily="2" charset="2"/>
              <a:buNone/>
              <a:defRPr/>
            </a:pPr>
            <a:r>
              <a:rPr lang="en-US" sz="1600" dirty="0">
                <a:solidFill>
                  <a:schemeClr val="bg1">
                    <a:lumMod val="20000"/>
                    <a:lumOff val="80000"/>
                  </a:schemeClr>
                </a:solidFill>
              </a:rPr>
              <a:t/>
            </a:r>
            <a:br>
              <a:rPr lang="en-US" sz="1600" dirty="0">
                <a:solidFill>
                  <a:schemeClr val="bg1">
                    <a:lumMod val="20000"/>
                    <a:lumOff val="80000"/>
                  </a:schemeClr>
                </a:solidFill>
              </a:rPr>
            </a:br>
            <a:r>
              <a:rPr lang="en-US" sz="1600" dirty="0" smtClean="0">
                <a:solidFill>
                  <a:schemeClr val="bg1">
                    <a:lumMod val="20000"/>
                    <a:lumOff val="80000"/>
                  </a:schemeClr>
                </a:solidFill>
              </a:rPr>
              <a:t>create the </a:t>
            </a:r>
            <a:r>
              <a:rPr lang="en-US" sz="1600" b="1" dirty="0" smtClean="0">
                <a:solidFill>
                  <a:schemeClr val="bg1">
                    <a:lumMod val="20000"/>
                    <a:lumOff val="80000"/>
                  </a:schemeClr>
                </a:solidFill>
              </a:rPr>
              <a:t>multi-sector platform </a:t>
            </a:r>
            <a:r>
              <a:rPr lang="en-US" sz="1600" dirty="0" smtClean="0">
                <a:solidFill>
                  <a:schemeClr val="bg1">
                    <a:lumMod val="20000"/>
                    <a:lumOff val="80000"/>
                  </a:schemeClr>
                </a:solidFill>
              </a:rPr>
              <a:t>to address the </a:t>
            </a:r>
            <a:r>
              <a:rPr lang="en-US" sz="1600" b="1" dirty="0" smtClean="0">
                <a:solidFill>
                  <a:schemeClr val="bg1">
                    <a:lumMod val="20000"/>
                    <a:lumOff val="80000"/>
                  </a:schemeClr>
                </a:solidFill>
              </a:rPr>
              <a:t>improvement of the students’            employability </a:t>
            </a:r>
            <a:r>
              <a:rPr lang="en-US" sz="1600" dirty="0" smtClean="0">
                <a:solidFill>
                  <a:schemeClr val="bg1">
                    <a:lumMod val="20000"/>
                    <a:lumOff val="80000"/>
                  </a:schemeClr>
                </a:solidFill>
              </a:rPr>
              <a:t>in a sustainable way through the system approach by </a:t>
            </a:r>
            <a:r>
              <a:rPr lang="en-US" sz="1600" b="1" dirty="0" smtClean="0">
                <a:solidFill>
                  <a:schemeClr val="bg1">
                    <a:lumMod val="20000"/>
                    <a:lumOff val="80000"/>
                  </a:schemeClr>
                </a:solidFill>
              </a:rPr>
              <a:t>connecting the academic and the business community.</a:t>
            </a:r>
          </a:p>
          <a:p>
            <a:pPr marL="0" eaLnBrk="1" hangingPunct="1">
              <a:lnSpc>
                <a:spcPct val="80000"/>
              </a:lnSpc>
              <a:buFont typeface="Wingdings" pitchFamily="2" charset="2"/>
              <a:buNone/>
              <a:defRPr/>
            </a:pPr>
            <a:endParaRPr lang="en-US" sz="1600" dirty="0" smtClean="0"/>
          </a:p>
          <a:p>
            <a:pPr marL="0" algn="just" eaLnBrk="1" hangingPunct="1">
              <a:lnSpc>
                <a:spcPct val="80000"/>
              </a:lnSpc>
              <a:buFont typeface="Wingdings" pitchFamily="2" charset="2"/>
              <a:buNone/>
              <a:defRPr/>
            </a:pPr>
            <a:r>
              <a:rPr lang="en-US" sz="1600" dirty="0" smtClean="0"/>
              <a:t/>
            </a:r>
            <a:br>
              <a:rPr lang="en-US" sz="1600" dirty="0" smtClean="0"/>
            </a:br>
            <a:r>
              <a:rPr lang="en-US" sz="1600" dirty="0" smtClean="0"/>
              <a:t>One of the modalities informing this strategy is student oriented, through supporting students and graduates in developing practical skill base and generating professional experience, as well as other added competitive assets. The other key activity underpinning the employability capacity of student population is focused on awareness raising and information dissemination of employment and further education possibilities (post-graduate studies, scholarships, internships, fellowships...) </a:t>
            </a:r>
          </a:p>
          <a:p>
            <a:pPr marL="0" algn="just" eaLnBrk="1" hangingPunct="1">
              <a:lnSpc>
                <a:spcPct val="80000"/>
              </a:lnSpc>
              <a:buFont typeface="Wingdings" pitchFamily="2" charset="2"/>
              <a:buNone/>
              <a:defRPr/>
            </a:pPr>
            <a:endParaRPr lang="en-US" sz="1600" dirty="0" smtClean="0"/>
          </a:p>
          <a:p>
            <a:pPr marL="0" algn="just" eaLnBrk="1" hangingPunct="1">
              <a:lnSpc>
                <a:spcPct val="80000"/>
              </a:lnSpc>
              <a:buFont typeface="Wingdings" pitchFamily="2" charset="2"/>
              <a:buNone/>
              <a:defRPr/>
            </a:pPr>
            <a:endParaRPr lang="en-US" sz="1600" dirty="0" smtClean="0"/>
          </a:p>
          <a:p>
            <a:pPr marL="0" algn="just" eaLnBrk="1" hangingPunct="1">
              <a:lnSpc>
                <a:spcPct val="80000"/>
              </a:lnSpc>
              <a:buFont typeface="Wingdings" pitchFamily="2" charset="2"/>
              <a:buNone/>
              <a:defRPr/>
            </a:pPr>
            <a:r>
              <a:rPr lang="en-US" sz="1600" dirty="0" smtClean="0"/>
              <a:t>The Center also aspires to introduce the </a:t>
            </a:r>
            <a:r>
              <a:rPr lang="en-US" sz="1600" b="1" dirty="0" smtClean="0"/>
              <a:t>ongoing dialogue between the students and employers </a:t>
            </a:r>
            <a:r>
              <a:rPr lang="en-US" sz="1600" dirty="0" smtClean="0"/>
              <a:t>aimed at bridging the gap existing in the employment, employment demand and absorption capacities, as well as to </a:t>
            </a:r>
            <a:r>
              <a:rPr lang="en-US" sz="1600" b="1" dirty="0" smtClean="0"/>
              <a:t>help employers identify and better articulate their needs in terms of demands of the future employees, their education and specific expertise. </a:t>
            </a:r>
            <a:r>
              <a:rPr lang="en-US" sz="1600" dirty="0" smtClean="0"/>
              <a:t>There is a range of services aimed at the employers so that the cooperation would be successful and a long-term one</a:t>
            </a:r>
            <a:r>
              <a:rPr lang="en-US" sz="1400" dirty="0" smtClean="0"/>
              <a:t>. </a:t>
            </a:r>
          </a:p>
          <a:p>
            <a:pPr eaLnBrk="1" hangingPunct="1">
              <a:lnSpc>
                <a:spcPct val="80000"/>
              </a:lnSpc>
              <a:buFont typeface="Wingdings" pitchFamily="2" charset="2"/>
              <a:buNone/>
              <a:defRPr/>
            </a:pPr>
            <a:endParaRPr lang="en-US" sz="1400" dirty="0" smtClean="0"/>
          </a:p>
          <a:p>
            <a:pPr eaLnBrk="1" hangingPunct="1">
              <a:lnSpc>
                <a:spcPct val="80000"/>
              </a:lnSpc>
              <a:buFont typeface="Wingdings" pitchFamily="2" charset="2"/>
              <a:buNone/>
              <a:defRPr/>
            </a:pPr>
            <a:r>
              <a:rPr lang="en-US" sz="1400" dirty="0" smtClean="0"/>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2400" b="1" dirty="0" smtClean="0">
                <a:latin typeface="Times New Roman" pitchFamily="18" charset="0"/>
              </a:rPr>
              <a:t>Local Level: </a:t>
            </a:r>
            <a:r>
              <a:rPr lang="en-GB" sz="2400" b="1" dirty="0" smtClean="0">
                <a:latin typeface="Times New Roman" pitchFamily="18" charset="0"/>
              </a:rPr>
              <a:t>FURTHER DEVELOPMENT</a:t>
            </a:r>
            <a:endParaRPr lang="en-US" sz="2400" b="1" dirty="0" smtClean="0">
              <a:latin typeface="Times New Roman" pitchFamily="18" charset="0"/>
            </a:endParaRPr>
          </a:p>
        </p:txBody>
      </p:sp>
      <p:sp>
        <p:nvSpPr>
          <p:cNvPr id="47107"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itchFamily="2" charset="2"/>
              <a:buNone/>
              <a:defRPr/>
            </a:pPr>
            <a:r>
              <a:rPr lang="en-US" sz="2400" b="1" dirty="0" smtClean="0">
                <a:effectLst/>
              </a:rPr>
              <a:t>Trainings</a:t>
            </a:r>
            <a:r>
              <a:rPr lang="sr-Cyrl-CS" sz="2400" b="1" dirty="0" smtClean="0">
                <a:effectLst/>
              </a:rPr>
              <a:t> </a:t>
            </a:r>
            <a:r>
              <a:rPr lang="en-US" sz="2400" b="1" dirty="0" smtClean="0">
                <a:effectLst/>
              </a:rPr>
              <a:t>for</a:t>
            </a:r>
            <a:r>
              <a:rPr lang="sr-Cyrl-CS" sz="2400" b="1" dirty="0" smtClean="0">
                <a:effectLst/>
              </a:rPr>
              <a:t> </a:t>
            </a:r>
            <a:r>
              <a:rPr lang="en-US" sz="2400" b="1" dirty="0" smtClean="0">
                <a:effectLst/>
              </a:rPr>
              <a:t>Employees</a:t>
            </a:r>
            <a:endParaRPr lang="sr-Cyrl-CS" sz="2400" dirty="0" smtClean="0">
              <a:effectLst/>
            </a:endParaRPr>
          </a:p>
          <a:p>
            <a:pPr>
              <a:buFont typeface="Wingdings" pitchFamily="2" charset="2"/>
              <a:buNone/>
              <a:defRPr/>
            </a:pPr>
            <a:endParaRPr lang="sr-Latn-CS" dirty="0" smtClean="0">
              <a:effectLst/>
            </a:endParaRPr>
          </a:p>
          <a:p>
            <a:pPr marL="0" algn="just">
              <a:lnSpc>
                <a:spcPct val="150000"/>
              </a:lnSpc>
              <a:buFont typeface="Wingdings" pitchFamily="2" charset="2"/>
              <a:buNone/>
              <a:defRPr/>
            </a:pPr>
            <a:r>
              <a:rPr lang="en-US" sz="1600" dirty="0" smtClean="0">
                <a:effectLst/>
              </a:rPr>
              <a:t>In order to raise the quality of career counseling, it is necessary to organize additional training of employees through seminars and workshops, so as to increase the package of trainings and workshops that would allow students to gain additional knowledge and skills essential in the sphere of employment through non-formal education (presentation skills, time management, how to search for and select the most suitable job, ice breaking- how to introduce yourself and start a conversation on employment fairs </a:t>
            </a:r>
            <a:r>
              <a:rPr lang="en-US" sz="1600" dirty="0" err="1" smtClean="0">
                <a:effectLst/>
              </a:rPr>
              <a:t>etc</a:t>
            </a:r>
            <a:r>
              <a:rPr lang="en-US" sz="1600" dirty="0" smtClean="0">
                <a:effectLst/>
              </a:rPr>
              <a:t>; web journalism, project proposal writing etc.)</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2400" b="1" dirty="0" smtClean="0">
                <a:latin typeface="Times New Roman" pitchFamily="18" charset="0"/>
              </a:rPr>
              <a:t>Local Level: </a:t>
            </a:r>
            <a:r>
              <a:rPr lang="en-GB" sz="2400" b="1" dirty="0" smtClean="0">
                <a:latin typeface="Times New Roman" pitchFamily="18" charset="0"/>
              </a:rPr>
              <a:t>FURTHER DEVELOPMENT</a:t>
            </a:r>
            <a:endParaRPr lang="en-US" sz="2400" b="1" dirty="0" smtClean="0">
              <a:latin typeface="Times New Roman" pitchFamily="18" charset="0"/>
            </a:endParaRPr>
          </a:p>
        </p:txBody>
      </p:sp>
      <p:sp>
        <p:nvSpPr>
          <p:cNvPr id="48131"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lnSpc>
                <a:spcPct val="80000"/>
              </a:lnSpc>
              <a:buFont typeface="Wingdings" pitchFamily="2" charset="2"/>
              <a:buNone/>
              <a:defRPr/>
            </a:pPr>
            <a:r>
              <a:rPr lang="en-US" sz="2400" b="1" dirty="0" smtClean="0">
                <a:effectLst/>
              </a:rPr>
              <a:t>Improvement</a:t>
            </a:r>
            <a:r>
              <a:rPr lang="sr-Cyrl-CS" sz="2400" b="1" dirty="0" smtClean="0">
                <a:effectLst/>
              </a:rPr>
              <a:t> </a:t>
            </a:r>
            <a:r>
              <a:rPr lang="en-US" sz="2400" b="1" dirty="0" smtClean="0">
                <a:effectLst/>
              </a:rPr>
              <a:t>of</a:t>
            </a:r>
            <a:r>
              <a:rPr lang="sr-Cyrl-CS" sz="2400" b="1" dirty="0" smtClean="0">
                <a:effectLst/>
              </a:rPr>
              <a:t> </a:t>
            </a:r>
            <a:r>
              <a:rPr lang="en-US" sz="2400" b="1" dirty="0" smtClean="0">
                <a:effectLst/>
              </a:rPr>
              <a:t>the</a:t>
            </a:r>
            <a:r>
              <a:rPr lang="sr-Cyrl-CS" sz="2400" b="1" dirty="0" smtClean="0">
                <a:effectLst/>
              </a:rPr>
              <a:t> </a:t>
            </a:r>
            <a:r>
              <a:rPr lang="en-US" sz="2400" b="1" dirty="0" smtClean="0">
                <a:effectLst/>
              </a:rPr>
              <a:t>website</a:t>
            </a:r>
            <a:r>
              <a:rPr lang="sr-Cyrl-CS" sz="2400" b="1" dirty="0" smtClean="0">
                <a:effectLst/>
              </a:rPr>
              <a:t> </a:t>
            </a:r>
            <a:r>
              <a:rPr lang="en-US" sz="2400" b="1" dirty="0" smtClean="0">
                <a:effectLst/>
              </a:rPr>
              <a:t>for</a:t>
            </a:r>
            <a:r>
              <a:rPr lang="sr-Cyrl-CS" sz="2400" b="1" dirty="0" smtClean="0">
                <a:effectLst/>
              </a:rPr>
              <a:t> </a:t>
            </a:r>
            <a:r>
              <a:rPr lang="en-US" sz="2400" b="1" dirty="0" smtClean="0">
                <a:effectLst/>
              </a:rPr>
              <a:t>career</a:t>
            </a:r>
            <a:r>
              <a:rPr lang="sr-Cyrl-CS" sz="2400" b="1" dirty="0" smtClean="0">
                <a:effectLst/>
              </a:rPr>
              <a:t> </a:t>
            </a:r>
            <a:r>
              <a:rPr lang="en-US" sz="2400" b="1" dirty="0" smtClean="0">
                <a:effectLst/>
              </a:rPr>
              <a:t>guidance</a:t>
            </a:r>
            <a:r>
              <a:rPr lang="sr-Cyrl-CS" sz="2400" b="1" dirty="0" smtClean="0">
                <a:effectLst/>
              </a:rPr>
              <a:t> </a:t>
            </a:r>
            <a:r>
              <a:rPr lang="en-US" sz="2400" b="1" dirty="0" smtClean="0">
                <a:effectLst/>
              </a:rPr>
              <a:t>and</a:t>
            </a:r>
            <a:r>
              <a:rPr lang="sr-Cyrl-CS" sz="2400" b="1" dirty="0" smtClean="0">
                <a:effectLst/>
              </a:rPr>
              <a:t> </a:t>
            </a:r>
            <a:r>
              <a:rPr lang="en-US" sz="2400" b="1" dirty="0" smtClean="0">
                <a:effectLst/>
              </a:rPr>
              <a:t>counseling</a:t>
            </a:r>
            <a:r>
              <a:rPr lang="en-US" sz="1600" b="1" dirty="0" smtClean="0">
                <a:effectLst/>
              </a:rPr>
              <a:t/>
            </a:r>
            <a:br>
              <a:rPr lang="en-US" sz="1600" b="1" dirty="0" smtClean="0">
                <a:effectLst/>
              </a:rPr>
            </a:br>
            <a:endParaRPr lang="sr-Cyrl-CS" sz="1600" dirty="0" smtClean="0">
              <a:effectLst/>
            </a:endParaRPr>
          </a:p>
          <a:p>
            <a:pPr marL="0" indent="0">
              <a:lnSpc>
                <a:spcPct val="80000"/>
              </a:lnSpc>
              <a:buFont typeface="Wingdings" pitchFamily="2" charset="2"/>
              <a:buNone/>
              <a:defRPr/>
            </a:pPr>
            <a:r>
              <a:rPr lang="en-US" sz="1600" dirty="0" smtClean="0">
                <a:effectLst/>
              </a:rPr>
              <a:t>Through its website, the Center ,on regular, basis informs students about present programs of internships and volunteering, scholarships, open calls, as well as professional and student seminars and conferences, courses, lectures and workshops. </a:t>
            </a:r>
            <a:br>
              <a:rPr lang="en-US" sz="1600" dirty="0" smtClean="0">
                <a:effectLst/>
              </a:rPr>
            </a:br>
            <a:r>
              <a:rPr lang="en-US" sz="1600" dirty="0" smtClean="0">
                <a:effectLst/>
              </a:rPr>
              <a:t/>
            </a:r>
            <a:br>
              <a:rPr lang="en-US" sz="1600" dirty="0" smtClean="0">
                <a:effectLst/>
              </a:rPr>
            </a:br>
            <a:r>
              <a:rPr lang="en-US" sz="1600" dirty="0" smtClean="0">
                <a:effectLst/>
              </a:rPr>
              <a:t/>
            </a:r>
            <a:br>
              <a:rPr lang="en-US" sz="1600" dirty="0" smtClean="0">
                <a:effectLst/>
              </a:rPr>
            </a:br>
            <a:r>
              <a:rPr lang="en-US" sz="1600" b="1" dirty="0" smtClean="0">
                <a:solidFill>
                  <a:schemeClr val="bg1">
                    <a:lumMod val="20000"/>
                    <a:lumOff val="80000"/>
                  </a:schemeClr>
                </a:solidFill>
                <a:effectLst/>
              </a:rPr>
              <a:t>The goal is to enrich the content of the website with sections as:</a:t>
            </a:r>
            <a:br>
              <a:rPr lang="en-US" sz="1600" b="1" dirty="0" smtClean="0">
                <a:solidFill>
                  <a:schemeClr val="bg1">
                    <a:lumMod val="20000"/>
                    <a:lumOff val="80000"/>
                  </a:schemeClr>
                </a:solidFill>
                <a:effectLst/>
              </a:rPr>
            </a:br>
            <a:endParaRPr lang="en-US" sz="1600" b="1" dirty="0" smtClean="0">
              <a:solidFill>
                <a:schemeClr val="bg1">
                  <a:lumMod val="20000"/>
                  <a:lumOff val="80000"/>
                </a:schemeClr>
              </a:solidFill>
              <a:effectLst/>
            </a:endParaRPr>
          </a:p>
          <a:p>
            <a:pPr>
              <a:lnSpc>
                <a:spcPct val="80000"/>
              </a:lnSpc>
              <a:defRPr/>
            </a:pPr>
            <a:r>
              <a:rPr lang="en-US" sz="1600" dirty="0" smtClean="0">
                <a:effectLst/>
              </a:rPr>
              <a:t>client database (students and employers)</a:t>
            </a:r>
            <a:r>
              <a:rPr lang="sr-Latn-CS" sz="1600" dirty="0" smtClean="0">
                <a:effectLst/>
              </a:rPr>
              <a:t>, video CVs</a:t>
            </a:r>
            <a:endParaRPr lang="en-US" sz="1600" dirty="0" smtClean="0">
              <a:effectLst/>
            </a:endParaRPr>
          </a:p>
          <a:p>
            <a:pPr>
              <a:lnSpc>
                <a:spcPct val="80000"/>
              </a:lnSpc>
              <a:defRPr/>
            </a:pPr>
            <a:r>
              <a:rPr lang="en-US" sz="1600" dirty="0" smtClean="0">
                <a:effectLst/>
              </a:rPr>
              <a:t>professional development database</a:t>
            </a:r>
          </a:p>
          <a:p>
            <a:pPr>
              <a:lnSpc>
                <a:spcPct val="80000"/>
              </a:lnSpc>
              <a:defRPr/>
            </a:pPr>
            <a:r>
              <a:rPr lang="en-US" sz="1600" dirty="0" smtClean="0">
                <a:effectLst/>
              </a:rPr>
              <a:t>virtual assistance module (provides practical information, </a:t>
            </a:r>
            <a:r>
              <a:rPr lang="en-US" sz="1600" dirty="0" err="1" smtClean="0">
                <a:effectLst/>
              </a:rPr>
              <a:t>FAQa</a:t>
            </a:r>
            <a:r>
              <a:rPr lang="en-US" sz="1600" dirty="0" smtClean="0">
                <a:effectLst/>
              </a:rPr>
              <a:t>, Know-how’s, job interview tips, etc.)</a:t>
            </a:r>
          </a:p>
          <a:p>
            <a:pPr>
              <a:lnSpc>
                <a:spcPct val="80000"/>
              </a:lnSpc>
              <a:defRPr/>
            </a:pPr>
            <a:r>
              <a:rPr lang="en-US" sz="1600" dirty="0" smtClean="0">
                <a:effectLst/>
              </a:rPr>
              <a:t>media library</a:t>
            </a:r>
          </a:p>
          <a:p>
            <a:pPr>
              <a:lnSpc>
                <a:spcPct val="80000"/>
              </a:lnSpc>
              <a:defRPr/>
            </a:pPr>
            <a:r>
              <a:rPr lang="en-US" sz="1600" dirty="0" smtClean="0">
                <a:effectLst/>
              </a:rPr>
              <a:t>alumni database</a:t>
            </a:r>
          </a:p>
          <a:p>
            <a:pPr>
              <a:lnSpc>
                <a:spcPct val="80000"/>
              </a:lnSpc>
              <a:defRPr/>
            </a:pPr>
            <a:r>
              <a:rPr lang="en-US" sz="1600" dirty="0" smtClean="0">
                <a:effectLst/>
              </a:rPr>
              <a:t>forum</a:t>
            </a:r>
            <a:endParaRPr lang="sr-Latn-CS" sz="1600" dirty="0" smtClean="0">
              <a:effectLst/>
            </a:endParaRPr>
          </a:p>
          <a:p>
            <a:pPr>
              <a:lnSpc>
                <a:spcPct val="80000"/>
              </a:lnSpc>
              <a:defRPr/>
            </a:pPr>
            <a:r>
              <a:rPr lang="sr-Latn-CS" sz="1600" dirty="0" smtClean="0">
                <a:effectLst/>
              </a:rPr>
              <a:t>platform for integrating with social networks (FB, Twitter, etc.)</a:t>
            </a:r>
            <a:r>
              <a:rPr lang="en-US" sz="1600" dirty="0" smtClean="0">
                <a:effectLst/>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7813"/>
            <a:ext cx="8229600" cy="1139825"/>
          </a:xfrm>
        </p:spPr>
        <p:txBody>
          <a:bodyPr/>
          <a:lstStyle/>
          <a:p>
            <a:pPr eaLnBrk="1" hangingPunct="1">
              <a:defRPr/>
            </a:pPr>
            <a:r>
              <a:rPr lang="en-US" dirty="0" smtClean="0"/>
              <a:t/>
            </a:r>
            <a:br>
              <a:rPr lang="en-US" dirty="0" smtClean="0"/>
            </a:br>
            <a:endParaRPr 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879</TotalTime>
  <Words>636</Words>
  <Application>Microsoft Office PowerPoint</Application>
  <PresentationFormat>On-screen Show (4:3)</PresentationFormat>
  <Paragraphs>108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Times New Roman</vt:lpstr>
      <vt:lpstr>Arial</vt:lpstr>
      <vt:lpstr>Wingdings</vt:lpstr>
      <vt:lpstr>Ripple</vt:lpstr>
      <vt:lpstr>PowerPoint Presentation</vt:lpstr>
      <vt:lpstr>CONTEMPORARY ECONOMIC CONTEXT OF EDUCATION AND EMPLOYMENT</vt:lpstr>
      <vt:lpstr>CONTEMPORARY ECONOMIC CONTEXT OF EDUCATION AND EMPLOYMENT: Place of an Individual Within the Ever-changing Professional and Socio-Economic Environment </vt:lpstr>
      <vt:lpstr>CONTEMPORARY ECONOMIC CONTEXT OF EDUCATION AND EMPLOYMENT</vt:lpstr>
      <vt:lpstr>CONTEMPORARY ECONOMIC CONTEXT OF EDUCATION AND EMPLOYMENT</vt:lpstr>
      <vt:lpstr>  Local Level : University of Nis  Center for Career Development  </vt:lpstr>
      <vt:lpstr>Local Level : University of Nis Center for Career Development</vt:lpstr>
      <vt:lpstr>CURRENT SITUATION </vt:lpstr>
      <vt:lpstr>CURRENT SITUATION</vt:lpstr>
      <vt:lpstr>Local Level: FURTHER DEVELOPMENT</vt:lpstr>
      <vt:lpstr>Local Level: FURTHER DEVELOPMENT</vt:lpstr>
      <vt:lpstr>Local Level: FURTHER DEVELOPMENT</vt:lpstr>
      <vt:lpstr>Local Level: FURTHER DEVELOPMENT</vt:lpstr>
      <vt:lpstr>Local Level: FURTHER DEVELOPMENT</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dc:title>
  <dc:creator>Borivoje Baltazarevi</dc:creator>
  <cp:lastModifiedBy>pippo</cp:lastModifiedBy>
  <cp:revision>59</cp:revision>
  <dcterms:created xsi:type="dcterms:W3CDTF">2011-10-19T06:51:31Z</dcterms:created>
  <dcterms:modified xsi:type="dcterms:W3CDTF">2012-01-23T11:32:54Z</dcterms:modified>
</cp:coreProperties>
</file>