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315" r:id="rId3"/>
    <p:sldId id="335" r:id="rId4"/>
    <p:sldId id="336" r:id="rId5"/>
    <p:sldId id="333" r:id="rId6"/>
    <p:sldId id="338" r:id="rId7"/>
    <p:sldId id="341" r:id="rId8"/>
    <p:sldId id="384" r:id="rId9"/>
    <p:sldId id="385" r:id="rId10"/>
    <p:sldId id="388" r:id="rId11"/>
    <p:sldId id="389" r:id="rId12"/>
    <p:sldId id="351" r:id="rId13"/>
    <p:sldId id="339" r:id="rId14"/>
    <p:sldId id="340" r:id="rId15"/>
    <p:sldId id="390" r:id="rId16"/>
    <p:sldId id="375" r:id="rId17"/>
    <p:sldId id="376" r:id="rId18"/>
    <p:sldId id="377" r:id="rId19"/>
    <p:sldId id="378" r:id="rId20"/>
    <p:sldId id="380" r:id="rId21"/>
    <p:sldId id="381" r:id="rId22"/>
    <p:sldId id="382" r:id="rId23"/>
    <p:sldId id="329" r:id="rId24"/>
  </p:sldIdLst>
  <p:sldSz cx="9144000" cy="6858000" type="screen4x3"/>
  <p:notesSz cx="6797675" cy="9926638"/>
  <p:defaultTextStyle>
    <a:defPPr>
      <a:defRPr lang="it-IT"/>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a:srgbClr val="CC0099"/>
    <a:srgbClr val="663300"/>
    <a:srgbClr val="FF9900"/>
    <a:srgbClr val="B3071B"/>
    <a:srgbClr val="006666"/>
    <a:srgbClr val="B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43" autoAdjust="0"/>
    <p:restoredTop sz="94660"/>
  </p:normalViewPr>
  <p:slideViewPr>
    <p:cSldViewPr>
      <p:cViewPr varScale="1">
        <p:scale>
          <a:sx n="100" d="100"/>
          <a:sy n="100" d="100"/>
        </p:scale>
        <p:origin x="-924"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oleObject" Target="file:///\\srammcs01\gruppi\Stage\OSSERVATORI\Osservatorio%20Stage\relazioni_ufficiali\serie_storica.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srammcs01\gruppi\Stage\OSSERVATORI\Osservatorio%20Stage\relazioni_ufficiali\serie_storica.xls"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D:\osservatorio_stage\10_11\q_stagiaire.xlsx"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plotArea>
      <c:layout/>
      <c:lineChart>
        <c:grouping val="standard"/>
        <c:ser>
          <c:idx val="0"/>
          <c:order val="0"/>
          <c:dLbls>
            <c:txPr>
              <a:bodyPr/>
              <a:lstStyle/>
              <a:p>
                <a:pPr>
                  <a:defRPr lang="it-IT"/>
                </a:pPr>
                <a:endParaRPr lang="en-US"/>
              </a:p>
            </c:txPr>
            <c:dLblPos val="t"/>
            <c:showVal val="1"/>
          </c:dLbls>
          <c:cat>
            <c:strRef>
              <c:f>Foglio1!$H$20:$H$33</c:f>
              <c:strCache>
                <c:ptCount val="14"/>
                <c:pt idx="0">
                  <c:v>1997/1998</c:v>
                </c:pt>
                <c:pt idx="1">
                  <c:v>1998/1999</c:v>
                </c:pt>
                <c:pt idx="2">
                  <c:v>1999/2000</c:v>
                </c:pt>
                <c:pt idx="3">
                  <c:v>2000/2001</c:v>
                </c:pt>
                <c:pt idx="4">
                  <c:v>2001/2002</c:v>
                </c:pt>
                <c:pt idx="5">
                  <c:v>2002/2003</c:v>
                </c:pt>
                <c:pt idx="6">
                  <c:v>2003/2004</c:v>
                </c:pt>
                <c:pt idx="7">
                  <c:v>2004/2005</c:v>
                </c:pt>
                <c:pt idx="8">
                  <c:v>2005/2006</c:v>
                </c:pt>
                <c:pt idx="9">
                  <c:v>2006/2007</c:v>
                </c:pt>
                <c:pt idx="10">
                  <c:v>2007/2008</c:v>
                </c:pt>
                <c:pt idx="11">
                  <c:v>2008/2009</c:v>
                </c:pt>
                <c:pt idx="12">
                  <c:v>2009/2010</c:v>
                </c:pt>
                <c:pt idx="13">
                  <c:v>2010/2011</c:v>
                </c:pt>
              </c:strCache>
            </c:strRef>
          </c:cat>
          <c:val>
            <c:numRef>
              <c:f>Foglio1!$I$20:$I$33</c:f>
              <c:numCache>
                <c:formatCode>General</c:formatCode>
                <c:ptCount val="14"/>
                <c:pt idx="0">
                  <c:v>61</c:v>
                </c:pt>
                <c:pt idx="1">
                  <c:v>685</c:v>
                </c:pt>
                <c:pt idx="2">
                  <c:v>1649</c:v>
                </c:pt>
                <c:pt idx="3">
                  <c:v>2395</c:v>
                </c:pt>
                <c:pt idx="4">
                  <c:v>2812</c:v>
                </c:pt>
                <c:pt idx="5">
                  <c:v>4915</c:v>
                </c:pt>
                <c:pt idx="6">
                  <c:v>6357</c:v>
                </c:pt>
                <c:pt idx="7">
                  <c:v>7632</c:v>
                </c:pt>
                <c:pt idx="8">
                  <c:v>8791</c:v>
                </c:pt>
                <c:pt idx="9">
                  <c:v>9102</c:v>
                </c:pt>
                <c:pt idx="10">
                  <c:v>11565</c:v>
                </c:pt>
                <c:pt idx="11">
                  <c:v>12315</c:v>
                </c:pt>
                <c:pt idx="12">
                  <c:v>13154</c:v>
                </c:pt>
                <c:pt idx="13">
                  <c:v>15138</c:v>
                </c:pt>
              </c:numCache>
            </c:numRef>
          </c:val>
        </c:ser>
        <c:marker val="1"/>
        <c:axId val="70713728"/>
        <c:axId val="70881664"/>
      </c:lineChart>
      <c:catAx>
        <c:axId val="70713728"/>
        <c:scaling>
          <c:orientation val="minMax"/>
        </c:scaling>
        <c:axPos val="b"/>
        <c:tickLblPos val="nextTo"/>
        <c:txPr>
          <a:bodyPr/>
          <a:lstStyle/>
          <a:p>
            <a:pPr>
              <a:defRPr lang="it-IT"/>
            </a:pPr>
            <a:endParaRPr lang="en-US"/>
          </a:p>
        </c:txPr>
        <c:crossAx val="70881664"/>
        <c:crosses val="autoZero"/>
        <c:auto val="1"/>
        <c:lblAlgn val="ctr"/>
        <c:lblOffset val="100"/>
      </c:catAx>
      <c:valAx>
        <c:axId val="70881664"/>
        <c:scaling>
          <c:orientation val="minMax"/>
        </c:scaling>
        <c:axPos val="l"/>
        <c:majorGridlines/>
        <c:numFmt formatCode="General" sourceLinked="1"/>
        <c:tickLblPos val="nextTo"/>
        <c:txPr>
          <a:bodyPr/>
          <a:lstStyle/>
          <a:p>
            <a:pPr>
              <a:defRPr lang="it-IT"/>
            </a:pPr>
            <a:endParaRPr lang="en-US"/>
          </a:p>
        </c:txPr>
        <c:crossAx val="70713728"/>
        <c:crosses val="autoZero"/>
        <c:crossBetween val="between"/>
      </c:valAx>
    </c:plotArea>
    <c:plotVisOnly val="1"/>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4"/>
  <c:clrMapOvr bg1="lt1" tx1="dk1" bg2="lt2" tx2="dk2" accent1="accent1" accent2="accent2" accent3="accent3" accent4="accent4" accent5="accent5" accent6="accent6" hlink="hlink" folHlink="folHlink"/>
  <c:chart>
    <c:plotArea>
      <c:layout/>
      <c:lineChart>
        <c:grouping val="standard"/>
        <c:ser>
          <c:idx val="0"/>
          <c:order val="0"/>
          <c:dLbls>
            <c:txPr>
              <a:bodyPr/>
              <a:lstStyle/>
              <a:p>
                <a:pPr>
                  <a:defRPr lang="it-IT"/>
                </a:pPr>
                <a:endParaRPr lang="en-US"/>
              </a:p>
            </c:txPr>
            <c:dLblPos val="t"/>
            <c:showVal val="1"/>
          </c:dLbls>
          <c:cat>
            <c:strRef>
              <c:f>Foglio1!$A$20:$A$33</c:f>
              <c:strCache>
                <c:ptCount val="14"/>
                <c:pt idx="0">
                  <c:v>1997/1998</c:v>
                </c:pt>
                <c:pt idx="1">
                  <c:v>1998/1999</c:v>
                </c:pt>
                <c:pt idx="2">
                  <c:v>1999/2000</c:v>
                </c:pt>
                <c:pt idx="3">
                  <c:v>2000/2001</c:v>
                </c:pt>
                <c:pt idx="4">
                  <c:v>2001/2002</c:v>
                </c:pt>
                <c:pt idx="5">
                  <c:v>2002/2003</c:v>
                </c:pt>
                <c:pt idx="6">
                  <c:v>2003/2004</c:v>
                </c:pt>
                <c:pt idx="7">
                  <c:v>2004/2005</c:v>
                </c:pt>
                <c:pt idx="8">
                  <c:v>2005/2006</c:v>
                </c:pt>
                <c:pt idx="9">
                  <c:v>2006/2007</c:v>
                </c:pt>
                <c:pt idx="10">
                  <c:v>2007/2008</c:v>
                </c:pt>
                <c:pt idx="11">
                  <c:v>2008/2009</c:v>
                </c:pt>
                <c:pt idx="12">
                  <c:v>2009/2010</c:v>
                </c:pt>
                <c:pt idx="13">
                  <c:v>2010/2011</c:v>
                </c:pt>
              </c:strCache>
            </c:strRef>
          </c:cat>
          <c:val>
            <c:numRef>
              <c:f>Foglio1!$B$20:$B$33</c:f>
              <c:numCache>
                <c:formatCode>General</c:formatCode>
                <c:ptCount val="14"/>
                <c:pt idx="0">
                  <c:v>7</c:v>
                </c:pt>
                <c:pt idx="1">
                  <c:v>7</c:v>
                </c:pt>
                <c:pt idx="2">
                  <c:v>10</c:v>
                </c:pt>
                <c:pt idx="3">
                  <c:v>13</c:v>
                </c:pt>
                <c:pt idx="4">
                  <c:v>57</c:v>
                </c:pt>
                <c:pt idx="5">
                  <c:v>69</c:v>
                </c:pt>
                <c:pt idx="6">
                  <c:v>119</c:v>
                </c:pt>
                <c:pt idx="7">
                  <c:v>155</c:v>
                </c:pt>
                <c:pt idx="8">
                  <c:v>214</c:v>
                </c:pt>
                <c:pt idx="9">
                  <c:v>236</c:v>
                </c:pt>
                <c:pt idx="10">
                  <c:v>310</c:v>
                </c:pt>
                <c:pt idx="11">
                  <c:v>330</c:v>
                </c:pt>
                <c:pt idx="12">
                  <c:v>399</c:v>
                </c:pt>
                <c:pt idx="13">
                  <c:v>326</c:v>
                </c:pt>
              </c:numCache>
            </c:numRef>
          </c:val>
        </c:ser>
        <c:marker val="1"/>
        <c:axId val="70948736"/>
        <c:axId val="70950272"/>
      </c:lineChart>
      <c:catAx>
        <c:axId val="70948736"/>
        <c:scaling>
          <c:orientation val="minMax"/>
        </c:scaling>
        <c:axPos val="b"/>
        <c:tickLblPos val="nextTo"/>
        <c:txPr>
          <a:bodyPr/>
          <a:lstStyle/>
          <a:p>
            <a:pPr>
              <a:defRPr lang="it-IT"/>
            </a:pPr>
            <a:endParaRPr lang="en-US"/>
          </a:p>
        </c:txPr>
        <c:crossAx val="70950272"/>
        <c:crosses val="autoZero"/>
        <c:auto val="1"/>
        <c:lblAlgn val="ctr"/>
        <c:lblOffset val="100"/>
      </c:catAx>
      <c:valAx>
        <c:axId val="70950272"/>
        <c:scaling>
          <c:orientation val="minMax"/>
        </c:scaling>
        <c:axPos val="l"/>
        <c:majorGridlines/>
        <c:numFmt formatCode="General" sourceLinked="1"/>
        <c:tickLblPos val="nextTo"/>
        <c:txPr>
          <a:bodyPr/>
          <a:lstStyle/>
          <a:p>
            <a:pPr>
              <a:defRPr lang="it-IT"/>
            </a:pPr>
            <a:endParaRPr lang="en-US"/>
          </a:p>
        </c:txPr>
        <c:crossAx val="70948736"/>
        <c:crosses val="autoZero"/>
        <c:crossBetween val="between"/>
      </c:valAx>
    </c:plotArea>
    <c:plotVisOnly val="1"/>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view3D>
      <c:rAngAx val="1"/>
    </c:view3D>
    <c:plotArea>
      <c:layout/>
      <c:bar3DChart>
        <c:barDir val="col"/>
        <c:grouping val="percentStacked"/>
        <c:ser>
          <c:idx val="0"/>
          <c:order val="0"/>
          <c:tx>
            <c:strRef>
              <c:f>occupazione!$A$48</c:f>
              <c:strCache>
                <c:ptCount val="1"/>
                <c:pt idx="0">
                  <c:v>Employment</c:v>
                </c:pt>
              </c:strCache>
            </c:strRef>
          </c:tx>
          <c:dLbls>
            <c:txPr>
              <a:bodyPr/>
              <a:lstStyle/>
              <a:p>
                <a:pPr>
                  <a:defRPr lang="it-IT"/>
                </a:pPr>
                <a:endParaRPr lang="en-US"/>
              </a:p>
            </c:txPr>
            <c:showVal val="1"/>
          </c:dLbls>
          <c:cat>
            <c:strRef>
              <c:f>occupazione!$B$47:$G$47</c:f>
              <c:strCache>
                <c:ptCount val="6"/>
                <c:pt idx="0">
                  <c:v>Post gradution courses</c:v>
                </c:pt>
                <c:pt idx="1">
                  <c:v>Students</c:v>
                </c:pt>
                <c:pt idx="2">
                  <c:v>Graduates</c:v>
                </c:pt>
                <c:pt idx="3">
                  <c:v>Non compulsory internships</c:v>
                </c:pt>
                <c:pt idx="4">
                  <c:v>Compulsory interships</c:v>
                </c:pt>
                <c:pt idx="5">
                  <c:v>Total</c:v>
                </c:pt>
              </c:strCache>
            </c:strRef>
          </c:cat>
          <c:val>
            <c:numRef>
              <c:f>occupazione!$B$48:$G$48</c:f>
              <c:numCache>
                <c:formatCode>0%</c:formatCode>
                <c:ptCount val="6"/>
                <c:pt idx="0">
                  <c:v>0.20555555555555555</c:v>
                </c:pt>
                <c:pt idx="1">
                  <c:v>0.15045006429489929</c:v>
                </c:pt>
                <c:pt idx="2">
                  <c:v>0.26703499079189685</c:v>
                </c:pt>
                <c:pt idx="3">
                  <c:v>0.2693984306887533</c:v>
                </c:pt>
                <c:pt idx="4">
                  <c:v>0.11733892090099528</c:v>
                </c:pt>
                <c:pt idx="5">
                  <c:v>0.17441099476439836</c:v>
                </c:pt>
              </c:numCache>
            </c:numRef>
          </c:val>
        </c:ser>
        <c:ser>
          <c:idx val="1"/>
          <c:order val="1"/>
          <c:tx>
            <c:strRef>
              <c:f>occupazione!$A$49</c:f>
              <c:strCache>
                <c:ptCount val="1"/>
                <c:pt idx="0">
                  <c:v>Charity work</c:v>
                </c:pt>
              </c:strCache>
            </c:strRef>
          </c:tx>
          <c:dLbls>
            <c:txPr>
              <a:bodyPr/>
              <a:lstStyle/>
              <a:p>
                <a:pPr>
                  <a:defRPr lang="it-IT"/>
                </a:pPr>
                <a:endParaRPr lang="en-US"/>
              </a:p>
            </c:txPr>
            <c:showVal val="1"/>
          </c:dLbls>
          <c:cat>
            <c:strRef>
              <c:f>occupazione!$B$47:$G$47</c:f>
              <c:strCache>
                <c:ptCount val="6"/>
                <c:pt idx="0">
                  <c:v>Post gradution courses</c:v>
                </c:pt>
                <c:pt idx="1">
                  <c:v>Students</c:v>
                </c:pt>
                <c:pt idx="2">
                  <c:v>Graduates</c:v>
                </c:pt>
                <c:pt idx="3">
                  <c:v>Non compulsory internships</c:v>
                </c:pt>
                <c:pt idx="4">
                  <c:v>Compulsory interships</c:v>
                </c:pt>
                <c:pt idx="5">
                  <c:v>Total</c:v>
                </c:pt>
              </c:strCache>
            </c:strRef>
          </c:cat>
          <c:val>
            <c:numRef>
              <c:f>occupazione!$B$49:$G$49</c:f>
              <c:numCache>
                <c:formatCode>0%</c:formatCode>
                <c:ptCount val="6"/>
                <c:pt idx="0">
                  <c:v>3.333333333333334E-2</c:v>
                </c:pt>
                <c:pt idx="1">
                  <c:v>6.8581225889412824E-3</c:v>
                </c:pt>
                <c:pt idx="2">
                  <c:v>1.1049723756906087E-2</c:v>
                </c:pt>
                <c:pt idx="3">
                  <c:v>6.9747166521360072E-3</c:v>
                </c:pt>
                <c:pt idx="4">
                  <c:v>1.0476689366160316E-2</c:v>
                </c:pt>
                <c:pt idx="5">
                  <c:v>9.1623036649214704E-3</c:v>
                </c:pt>
              </c:numCache>
            </c:numRef>
          </c:val>
        </c:ser>
        <c:ser>
          <c:idx val="2"/>
          <c:order val="2"/>
          <c:tx>
            <c:strRef>
              <c:f>occupazione!$A$50</c:f>
              <c:strCache>
                <c:ptCount val="1"/>
                <c:pt idx="0">
                  <c:v>Generic promises</c:v>
                </c:pt>
              </c:strCache>
            </c:strRef>
          </c:tx>
          <c:dLbls>
            <c:txPr>
              <a:bodyPr/>
              <a:lstStyle/>
              <a:p>
                <a:pPr>
                  <a:defRPr lang="it-IT"/>
                </a:pPr>
                <a:endParaRPr lang="en-US"/>
              </a:p>
            </c:txPr>
            <c:showVal val="1"/>
          </c:dLbls>
          <c:cat>
            <c:strRef>
              <c:f>occupazione!$B$47:$G$47</c:f>
              <c:strCache>
                <c:ptCount val="6"/>
                <c:pt idx="0">
                  <c:v>Post gradution courses</c:v>
                </c:pt>
                <c:pt idx="1">
                  <c:v>Students</c:v>
                </c:pt>
                <c:pt idx="2">
                  <c:v>Graduates</c:v>
                </c:pt>
                <c:pt idx="3">
                  <c:v>Non compulsory internships</c:v>
                </c:pt>
                <c:pt idx="4">
                  <c:v>Compulsory interships</c:v>
                </c:pt>
                <c:pt idx="5">
                  <c:v>Total</c:v>
                </c:pt>
              </c:strCache>
            </c:strRef>
          </c:cat>
          <c:val>
            <c:numRef>
              <c:f>occupazione!$B$50:$G$50</c:f>
              <c:numCache>
                <c:formatCode>0%</c:formatCode>
                <c:ptCount val="6"/>
                <c:pt idx="0">
                  <c:v>1.6666666666666694E-2</c:v>
                </c:pt>
                <c:pt idx="1">
                  <c:v>4.0720102871838831E-2</c:v>
                </c:pt>
                <c:pt idx="2">
                  <c:v>2.209944751381222E-2</c:v>
                </c:pt>
                <c:pt idx="3">
                  <c:v>4.1848299912816113E-2</c:v>
                </c:pt>
                <c:pt idx="4">
                  <c:v>3.2477737035096987E-2</c:v>
                </c:pt>
                <c:pt idx="5">
                  <c:v>3.5994764397905762E-2</c:v>
                </c:pt>
              </c:numCache>
            </c:numRef>
          </c:val>
        </c:ser>
        <c:ser>
          <c:idx val="3"/>
          <c:order val="3"/>
          <c:tx>
            <c:strRef>
              <c:f>occupazione!$A$51</c:f>
              <c:strCache>
                <c:ptCount val="1"/>
                <c:pt idx="0">
                  <c:v>Other</c:v>
                </c:pt>
              </c:strCache>
            </c:strRef>
          </c:tx>
          <c:dLbls>
            <c:txPr>
              <a:bodyPr/>
              <a:lstStyle/>
              <a:p>
                <a:pPr>
                  <a:defRPr lang="it-IT"/>
                </a:pPr>
                <a:endParaRPr lang="en-US"/>
              </a:p>
            </c:txPr>
            <c:showVal val="1"/>
          </c:dLbls>
          <c:cat>
            <c:strRef>
              <c:f>occupazione!$B$47:$G$47</c:f>
              <c:strCache>
                <c:ptCount val="6"/>
                <c:pt idx="0">
                  <c:v>Post gradution courses</c:v>
                </c:pt>
                <c:pt idx="1">
                  <c:v>Students</c:v>
                </c:pt>
                <c:pt idx="2">
                  <c:v>Graduates</c:v>
                </c:pt>
                <c:pt idx="3">
                  <c:v>Non compulsory internships</c:v>
                </c:pt>
                <c:pt idx="4">
                  <c:v>Compulsory interships</c:v>
                </c:pt>
                <c:pt idx="5">
                  <c:v>Total</c:v>
                </c:pt>
              </c:strCache>
            </c:strRef>
          </c:cat>
          <c:val>
            <c:numRef>
              <c:f>occupazione!$B$51:$G$51</c:f>
              <c:numCache>
                <c:formatCode>0%</c:formatCode>
                <c:ptCount val="6"/>
                <c:pt idx="0">
                  <c:v>1.1111111111111125E-2</c:v>
                </c:pt>
                <c:pt idx="1">
                  <c:v>3.1718816973853411E-2</c:v>
                </c:pt>
                <c:pt idx="2">
                  <c:v>4.6040515653775295E-2</c:v>
                </c:pt>
                <c:pt idx="3">
                  <c:v>4.7079337401918074E-2</c:v>
                </c:pt>
                <c:pt idx="4">
                  <c:v>2.4620220010476691E-2</c:v>
                </c:pt>
                <c:pt idx="5">
                  <c:v>3.3049738219895285E-2</c:v>
                </c:pt>
              </c:numCache>
            </c:numRef>
          </c:val>
        </c:ser>
        <c:ser>
          <c:idx val="4"/>
          <c:order val="4"/>
          <c:tx>
            <c:strRef>
              <c:f>occupazione!$A$52</c:f>
              <c:strCache>
                <c:ptCount val="1"/>
                <c:pt idx="0">
                  <c:v>No promises</c:v>
                </c:pt>
              </c:strCache>
            </c:strRef>
          </c:tx>
          <c:dLbls>
            <c:txPr>
              <a:bodyPr/>
              <a:lstStyle/>
              <a:p>
                <a:pPr>
                  <a:defRPr lang="it-IT"/>
                </a:pPr>
                <a:endParaRPr lang="en-US"/>
              </a:p>
            </c:txPr>
            <c:showVal val="1"/>
          </c:dLbls>
          <c:cat>
            <c:strRef>
              <c:f>occupazione!$B$47:$G$47</c:f>
              <c:strCache>
                <c:ptCount val="6"/>
                <c:pt idx="0">
                  <c:v>Post gradution courses</c:v>
                </c:pt>
                <c:pt idx="1">
                  <c:v>Students</c:v>
                </c:pt>
                <c:pt idx="2">
                  <c:v>Graduates</c:v>
                </c:pt>
                <c:pt idx="3">
                  <c:v>Non compulsory internships</c:v>
                </c:pt>
                <c:pt idx="4">
                  <c:v>Compulsory interships</c:v>
                </c:pt>
                <c:pt idx="5">
                  <c:v>Total</c:v>
                </c:pt>
              </c:strCache>
            </c:strRef>
          </c:cat>
          <c:val>
            <c:numRef>
              <c:f>occupazione!$B$52:$G$52</c:f>
              <c:numCache>
                <c:formatCode>0%</c:formatCode>
                <c:ptCount val="6"/>
                <c:pt idx="0">
                  <c:v>0.73333333333333361</c:v>
                </c:pt>
                <c:pt idx="1">
                  <c:v>0.77025289327046764</c:v>
                </c:pt>
                <c:pt idx="2">
                  <c:v>0.65377532228361157</c:v>
                </c:pt>
                <c:pt idx="3">
                  <c:v>0.63469921534437934</c:v>
                </c:pt>
                <c:pt idx="4">
                  <c:v>0.81508643268727166</c:v>
                </c:pt>
                <c:pt idx="5">
                  <c:v>0.7473821989528795</c:v>
                </c:pt>
              </c:numCache>
            </c:numRef>
          </c:val>
        </c:ser>
        <c:dLbls>
          <c:showVal val="1"/>
        </c:dLbls>
        <c:shape val="box"/>
        <c:axId val="71008640"/>
        <c:axId val="71010176"/>
        <c:axId val="0"/>
      </c:bar3DChart>
      <c:catAx>
        <c:axId val="71008640"/>
        <c:scaling>
          <c:orientation val="minMax"/>
        </c:scaling>
        <c:axPos val="b"/>
        <c:tickLblPos val="nextTo"/>
        <c:txPr>
          <a:bodyPr/>
          <a:lstStyle/>
          <a:p>
            <a:pPr>
              <a:defRPr lang="it-IT"/>
            </a:pPr>
            <a:endParaRPr lang="en-US"/>
          </a:p>
        </c:txPr>
        <c:crossAx val="71010176"/>
        <c:crosses val="autoZero"/>
        <c:auto val="1"/>
        <c:lblAlgn val="ctr"/>
        <c:lblOffset val="100"/>
      </c:catAx>
      <c:valAx>
        <c:axId val="71010176"/>
        <c:scaling>
          <c:orientation val="minMax"/>
        </c:scaling>
        <c:axPos val="l"/>
        <c:majorGridlines/>
        <c:numFmt formatCode="0%" sourceLinked="1"/>
        <c:tickLblPos val="nextTo"/>
        <c:txPr>
          <a:bodyPr/>
          <a:lstStyle/>
          <a:p>
            <a:pPr>
              <a:defRPr lang="it-IT"/>
            </a:pPr>
            <a:endParaRPr lang="en-US"/>
          </a:p>
        </c:txPr>
        <c:crossAx val="71008640"/>
        <c:crosses val="autoZero"/>
        <c:crossBetween val="between"/>
      </c:valAx>
    </c:plotArea>
    <c:legend>
      <c:legendPos val="b"/>
      <c:txPr>
        <a:bodyPr/>
        <a:lstStyle/>
        <a:p>
          <a:pPr>
            <a:defRPr lang="it-IT"/>
          </a:pPr>
          <a:endParaRPr lang="en-US"/>
        </a:p>
      </c:txPr>
    </c:legend>
    <c:plotVisOnly val="1"/>
  </c:chart>
  <c:externalData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it-IT"/>
          </a:p>
        </p:txBody>
      </p:sp>
      <p:sp>
        <p:nvSpPr>
          <p:cNvPr id="5123"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it-IT"/>
          </a:p>
        </p:txBody>
      </p:sp>
      <p:sp>
        <p:nvSpPr>
          <p:cNvPr id="2560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5126"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endParaRPr lang="it-IT"/>
          </a:p>
        </p:txBody>
      </p:sp>
      <p:sp>
        <p:nvSpPr>
          <p:cNvPr id="5127"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D2505435-0D16-4F63-B6D6-046BC435A7F7}" type="slidenum">
              <a:rPr lang="it-IT"/>
              <a:pPr>
                <a:defRPr/>
              </a:pPr>
              <a:t>‹#›</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EF2CC197-C068-4E03-B953-D70B72D1A5E1}" type="slidenum">
              <a:rPr lang="it-IT" smtClean="0"/>
              <a:pPr/>
              <a:t>2</a:t>
            </a:fld>
            <a:endParaRPr lang="it-IT" smtClean="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3CB865AE-E6D3-413D-B0BA-DDFF2355E412}" type="slidenum">
              <a:rPr lang="it-IT" smtClean="0"/>
              <a:pPr/>
              <a:t>3</a:t>
            </a:fld>
            <a:endParaRPr lang="it-IT"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00755A3C-B5C4-4573-84B0-7432259E4045}" type="slidenum">
              <a:rPr lang="it-IT" smtClean="0"/>
              <a:pPr/>
              <a:t>4</a:t>
            </a:fld>
            <a:endParaRPr lang="it-IT"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2C0822BD-9820-41C2-818C-E90EDEE27F8C}" type="slidenum">
              <a:rPr lang="it-IT" smtClean="0"/>
              <a:pPr/>
              <a:t>6</a:t>
            </a:fld>
            <a:endParaRPr lang="it-IT"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147F9CFB-E370-4F2D-A1B2-B9E5EAF41974}" type="slidenum">
              <a:rPr lang="it-IT" smtClean="0"/>
              <a:pPr/>
              <a:t>7</a:t>
            </a:fld>
            <a:endParaRPr lang="it-IT"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EC857473-F4C1-4224-AAE3-9A3ADA148AA9}" type="slidenum">
              <a:rPr lang="it-IT" smtClean="0"/>
              <a:pPr/>
              <a:t>8</a:t>
            </a:fld>
            <a:endParaRPr lang="it-IT"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8CEE7F74-2D9B-40CA-BC94-E428D853620D}" type="slidenum">
              <a:rPr lang="it-IT" smtClean="0"/>
              <a:pPr/>
              <a:t>9</a:t>
            </a:fld>
            <a:endParaRPr lang="it-IT"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4A644D93-2758-484C-8281-EC7F70DF6E2A}" type="slidenum">
              <a:rPr lang="it-IT" smtClean="0"/>
              <a:pPr/>
              <a:t>10</a:t>
            </a:fld>
            <a:endParaRPr lang="it-IT"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823A353A-7AE9-4168-ABEF-A41B962EDECE}" type="slidenum">
              <a:rPr lang="it-IT" smtClean="0"/>
              <a:pPr/>
              <a:t>11</a:t>
            </a:fld>
            <a:endParaRPr lang="it-IT"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4C800FD7-5D3E-4286-92C2-98B4930FC013}" type="slidenum">
              <a:rPr lang="it-IT" smtClean="0"/>
              <a:pPr/>
              <a:t>13</a:t>
            </a:fld>
            <a:endParaRPr lang="it-IT"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A5848CEE-A7C9-4B36-ACCC-CF6CDBACC1E2}" type="slidenum">
              <a:rPr lang="it-IT" smtClean="0"/>
              <a:pPr/>
              <a:t>14</a:t>
            </a:fld>
            <a:endParaRPr lang="it-IT"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5CD659BB-3B83-4525-B50E-4F8D06D8B076}" type="slidenum">
              <a:rPr lang="it-IT" smtClean="0"/>
              <a:pPr/>
              <a:t>15</a:t>
            </a:fld>
            <a:endParaRPr lang="it-IT"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C6BF534-83C3-434E-9E8D-126AE2F53C3A}" type="slidenum">
              <a:rPr lang="it-IT"/>
              <a:pPr>
                <a:defRPr/>
              </a:pPr>
              <a:t>‹#›</a:t>
            </a:fld>
            <a:endParaRPr lang="it-IT"/>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5DB9A4D-58C7-42A6-92ED-F214AA5C3E64}" type="slidenum">
              <a:rPr lang="it-IT"/>
              <a:pPr>
                <a:defRPr/>
              </a:pPr>
              <a:t>‹#›</a:t>
            </a:fld>
            <a:endParaRPr lang="it-IT"/>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4B7772A-932B-4AC4-90DB-14F338A77033}" type="slidenum">
              <a:rPr lang="it-IT"/>
              <a:pPr>
                <a:defRPr/>
              </a:pPr>
              <a:t>‹#›</a:t>
            </a:fld>
            <a:endParaRPr lang="it-IT"/>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06FD81B5-6B82-45CE-9792-F915E6DBD014}" type="slidenum">
              <a:rPr lang="it-IT"/>
              <a:pPr>
                <a:defRPr/>
              </a:pPr>
              <a:t>‹#›</a:t>
            </a:fld>
            <a:endParaRPr lang="it-IT"/>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3E1FA11E-04E0-42A5-9ABB-6533CA96707A}" type="slidenum">
              <a:rPr lang="it-IT"/>
              <a:pPr>
                <a:defRPr/>
              </a:pPr>
              <a:t>‹#›</a:t>
            </a:fld>
            <a:endParaRPr lang="it-IT"/>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B4F0B446-4C6A-48FD-B120-449D25AF0CA4}" type="slidenum">
              <a:rPr lang="it-IT"/>
              <a:pPr>
                <a:defRPr/>
              </a:pPr>
              <a:t>‹#›</a:t>
            </a:fld>
            <a:endParaRPr lang="it-IT"/>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5F16E3B7-9BC2-42F4-B706-B77FFC45B62E}" type="slidenum">
              <a:rPr lang="it-IT"/>
              <a:pPr>
                <a:defRPr/>
              </a:pPr>
              <a:t>‹#›</a:t>
            </a:fld>
            <a:endParaRPr lang="it-IT"/>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29D293DC-CD3B-4638-A04C-BDFF49CDB489}" type="slidenum">
              <a:rPr lang="it-IT"/>
              <a:pPr>
                <a:defRPr/>
              </a:pPr>
              <a:t>‹#›</a:t>
            </a:fld>
            <a:endParaRPr lang="it-IT"/>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2ECE036F-651D-42BD-97E8-1CE456AC081D}" type="slidenum">
              <a:rPr lang="it-IT"/>
              <a:pPr>
                <a:defRPr/>
              </a:pPr>
              <a:t>‹#›</a:t>
            </a:fld>
            <a:endParaRPr lang="it-IT"/>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D00E362-A3D1-4B6C-92CE-093287602DD5}" type="slidenum">
              <a:rPr lang="it-IT"/>
              <a:pPr>
                <a:defRPr/>
              </a:pPr>
              <a:t>‹#›</a:t>
            </a:fld>
            <a:endParaRPr lang="it-IT"/>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DD8DA0B-65CC-4822-A3DF-4846BA80FF16}" type="slidenum">
              <a:rPr lang="it-IT"/>
              <a:pPr>
                <a:defRPr/>
              </a:pPr>
              <a:t>‹#›</a:t>
            </a:fld>
            <a:endParaRPr lang="it-IT"/>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pPr>
              <a:defRPr/>
            </a:pPr>
            <a:fld id="{83598BB4-9E0C-4BA3-8437-9CB9F50FBA7D}"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hyperlink" Target="http://www.unipd.it/stag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hyperlink" Target="http://www.unipd.it/stag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hyperlink" Target="http://www.careerservicepd.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Microsoft_Office_Excel_Chart1.xls"/></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www.unipd.it/osservatoriolavoro" TargetMode="External"/><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www.unipd.it/stage" TargetMode="External"/><Relationship Id="rId7" Type="http://schemas.openxmlformats.org/officeDocument/2006/relationships/image" Target="../media/image1.png"/><Relationship Id="rId2" Type="http://schemas.openxmlformats.org/officeDocument/2006/relationships/hyperlink" Target="http://www.careerservicepd.com/" TargetMode="External"/><Relationship Id="rId1" Type="http://schemas.openxmlformats.org/officeDocument/2006/relationships/slideLayout" Target="../slideLayouts/slideLayout1.xml"/><Relationship Id="rId6" Type="http://schemas.openxmlformats.org/officeDocument/2006/relationships/hyperlink" Target="mailto:stage.estero@unipd.it" TargetMode="External"/><Relationship Id="rId5" Type="http://schemas.openxmlformats.org/officeDocument/2006/relationships/hyperlink" Target="mailto:stage@unipd.it" TargetMode="External"/><Relationship Id="rId4" Type="http://schemas.openxmlformats.org/officeDocument/2006/relationships/hyperlink" Target="http://www.unipd.it/plac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3071B"/>
        </a:solid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476375" y="4437063"/>
            <a:ext cx="6400800" cy="1752600"/>
          </a:xfrm>
        </p:spPr>
        <p:txBody>
          <a:bodyPr/>
          <a:lstStyle/>
          <a:p>
            <a:pPr eaLnBrk="1" hangingPunct="1"/>
            <a:r>
              <a:rPr lang="it-IT" sz="2800" b="1" smtClean="0">
                <a:solidFill>
                  <a:schemeClr val="bg1"/>
                </a:solidFill>
              </a:rPr>
              <a:t>CareerS partner meeting</a:t>
            </a:r>
          </a:p>
          <a:p>
            <a:pPr eaLnBrk="1" hangingPunct="1"/>
            <a:r>
              <a:rPr lang="it-IT" sz="2800" b="1" smtClean="0">
                <a:solidFill>
                  <a:schemeClr val="bg1"/>
                </a:solidFill>
              </a:rPr>
              <a:t>Gilda Rota, The University of Padua</a:t>
            </a:r>
          </a:p>
          <a:p>
            <a:pPr eaLnBrk="1" hangingPunct="1"/>
            <a:endParaRPr lang="it-IT" sz="2000" b="1" smtClean="0">
              <a:solidFill>
                <a:schemeClr val="bg1"/>
              </a:solidFill>
            </a:endParaRPr>
          </a:p>
          <a:p>
            <a:pPr eaLnBrk="1" hangingPunct="1"/>
            <a:r>
              <a:rPr lang="it-IT" sz="2000" b="1" smtClean="0">
                <a:solidFill>
                  <a:schemeClr val="bg1"/>
                </a:solidFill>
              </a:rPr>
              <a:t>Belgrade, 30/1/2012</a:t>
            </a:r>
          </a:p>
        </p:txBody>
      </p:sp>
      <p:pic>
        <p:nvPicPr>
          <p:cNvPr id="3075" name="Picture 4" descr="SigilloLogoLAST_WhiteOK"/>
          <p:cNvPicPr>
            <a:picLocks noChangeAspect="1" noChangeArrowheads="1"/>
          </p:cNvPicPr>
          <p:nvPr/>
        </p:nvPicPr>
        <p:blipFill>
          <a:blip r:embed="rId2"/>
          <a:srcRect/>
          <a:stretch>
            <a:fillRect/>
          </a:stretch>
        </p:blipFill>
        <p:spPr bwMode="auto">
          <a:xfrm>
            <a:off x="1403350" y="1052513"/>
            <a:ext cx="6264275" cy="28019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4099"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4100" name="Rectangle 4"/>
          <p:cNvSpPr>
            <a:spLocks noChangeArrowheads="1"/>
          </p:cNvSpPr>
          <p:nvPr/>
        </p:nvSpPr>
        <p:spPr bwMode="auto">
          <a:xfrm>
            <a:off x="179388" y="1714500"/>
            <a:ext cx="5905500" cy="4800600"/>
          </a:xfrm>
          <a:prstGeom prst="rect">
            <a:avLst/>
          </a:prstGeom>
          <a:noFill/>
          <a:ln w="9525">
            <a:noFill/>
            <a:miter lim="800000"/>
            <a:headEnd/>
            <a:tailEnd/>
          </a:ln>
        </p:spPr>
        <p:txBody>
          <a:bodyPr>
            <a:spAutoFit/>
          </a:bodyPr>
          <a:lstStyle/>
          <a:p>
            <a:r>
              <a:rPr lang="en-US" b="0"/>
              <a:t>The university was founded in 1222 when a large group of students and professors left the University of Bologna in search of more academic freedom 'Libertas scholastica'.</a:t>
            </a:r>
          </a:p>
          <a:p>
            <a:endParaRPr lang="en-US" b="0"/>
          </a:p>
          <a:p>
            <a:r>
              <a:rPr lang="en-US" b="0"/>
              <a:t>From 15</a:t>
            </a:r>
            <a:r>
              <a:rPr lang="en-US" b="0" baseline="30000"/>
              <a:t>th</a:t>
            </a:r>
            <a:r>
              <a:rPr lang="en-US" b="0"/>
              <a:t> to 18</a:t>
            </a:r>
            <a:r>
              <a:rPr lang="en-US" b="0" baseline="30000"/>
              <a:t>th</a:t>
            </a:r>
            <a:r>
              <a:rPr lang="en-US" b="0"/>
              <a:t> century, the university was renowned for its research, particularly in the areas of medicine, astronomy, philosophy and law. </a:t>
            </a:r>
          </a:p>
          <a:p>
            <a:endParaRPr lang="en-US" b="0"/>
          </a:p>
          <a:p>
            <a:r>
              <a:rPr lang="en-US" b="0"/>
              <a:t>This was thanks in part to the protection of the Republic of Venice, which enabled the university to maintain some freedom and independence from the influence of the Roman Catholic Church. </a:t>
            </a:r>
          </a:p>
          <a:p>
            <a:endParaRPr lang="en-US" b="0"/>
          </a:p>
          <a:p>
            <a:r>
              <a:rPr lang="en-US" b="0"/>
              <a:t>During this time, the University adopted the Latin motto: </a:t>
            </a:r>
            <a:r>
              <a:rPr lang="en-US"/>
              <a:t>Universa universis patavina libertas </a:t>
            </a:r>
            <a:r>
              <a:rPr lang="en-US" b="0"/>
              <a:t>(Paduan Freedom is Universal for Everyone).</a:t>
            </a:r>
          </a:p>
        </p:txBody>
      </p:sp>
      <p:sp>
        <p:nvSpPr>
          <p:cNvPr id="4101" name="Text Box 8"/>
          <p:cNvSpPr txBox="1">
            <a:spLocks noChangeArrowheads="1"/>
          </p:cNvSpPr>
          <p:nvPr/>
        </p:nvSpPr>
        <p:spPr bwMode="auto">
          <a:xfrm>
            <a:off x="5713413" y="252413"/>
            <a:ext cx="3302000" cy="954087"/>
          </a:xfrm>
          <a:prstGeom prst="rect">
            <a:avLst/>
          </a:prstGeom>
          <a:noFill/>
          <a:ln w="9525">
            <a:noFill/>
            <a:miter lim="800000"/>
            <a:headEnd/>
            <a:tailEnd/>
          </a:ln>
        </p:spPr>
        <p:txBody>
          <a:bodyPr wrap="none">
            <a:spAutoFit/>
          </a:bodyPr>
          <a:lstStyle/>
          <a:p>
            <a:pPr algn="r"/>
            <a:r>
              <a:rPr lang="it-IT" sz="2800" b="0">
                <a:solidFill>
                  <a:schemeClr val="bg1"/>
                </a:solidFill>
              </a:rPr>
              <a:t>University of Padua</a:t>
            </a:r>
          </a:p>
          <a:p>
            <a:pPr algn="r"/>
            <a:r>
              <a:rPr lang="en-US" sz="1400" b="0">
                <a:solidFill>
                  <a:schemeClr val="bg1"/>
                </a:solidFill>
              </a:rPr>
              <a:t>History</a:t>
            </a:r>
            <a:endParaRPr lang="it-IT" sz="1400" b="0">
              <a:solidFill>
                <a:schemeClr val="bg1"/>
              </a:solidFill>
            </a:endParaRPr>
          </a:p>
          <a:p>
            <a:pPr algn="r"/>
            <a:endParaRPr lang="it-IT" sz="1400" b="0">
              <a:solidFill>
                <a:schemeClr val="bg1"/>
              </a:solidFill>
            </a:endParaRPr>
          </a:p>
        </p:txBody>
      </p:sp>
      <p:pic>
        <p:nvPicPr>
          <p:cNvPr id="4102" name="Picture 2" descr="http://www.unipd.it/ateneo/immagini/facciatabo.jpg"/>
          <p:cNvPicPr>
            <a:picLocks noChangeAspect="1" noChangeArrowheads="1"/>
          </p:cNvPicPr>
          <p:nvPr/>
        </p:nvPicPr>
        <p:blipFill>
          <a:blip r:embed="rId4"/>
          <a:srcRect/>
          <a:stretch>
            <a:fillRect/>
          </a:stretch>
        </p:blipFill>
        <p:spPr bwMode="auto">
          <a:xfrm>
            <a:off x="6107113" y="1785938"/>
            <a:ext cx="2822575" cy="1882775"/>
          </a:xfrm>
          <a:prstGeom prst="rect">
            <a:avLst/>
          </a:prstGeom>
          <a:noFill/>
          <a:ln w="9525">
            <a:solidFill>
              <a:schemeClr val="bg2"/>
            </a:solidFill>
            <a:miter lim="800000"/>
            <a:headEnd/>
            <a:tailEnd/>
          </a:ln>
        </p:spPr>
      </p:pic>
      <p:pic>
        <p:nvPicPr>
          <p:cNvPr id="4103" name="Picture 4" descr="http://www.unipd.it/ateneo/immagini/aulamagna.jpg"/>
          <p:cNvPicPr>
            <a:picLocks noChangeAspect="1" noChangeArrowheads="1"/>
          </p:cNvPicPr>
          <p:nvPr/>
        </p:nvPicPr>
        <p:blipFill>
          <a:blip r:embed="rId5"/>
          <a:srcRect/>
          <a:stretch>
            <a:fillRect/>
          </a:stretch>
        </p:blipFill>
        <p:spPr bwMode="auto">
          <a:xfrm>
            <a:off x="6143625" y="4143375"/>
            <a:ext cx="2778125" cy="21018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5123"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5124" name="Rectangle 4"/>
          <p:cNvSpPr>
            <a:spLocks noChangeArrowheads="1"/>
          </p:cNvSpPr>
          <p:nvPr/>
        </p:nvSpPr>
        <p:spPr bwMode="auto">
          <a:xfrm>
            <a:off x="179388" y="1785938"/>
            <a:ext cx="5905500" cy="4524375"/>
          </a:xfrm>
          <a:prstGeom prst="rect">
            <a:avLst/>
          </a:prstGeom>
          <a:noFill/>
          <a:ln w="9525">
            <a:noFill/>
            <a:miter lim="800000"/>
            <a:headEnd/>
            <a:tailEnd/>
          </a:ln>
        </p:spPr>
        <p:txBody>
          <a:bodyPr>
            <a:spAutoFit/>
          </a:bodyPr>
          <a:lstStyle/>
          <a:p>
            <a:r>
              <a:rPr lang="en-US" b="0"/>
              <a:t>The University of Padova offers a wide range </a:t>
            </a:r>
          </a:p>
          <a:p>
            <a:r>
              <a:rPr lang="en-US" b="0"/>
              <a:t>of degrees in 13 faculties:</a:t>
            </a:r>
          </a:p>
          <a:p>
            <a:endParaRPr lang="en-US" b="0"/>
          </a:p>
          <a:p>
            <a:r>
              <a:rPr lang="en-US" b="0"/>
              <a:t>Faculty of Agriculture</a:t>
            </a:r>
          </a:p>
          <a:p>
            <a:r>
              <a:rPr lang="en-US" b="0"/>
              <a:t>Faculty of Humanities </a:t>
            </a:r>
          </a:p>
          <a:p>
            <a:r>
              <a:rPr lang="en-US" b="0"/>
              <a:t>Faculty of Economics </a:t>
            </a:r>
          </a:p>
          <a:p>
            <a:r>
              <a:rPr lang="en-US" b="0"/>
              <a:t>Faculty of Education</a:t>
            </a:r>
          </a:p>
          <a:p>
            <a:r>
              <a:rPr lang="en-US" b="0"/>
              <a:t>Faculty of Engineering</a:t>
            </a:r>
          </a:p>
          <a:p>
            <a:r>
              <a:rPr lang="en-US" b="0"/>
              <a:t>Faculty of Law</a:t>
            </a:r>
          </a:p>
          <a:p>
            <a:r>
              <a:rPr lang="en-US" b="0"/>
              <a:t>Faculty of Mathematical, Physical and Natural Science </a:t>
            </a:r>
          </a:p>
          <a:p>
            <a:r>
              <a:rPr lang="en-US" b="0"/>
              <a:t>Faculty of Medicine and Surgery </a:t>
            </a:r>
          </a:p>
          <a:p>
            <a:r>
              <a:rPr lang="en-US" b="0"/>
              <a:t>Faculty of Pharmacy </a:t>
            </a:r>
          </a:p>
          <a:p>
            <a:r>
              <a:rPr lang="en-US" b="0"/>
              <a:t>Faculty of Political Science</a:t>
            </a:r>
          </a:p>
          <a:p>
            <a:r>
              <a:rPr lang="en-US" b="0"/>
              <a:t>Faculty of Psychology</a:t>
            </a:r>
          </a:p>
          <a:p>
            <a:r>
              <a:rPr lang="en-US" b="0"/>
              <a:t>Faculty of Statistical Science</a:t>
            </a:r>
          </a:p>
          <a:p>
            <a:r>
              <a:rPr lang="en-US" b="0"/>
              <a:t>Faculty of Veterinary Medicine</a:t>
            </a:r>
          </a:p>
        </p:txBody>
      </p:sp>
      <p:sp>
        <p:nvSpPr>
          <p:cNvPr id="5125" name="Text Box 8"/>
          <p:cNvSpPr txBox="1">
            <a:spLocks noChangeArrowheads="1"/>
          </p:cNvSpPr>
          <p:nvPr/>
        </p:nvSpPr>
        <p:spPr bwMode="auto">
          <a:xfrm>
            <a:off x="5713413" y="252413"/>
            <a:ext cx="3302000" cy="954087"/>
          </a:xfrm>
          <a:prstGeom prst="rect">
            <a:avLst/>
          </a:prstGeom>
          <a:noFill/>
          <a:ln w="9525">
            <a:noFill/>
            <a:miter lim="800000"/>
            <a:headEnd/>
            <a:tailEnd/>
          </a:ln>
        </p:spPr>
        <p:txBody>
          <a:bodyPr wrap="none">
            <a:spAutoFit/>
          </a:bodyPr>
          <a:lstStyle/>
          <a:p>
            <a:pPr algn="r"/>
            <a:r>
              <a:rPr lang="it-IT" sz="2800" b="0">
                <a:solidFill>
                  <a:schemeClr val="bg1"/>
                </a:solidFill>
              </a:rPr>
              <a:t>University of Padua</a:t>
            </a:r>
          </a:p>
          <a:p>
            <a:pPr algn="r"/>
            <a:r>
              <a:rPr lang="it-IT" sz="1400" b="0">
                <a:solidFill>
                  <a:schemeClr val="bg1"/>
                </a:solidFill>
              </a:rPr>
              <a:t>List of Faculties</a:t>
            </a:r>
          </a:p>
          <a:p>
            <a:pPr algn="r"/>
            <a:endParaRPr lang="it-IT" sz="1400" b="0">
              <a:solidFill>
                <a:schemeClr val="bg1"/>
              </a:solidFill>
            </a:endParaRPr>
          </a:p>
        </p:txBody>
      </p:sp>
      <p:pic>
        <p:nvPicPr>
          <p:cNvPr id="5126" name="Picture 12" descr="ricerca"/>
          <p:cNvPicPr>
            <a:picLocks noChangeAspect="1" noChangeArrowheads="1"/>
          </p:cNvPicPr>
          <p:nvPr/>
        </p:nvPicPr>
        <p:blipFill>
          <a:blip r:embed="rId4"/>
          <a:srcRect/>
          <a:stretch>
            <a:fillRect/>
          </a:stretch>
        </p:blipFill>
        <p:spPr bwMode="auto">
          <a:xfrm>
            <a:off x="6143625" y="4205288"/>
            <a:ext cx="2925763" cy="1938337"/>
          </a:xfrm>
          <a:prstGeom prst="rect">
            <a:avLst/>
          </a:prstGeom>
          <a:noFill/>
          <a:ln w="9525">
            <a:solidFill>
              <a:schemeClr val="bg2"/>
            </a:solidFill>
            <a:miter lim="800000"/>
            <a:headEnd/>
            <a:tailEnd/>
          </a:ln>
        </p:spPr>
      </p:pic>
      <p:pic>
        <p:nvPicPr>
          <p:cNvPr id="5127" name="Picture 9" descr="lezione"/>
          <p:cNvPicPr>
            <a:picLocks noChangeAspect="1" noChangeArrowheads="1"/>
          </p:cNvPicPr>
          <p:nvPr/>
        </p:nvPicPr>
        <p:blipFill>
          <a:blip r:embed="rId5"/>
          <a:srcRect/>
          <a:stretch>
            <a:fillRect/>
          </a:stretch>
        </p:blipFill>
        <p:spPr bwMode="auto">
          <a:xfrm>
            <a:off x="6143625" y="1633538"/>
            <a:ext cx="2925763" cy="19383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6147"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6148" name="Rectangle 4"/>
          <p:cNvSpPr>
            <a:spLocks noChangeArrowheads="1"/>
          </p:cNvSpPr>
          <p:nvPr/>
        </p:nvSpPr>
        <p:spPr bwMode="auto">
          <a:xfrm>
            <a:off x="357188" y="2786063"/>
            <a:ext cx="3892550" cy="2032000"/>
          </a:xfrm>
          <a:prstGeom prst="rect">
            <a:avLst/>
          </a:prstGeom>
          <a:noFill/>
          <a:ln w="9525">
            <a:noFill/>
            <a:miter lim="800000"/>
            <a:headEnd/>
            <a:tailEnd/>
          </a:ln>
        </p:spPr>
        <p:txBody>
          <a:bodyPr>
            <a:spAutoFit/>
          </a:bodyPr>
          <a:lstStyle/>
          <a:p>
            <a:r>
              <a:rPr lang="en-US"/>
              <a:t>Students 2011	</a:t>
            </a:r>
          </a:p>
          <a:p>
            <a:r>
              <a:rPr lang="en-US"/>
              <a:t>		</a:t>
            </a:r>
          </a:p>
          <a:p>
            <a:r>
              <a:rPr lang="en-US"/>
              <a:t>Graduates 2010		</a:t>
            </a:r>
          </a:p>
          <a:p>
            <a:endParaRPr lang="en-US"/>
          </a:p>
          <a:p>
            <a:r>
              <a:rPr lang="en-US"/>
              <a:t>Teachers 2010		</a:t>
            </a:r>
          </a:p>
          <a:p>
            <a:endParaRPr lang="en-US"/>
          </a:p>
          <a:p>
            <a:r>
              <a:rPr lang="en-US"/>
              <a:t>Administrative Staff 2011</a:t>
            </a:r>
          </a:p>
        </p:txBody>
      </p:sp>
      <p:sp>
        <p:nvSpPr>
          <p:cNvPr id="6149" name="Text Box 8"/>
          <p:cNvSpPr txBox="1">
            <a:spLocks noChangeArrowheads="1"/>
          </p:cNvSpPr>
          <p:nvPr/>
        </p:nvSpPr>
        <p:spPr bwMode="auto">
          <a:xfrm>
            <a:off x="5713413" y="252413"/>
            <a:ext cx="3302000" cy="738187"/>
          </a:xfrm>
          <a:prstGeom prst="rect">
            <a:avLst/>
          </a:prstGeom>
          <a:noFill/>
          <a:ln w="9525">
            <a:noFill/>
            <a:miter lim="800000"/>
            <a:headEnd/>
            <a:tailEnd/>
          </a:ln>
        </p:spPr>
        <p:txBody>
          <a:bodyPr wrap="none">
            <a:spAutoFit/>
          </a:bodyPr>
          <a:lstStyle/>
          <a:p>
            <a:pPr algn="r"/>
            <a:r>
              <a:rPr lang="it-IT" sz="2800" b="0">
                <a:solidFill>
                  <a:schemeClr val="bg1"/>
                </a:solidFill>
              </a:rPr>
              <a:t>University of Padua</a:t>
            </a:r>
            <a:endParaRPr lang="it-IT" sz="1400" b="0">
              <a:solidFill>
                <a:schemeClr val="bg1"/>
              </a:solidFill>
            </a:endParaRPr>
          </a:p>
          <a:p>
            <a:pPr algn="r"/>
            <a:endParaRPr lang="it-IT" sz="1400" b="0">
              <a:solidFill>
                <a:schemeClr val="bg1"/>
              </a:solidFill>
            </a:endParaRPr>
          </a:p>
        </p:txBody>
      </p:sp>
      <p:pic>
        <p:nvPicPr>
          <p:cNvPr id="6150" name="Picture 12" descr="ricerca"/>
          <p:cNvPicPr>
            <a:picLocks noChangeAspect="1" noChangeArrowheads="1"/>
          </p:cNvPicPr>
          <p:nvPr/>
        </p:nvPicPr>
        <p:blipFill>
          <a:blip r:embed="rId4"/>
          <a:srcRect/>
          <a:stretch>
            <a:fillRect/>
          </a:stretch>
        </p:blipFill>
        <p:spPr bwMode="auto">
          <a:xfrm>
            <a:off x="6143625" y="4205288"/>
            <a:ext cx="2925763" cy="1938337"/>
          </a:xfrm>
          <a:prstGeom prst="rect">
            <a:avLst/>
          </a:prstGeom>
          <a:noFill/>
          <a:ln w="9525">
            <a:solidFill>
              <a:schemeClr val="bg2"/>
            </a:solidFill>
            <a:miter lim="800000"/>
            <a:headEnd/>
            <a:tailEnd/>
          </a:ln>
        </p:spPr>
      </p:pic>
      <p:pic>
        <p:nvPicPr>
          <p:cNvPr id="6151" name="Picture 9" descr="lezione"/>
          <p:cNvPicPr>
            <a:picLocks noChangeAspect="1" noChangeArrowheads="1"/>
          </p:cNvPicPr>
          <p:nvPr/>
        </p:nvPicPr>
        <p:blipFill>
          <a:blip r:embed="rId5"/>
          <a:srcRect/>
          <a:stretch>
            <a:fillRect/>
          </a:stretch>
        </p:blipFill>
        <p:spPr bwMode="auto">
          <a:xfrm>
            <a:off x="6143625" y="1633538"/>
            <a:ext cx="2925763" cy="1938337"/>
          </a:xfrm>
          <a:prstGeom prst="rect">
            <a:avLst/>
          </a:prstGeom>
          <a:noFill/>
          <a:ln w="9525">
            <a:noFill/>
            <a:miter lim="800000"/>
            <a:headEnd/>
            <a:tailEnd/>
          </a:ln>
        </p:spPr>
      </p:pic>
      <p:sp>
        <p:nvSpPr>
          <p:cNvPr id="6152" name="CasellaDiTesto 7"/>
          <p:cNvSpPr txBox="1">
            <a:spLocks noChangeArrowheads="1"/>
          </p:cNvSpPr>
          <p:nvPr/>
        </p:nvSpPr>
        <p:spPr bwMode="auto">
          <a:xfrm>
            <a:off x="3571875" y="2714625"/>
            <a:ext cx="2000250" cy="2032000"/>
          </a:xfrm>
          <a:prstGeom prst="rect">
            <a:avLst/>
          </a:prstGeom>
          <a:noFill/>
          <a:ln w="9525">
            <a:noFill/>
            <a:miter lim="800000"/>
            <a:headEnd/>
            <a:tailEnd/>
          </a:ln>
        </p:spPr>
        <p:txBody>
          <a:bodyPr>
            <a:spAutoFit/>
          </a:bodyPr>
          <a:lstStyle/>
          <a:p>
            <a:pPr algn="r"/>
            <a:r>
              <a:rPr lang="en-US"/>
              <a:t>60.401</a:t>
            </a:r>
          </a:p>
          <a:p>
            <a:pPr algn="r"/>
            <a:endParaRPr lang="en-US"/>
          </a:p>
          <a:p>
            <a:pPr algn="r"/>
            <a:r>
              <a:rPr lang="en-US"/>
              <a:t>11.610</a:t>
            </a:r>
          </a:p>
          <a:p>
            <a:pPr algn="r"/>
            <a:endParaRPr lang="en-US"/>
          </a:p>
          <a:p>
            <a:pPr algn="r"/>
            <a:r>
              <a:rPr lang="en-US"/>
              <a:t>2.214</a:t>
            </a:r>
          </a:p>
          <a:p>
            <a:pPr algn="r"/>
            <a:endParaRPr lang="en-US"/>
          </a:p>
          <a:p>
            <a:pPr algn="r"/>
            <a:r>
              <a:rPr lang="en-US"/>
              <a:t>2.264</a:t>
            </a:r>
            <a:endParaRPr lang="it-IT"/>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00000"/>
        </a:solidFill>
        <a:effectLst/>
      </p:bgPr>
    </p:bg>
    <p:spTree>
      <p:nvGrpSpPr>
        <p:cNvPr id="1" name=""/>
        <p:cNvGrpSpPr/>
        <p:nvPr/>
      </p:nvGrpSpPr>
      <p:grpSpPr>
        <a:xfrm>
          <a:off x="0" y="0"/>
          <a:ext cx="0" cy="0"/>
          <a:chOff x="0" y="0"/>
          <a:chExt cx="0" cy="0"/>
        </a:xfrm>
      </p:grpSpPr>
      <p:sp>
        <p:nvSpPr>
          <p:cNvPr id="7170" name="Rectangle 2"/>
          <p:cNvSpPr>
            <a:spLocks noChangeArrowheads="1"/>
          </p:cNvSpPr>
          <p:nvPr/>
        </p:nvSpPr>
        <p:spPr bwMode="auto">
          <a:xfrm>
            <a:off x="642938" y="1857375"/>
            <a:ext cx="7772400" cy="3054350"/>
          </a:xfrm>
          <a:prstGeom prst="rect">
            <a:avLst/>
          </a:prstGeom>
          <a:noFill/>
          <a:ln w="9525">
            <a:noFill/>
            <a:miter lim="800000"/>
            <a:headEnd/>
            <a:tailEnd/>
          </a:ln>
        </p:spPr>
        <p:txBody>
          <a:bodyPr anchor="ctr"/>
          <a:lstStyle/>
          <a:p>
            <a:pPr algn="ctr"/>
            <a:r>
              <a:rPr lang="it-IT" sz="4400" b="0">
                <a:solidFill>
                  <a:schemeClr val="bg1"/>
                </a:solidFill>
              </a:rPr>
              <a:t>The Career Service of</a:t>
            </a:r>
          </a:p>
          <a:p>
            <a:pPr algn="ctr"/>
            <a:r>
              <a:rPr lang="it-IT" sz="4400" b="0">
                <a:solidFill>
                  <a:schemeClr val="bg1"/>
                </a:solidFill>
              </a:rPr>
              <a:t>the University of Padua</a:t>
            </a:r>
            <a:br>
              <a:rPr lang="it-IT" sz="4400" b="0">
                <a:solidFill>
                  <a:schemeClr val="bg1"/>
                </a:solidFill>
              </a:rPr>
            </a:br>
            <a:r>
              <a:rPr lang="it-IT" sz="2800" b="0">
                <a:solidFill>
                  <a:schemeClr val="bg1"/>
                </a:solidFill>
              </a:rPr>
              <a:t>Dr.ssa Gilda Rota – Director</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8195"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grpSp>
        <p:nvGrpSpPr>
          <p:cNvPr id="8196" name="Gruppo 8"/>
          <p:cNvGrpSpPr>
            <a:grpSpLocks/>
          </p:cNvGrpSpPr>
          <p:nvPr/>
        </p:nvGrpSpPr>
        <p:grpSpPr bwMode="auto">
          <a:xfrm>
            <a:off x="468313" y="1916113"/>
            <a:ext cx="7926387" cy="4475162"/>
            <a:chOff x="468313" y="1916113"/>
            <a:chExt cx="7926387" cy="4475161"/>
          </a:xfrm>
        </p:grpSpPr>
        <p:sp>
          <p:nvSpPr>
            <p:cNvPr id="8199" name="AutoShape 3"/>
            <p:cNvSpPr>
              <a:spLocks noChangeArrowheads="1"/>
            </p:cNvSpPr>
            <p:nvPr/>
          </p:nvSpPr>
          <p:spPr bwMode="auto">
            <a:xfrm>
              <a:off x="1447800" y="1916113"/>
              <a:ext cx="6248400" cy="1011237"/>
            </a:xfrm>
            <a:prstGeom prst="roundRect">
              <a:avLst>
                <a:gd name="adj" fmla="val 16667"/>
              </a:avLst>
            </a:prstGeom>
            <a:solidFill>
              <a:srgbClr val="0000FF"/>
            </a:solidFill>
            <a:ln w="9525">
              <a:solidFill>
                <a:schemeClr val="bg1"/>
              </a:solidFill>
              <a:round/>
              <a:headEnd/>
              <a:tailEnd/>
            </a:ln>
          </p:spPr>
          <p:txBody>
            <a:bodyPr wrap="none" anchor="ctr"/>
            <a:lstStyle/>
            <a:p>
              <a:pPr algn="ctr"/>
              <a:r>
                <a:rPr lang="it-IT" sz="3200">
                  <a:solidFill>
                    <a:srgbClr val="FFFF00"/>
                  </a:solidFill>
                </a:rPr>
                <a:t>MACRO - SECTORS</a:t>
              </a:r>
              <a:endParaRPr lang="it-IT">
                <a:solidFill>
                  <a:srgbClr val="FFFF00"/>
                </a:solidFill>
              </a:endParaRPr>
            </a:p>
          </p:txBody>
        </p:sp>
        <p:sp>
          <p:nvSpPr>
            <p:cNvPr id="8200" name="Rectangle 5"/>
            <p:cNvSpPr>
              <a:spLocks noChangeArrowheads="1"/>
            </p:cNvSpPr>
            <p:nvPr/>
          </p:nvSpPr>
          <p:spPr bwMode="auto">
            <a:xfrm>
              <a:off x="468313" y="2781300"/>
              <a:ext cx="2595562" cy="1376363"/>
            </a:xfrm>
            <a:prstGeom prst="rect">
              <a:avLst/>
            </a:prstGeom>
            <a:solidFill>
              <a:srgbClr val="0000FF"/>
            </a:solidFill>
            <a:ln w="9525">
              <a:solidFill>
                <a:schemeClr val="bg1"/>
              </a:solidFill>
              <a:miter lim="800000"/>
              <a:headEnd/>
              <a:tailEnd/>
            </a:ln>
          </p:spPr>
          <p:txBody>
            <a:bodyPr anchor="ctr"/>
            <a:lstStyle/>
            <a:p>
              <a:pPr algn="ctr"/>
              <a:r>
                <a:rPr lang="it-IT">
                  <a:solidFill>
                    <a:srgbClr val="FFFF00"/>
                  </a:solidFill>
                </a:rPr>
                <a:t>INTERNSHIPS IN ITALY AND ABROAD</a:t>
              </a:r>
            </a:p>
          </p:txBody>
        </p:sp>
        <p:sp>
          <p:nvSpPr>
            <p:cNvPr id="8201" name="Rectangle 7"/>
            <p:cNvSpPr>
              <a:spLocks noChangeArrowheads="1"/>
            </p:cNvSpPr>
            <p:nvPr/>
          </p:nvSpPr>
          <p:spPr bwMode="auto">
            <a:xfrm>
              <a:off x="2916238" y="3141663"/>
              <a:ext cx="3048000" cy="1524000"/>
            </a:xfrm>
            <a:prstGeom prst="rect">
              <a:avLst/>
            </a:prstGeom>
            <a:solidFill>
              <a:srgbClr val="0000FF"/>
            </a:solidFill>
            <a:ln w="9525">
              <a:solidFill>
                <a:schemeClr val="bg1"/>
              </a:solidFill>
              <a:miter lim="800000"/>
              <a:headEnd/>
              <a:tailEnd/>
            </a:ln>
          </p:spPr>
          <p:txBody>
            <a:bodyPr anchor="ctr"/>
            <a:lstStyle/>
            <a:p>
              <a:pPr algn="ctr"/>
              <a:r>
                <a:rPr lang="it-IT">
                  <a:solidFill>
                    <a:srgbClr val="FFFF00"/>
                  </a:solidFill>
                </a:rPr>
                <a:t>CAREER GUIDANCE</a:t>
              </a:r>
            </a:p>
          </p:txBody>
        </p:sp>
        <p:sp>
          <p:nvSpPr>
            <p:cNvPr id="8202" name="Rectangle 9"/>
            <p:cNvSpPr>
              <a:spLocks noChangeArrowheads="1"/>
            </p:cNvSpPr>
            <p:nvPr/>
          </p:nvSpPr>
          <p:spPr bwMode="auto">
            <a:xfrm>
              <a:off x="3049596" y="4857760"/>
              <a:ext cx="2879726" cy="1533514"/>
            </a:xfrm>
            <a:prstGeom prst="rect">
              <a:avLst/>
            </a:prstGeom>
            <a:solidFill>
              <a:srgbClr val="0000FF"/>
            </a:solidFill>
            <a:ln w="9525">
              <a:solidFill>
                <a:schemeClr val="bg1"/>
              </a:solidFill>
              <a:miter lim="800000"/>
              <a:headEnd/>
              <a:tailEnd/>
            </a:ln>
          </p:spPr>
          <p:txBody>
            <a:bodyPr anchor="ctr"/>
            <a:lstStyle/>
            <a:p>
              <a:pPr algn="ctr"/>
              <a:r>
                <a:rPr lang="it-IT">
                  <a:solidFill>
                    <a:srgbClr val="FFFF00"/>
                  </a:solidFill>
                </a:rPr>
                <a:t>JOB PLACEMENT</a:t>
              </a:r>
            </a:p>
          </p:txBody>
        </p:sp>
        <p:sp>
          <p:nvSpPr>
            <p:cNvPr id="8203" name="Rectangle 8"/>
            <p:cNvSpPr>
              <a:spLocks noChangeArrowheads="1"/>
            </p:cNvSpPr>
            <p:nvPr/>
          </p:nvSpPr>
          <p:spPr bwMode="auto">
            <a:xfrm>
              <a:off x="5651500" y="4149725"/>
              <a:ext cx="2743200" cy="1376363"/>
            </a:xfrm>
            <a:prstGeom prst="rect">
              <a:avLst/>
            </a:prstGeom>
            <a:solidFill>
              <a:srgbClr val="0000FF"/>
            </a:solidFill>
            <a:ln w="9525">
              <a:solidFill>
                <a:schemeClr val="bg1"/>
              </a:solidFill>
              <a:miter lim="800000"/>
              <a:headEnd/>
              <a:tailEnd/>
            </a:ln>
          </p:spPr>
          <p:txBody>
            <a:bodyPr anchor="ctr"/>
            <a:lstStyle/>
            <a:p>
              <a:pPr algn="ctr"/>
              <a:r>
                <a:rPr lang="it-IT">
                  <a:solidFill>
                    <a:srgbClr val="FFFF00"/>
                  </a:solidFill>
                </a:rPr>
                <a:t>LOCAL JOB MARKET OBSERVATORY</a:t>
              </a:r>
            </a:p>
          </p:txBody>
        </p:sp>
      </p:grpSp>
      <p:sp>
        <p:nvSpPr>
          <p:cNvPr id="8197" name="Text Box 8"/>
          <p:cNvSpPr txBox="1">
            <a:spLocks noChangeArrowheads="1"/>
          </p:cNvSpPr>
          <p:nvPr/>
        </p:nvSpPr>
        <p:spPr bwMode="auto">
          <a:xfrm>
            <a:off x="6430963" y="252413"/>
            <a:ext cx="2584450" cy="1046162"/>
          </a:xfrm>
          <a:prstGeom prst="rect">
            <a:avLst/>
          </a:prstGeom>
          <a:noFill/>
          <a:ln w="9525">
            <a:noFill/>
            <a:miter lim="800000"/>
            <a:headEnd/>
            <a:tailEnd/>
          </a:ln>
        </p:spPr>
        <p:txBody>
          <a:bodyPr wrap="none">
            <a:spAutoFit/>
          </a:bodyPr>
          <a:lstStyle/>
          <a:p>
            <a:pPr algn="r"/>
            <a:r>
              <a:rPr lang="it-IT" sz="2800" b="0">
                <a:solidFill>
                  <a:schemeClr val="bg1"/>
                </a:solidFill>
              </a:rPr>
              <a:t>Career Service</a:t>
            </a:r>
          </a:p>
          <a:p>
            <a:pPr algn="r"/>
            <a:r>
              <a:rPr lang="it-IT" sz="2000" b="0">
                <a:solidFill>
                  <a:schemeClr val="bg1"/>
                </a:solidFill>
              </a:rPr>
              <a:t>Activities Structure</a:t>
            </a:r>
          </a:p>
          <a:p>
            <a:pPr algn="r"/>
            <a:endParaRPr lang="it-IT" sz="1400" b="0">
              <a:solidFill>
                <a:schemeClr val="bg1"/>
              </a:solidFill>
            </a:endParaRPr>
          </a:p>
        </p:txBody>
      </p:sp>
      <p:sp>
        <p:nvSpPr>
          <p:cNvPr id="8198" name="Rectangle 9"/>
          <p:cNvSpPr>
            <a:spLocks noChangeArrowheads="1"/>
          </p:cNvSpPr>
          <p:nvPr/>
        </p:nvSpPr>
        <p:spPr bwMode="auto">
          <a:xfrm>
            <a:off x="857250" y="4286250"/>
            <a:ext cx="2428875" cy="1247775"/>
          </a:xfrm>
          <a:prstGeom prst="rect">
            <a:avLst/>
          </a:prstGeom>
          <a:solidFill>
            <a:srgbClr val="0000FF"/>
          </a:solidFill>
          <a:ln w="9525">
            <a:solidFill>
              <a:schemeClr val="bg1"/>
            </a:solidFill>
            <a:miter lim="800000"/>
            <a:headEnd/>
            <a:tailEnd/>
          </a:ln>
        </p:spPr>
        <p:txBody>
          <a:bodyPr anchor="ctr"/>
          <a:lstStyle/>
          <a:p>
            <a:pPr algn="ctr"/>
            <a:r>
              <a:rPr lang="it-IT">
                <a:solidFill>
                  <a:srgbClr val="FFFF00"/>
                </a:solidFill>
              </a:rPr>
              <a:t>PROJECT</a:t>
            </a:r>
          </a:p>
          <a:p>
            <a:pPr algn="ctr"/>
            <a:r>
              <a:rPr lang="it-IT">
                <a:solidFill>
                  <a:srgbClr val="FFFF00"/>
                </a:solidFill>
              </a:rPr>
              <a:t>MANAGEMENT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9219"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grpSp>
        <p:nvGrpSpPr>
          <p:cNvPr id="9220" name="Gruppo 6"/>
          <p:cNvGrpSpPr>
            <a:grpSpLocks/>
          </p:cNvGrpSpPr>
          <p:nvPr/>
        </p:nvGrpSpPr>
        <p:grpSpPr bwMode="auto">
          <a:xfrm>
            <a:off x="1214438" y="1500188"/>
            <a:ext cx="6643687" cy="5143500"/>
            <a:chOff x="785813" y="1428750"/>
            <a:chExt cx="6643687" cy="5143500"/>
          </a:xfrm>
        </p:grpSpPr>
        <p:sp>
          <p:nvSpPr>
            <p:cNvPr id="16" name="Disco magnetico 15"/>
            <p:cNvSpPr/>
            <p:nvPr/>
          </p:nvSpPr>
          <p:spPr>
            <a:xfrm>
              <a:off x="928688" y="2643187"/>
              <a:ext cx="1571625" cy="2071688"/>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dirty="0">
                  <a:solidFill>
                    <a:srgbClr val="FF0000"/>
                  </a:solidFill>
                </a:rPr>
                <a:t>COMPANIES</a:t>
              </a:r>
            </a:p>
          </p:txBody>
        </p:sp>
        <p:sp>
          <p:nvSpPr>
            <p:cNvPr id="17" name="Disco magnetico 16"/>
            <p:cNvSpPr/>
            <p:nvPr/>
          </p:nvSpPr>
          <p:spPr>
            <a:xfrm>
              <a:off x="5786438" y="2643187"/>
              <a:ext cx="1643062" cy="2071688"/>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dirty="0">
                  <a:solidFill>
                    <a:srgbClr val="FF0000"/>
                  </a:solidFill>
                </a:rPr>
                <a:t>STUDENTS &amp; GRADUATES</a:t>
              </a:r>
            </a:p>
          </p:txBody>
        </p:sp>
        <p:pic>
          <p:nvPicPr>
            <p:cNvPr id="9224" name="Picture 2"/>
            <p:cNvPicPr>
              <a:picLocks noChangeAspect="1" noChangeArrowheads="1"/>
            </p:cNvPicPr>
            <p:nvPr/>
          </p:nvPicPr>
          <p:blipFill>
            <a:blip r:embed="rId4"/>
            <a:srcRect/>
            <a:stretch>
              <a:fillRect/>
            </a:stretch>
          </p:blipFill>
          <p:spPr bwMode="auto">
            <a:xfrm>
              <a:off x="785813" y="1428750"/>
              <a:ext cx="1819275" cy="1809750"/>
            </a:xfrm>
            <a:prstGeom prst="rect">
              <a:avLst/>
            </a:prstGeom>
            <a:noFill/>
            <a:ln w="9525">
              <a:noFill/>
              <a:miter lim="800000"/>
              <a:headEnd/>
              <a:tailEnd/>
            </a:ln>
          </p:spPr>
        </p:pic>
        <p:pic>
          <p:nvPicPr>
            <p:cNvPr id="9225" name="Picture 3"/>
            <p:cNvPicPr>
              <a:picLocks noChangeAspect="1" noChangeArrowheads="1"/>
            </p:cNvPicPr>
            <p:nvPr/>
          </p:nvPicPr>
          <p:blipFill>
            <a:blip r:embed="rId5"/>
            <a:srcRect/>
            <a:stretch>
              <a:fillRect/>
            </a:stretch>
          </p:blipFill>
          <p:spPr bwMode="auto">
            <a:xfrm>
              <a:off x="6000750" y="2000250"/>
              <a:ext cx="1271588" cy="1271588"/>
            </a:xfrm>
            <a:prstGeom prst="rect">
              <a:avLst/>
            </a:prstGeom>
            <a:noFill/>
            <a:ln w="9525">
              <a:noFill/>
              <a:miter lim="800000"/>
              <a:headEnd/>
              <a:tailEnd/>
            </a:ln>
          </p:spPr>
        </p:pic>
        <p:sp>
          <p:nvSpPr>
            <p:cNvPr id="20" name="Freccia bidirezionale orizzontale 19"/>
            <p:cNvSpPr/>
            <p:nvPr/>
          </p:nvSpPr>
          <p:spPr>
            <a:xfrm>
              <a:off x="2928938" y="3071812"/>
              <a:ext cx="2571750" cy="1357313"/>
            </a:xfrm>
            <a:prstGeom prst="lef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dirty="0"/>
                <a:t>Career Service</a:t>
              </a:r>
            </a:p>
          </p:txBody>
        </p:sp>
        <p:sp>
          <p:nvSpPr>
            <p:cNvPr id="21" name="Freccia circolare a destra 20"/>
            <p:cNvSpPr/>
            <p:nvPr/>
          </p:nvSpPr>
          <p:spPr>
            <a:xfrm>
              <a:off x="1571625" y="5000625"/>
              <a:ext cx="571500" cy="42862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
          <p:nvSpPr>
            <p:cNvPr id="22" name="Freccia circolare a sinistra 21"/>
            <p:cNvSpPr/>
            <p:nvPr/>
          </p:nvSpPr>
          <p:spPr>
            <a:xfrm>
              <a:off x="6357938" y="5072062"/>
              <a:ext cx="571500" cy="42862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pic>
          <p:nvPicPr>
            <p:cNvPr id="9229" name="Picture 4"/>
            <p:cNvPicPr>
              <a:picLocks noChangeAspect="1" noChangeArrowheads="1"/>
            </p:cNvPicPr>
            <p:nvPr/>
          </p:nvPicPr>
          <p:blipFill>
            <a:blip r:embed="rId6"/>
            <a:srcRect/>
            <a:stretch>
              <a:fillRect/>
            </a:stretch>
          </p:blipFill>
          <p:spPr bwMode="auto">
            <a:xfrm>
              <a:off x="3286125" y="1900238"/>
              <a:ext cx="1876425" cy="1171575"/>
            </a:xfrm>
            <a:prstGeom prst="rect">
              <a:avLst/>
            </a:prstGeom>
            <a:noFill/>
            <a:ln w="9525">
              <a:noFill/>
              <a:miter lim="800000"/>
              <a:headEnd/>
              <a:tailEnd/>
            </a:ln>
          </p:spPr>
        </p:pic>
        <p:sp>
          <p:nvSpPr>
            <p:cNvPr id="24" name="Memoria ad accesso diretto 23"/>
            <p:cNvSpPr/>
            <p:nvPr/>
          </p:nvSpPr>
          <p:spPr>
            <a:xfrm>
              <a:off x="2786063" y="4643437"/>
              <a:ext cx="2857500" cy="1000125"/>
            </a:xfrm>
            <a:prstGeom prst="flowChartMagneticDrum">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dirty="0"/>
                <a:t>OFFERS</a:t>
              </a:r>
            </a:p>
          </p:txBody>
        </p:sp>
        <p:sp>
          <p:nvSpPr>
            <p:cNvPr id="25" name="Callout con freccia in su 24"/>
            <p:cNvSpPr/>
            <p:nvPr/>
          </p:nvSpPr>
          <p:spPr>
            <a:xfrm>
              <a:off x="4357688" y="5715000"/>
              <a:ext cx="2357437" cy="857250"/>
            </a:xfrm>
            <a:prstGeom prst="upArrow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dirty="0"/>
                <a:t>JOBS</a:t>
              </a:r>
            </a:p>
          </p:txBody>
        </p:sp>
        <p:sp>
          <p:nvSpPr>
            <p:cNvPr id="26" name="Callout con freccia in su 25"/>
            <p:cNvSpPr/>
            <p:nvPr/>
          </p:nvSpPr>
          <p:spPr>
            <a:xfrm>
              <a:off x="1714500" y="5715000"/>
              <a:ext cx="2357438" cy="857250"/>
            </a:xfrm>
            <a:prstGeom prst="upArrow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dirty="0"/>
                <a:t>INTERNSHIPS</a:t>
              </a:r>
            </a:p>
          </p:txBody>
        </p:sp>
      </p:grpSp>
      <p:sp>
        <p:nvSpPr>
          <p:cNvPr id="9221" name="Text Box 8"/>
          <p:cNvSpPr txBox="1">
            <a:spLocks noChangeArrowheads="1"/>
          </p:cNvSpPr>
          <p:nvPr/>
        </p:nvSpPr>
        <p:spPr bwMode="auto">
          <a:xfrm>
            <a:off x="6430963" y="252413"/>
            <a:ext cx="2584450" cy="1046162"/>
          </a:xfrm>
          <a:prstGeom prst="rect">
            <a:avLst/>
          </a:prstGeom>
          <a:noFill/>
          <a:ln w="9525">
            <a:noFill/>
            <a:miter lim="800000"/>
            <a:headEnd/>
            <a:tailEnd/>
          </a:ln>
        </p:spPr>
        <p:txBody>
          <a:bodyPr wrap="none">
            <a:spAutoFit/>
          </a:bodyPr>
          <a:lstStyle/>
          <a:p>
            <a:pPr algn="r"/>
            <a:r>
              <a:rPr lang="it-IT" sz="2800" b="0">
                <a:solidFill>
                  <a:schemeClr val="bg1"/>
                </a:solidFill>
              </a:rPr>
              <a:t>Career Service</a:t>
            </a:r>
          </a:p>
          <a:p>
            <a:pPr algn="r"/>
            <a:r>
              <a:rPr lang="it-IT" sz="2000" b="0">
                <a:solidFill>
                  <a:schemeClr val="bg1"/>
                </a:solidFill>
              </a:rPr>
              <a:t>Database Structure</a:t>
            </a:r>
          </a:p>
          <a:p>
            <a:pPr algn="r"/>
            <a:endParaRPr lang="it-IT" sz="1400" b="0">
              <a:solidFill>
                <a:schemeClr val="bg1"/>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0243"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10244" name="Text Box 8"/>
          <p:cNvSpPr txBox="1">
            <a:spLocks noChangeArrowheads="1"/>
          </p:cNvSpPr>
          <p:nvPr/>
        </p:nvSpPr>
        <p:spPr bwMode="auto">
          <a:xfrm>
            <a:off x="2690813" y="252413"/>
            <a:ext cx="6324600" cy="738187"/>
          </a:xfrm>
          <a:prstGeom prst="rect">
            <a:avLst/>
          </a:prstGeom>
          <a:noFill/>
          <a:ln w="9525">
            <a:noFill/>
            <a:miter lim="800000"/>
            <a:headEnd/>
            <a:tailEnd/>
          </a:ln>
        </p:spPr>
        <p:txBody>
          <a:bodyPr wrap="none">
            <a:spAutoFit/>
          </a:bodyPr>
          <a:lstStyle/>
          <a:p>
            <a:pPr algn="r"/>
            <a:r>
              <a:rPr lang="it-IT" sz="2800" b="0">
                <a:solidFill>
                  <a:schemeClr val="bg1"/>
                </a:solidFill>
              </a:rPr>
              <a:t>Internships for students and graduates</a:t>
            </a:r>
            <a:endParaRPr lang="it-IT" sz="1400" b="0">
              <a:solidFill>
                <a:schemeClr val="bg1"/>
              </a:solidFill>
            </a:endParaRPr>
          </a:p>
          <a:p>
            <a:pPr algn="r"/>
            <a:endParaRPr lang="it-IT" sz="1400" b="0">
              <a:solidFill>
                <a:schemeClr val="bg1"/>
              </a:solidFill>
            </a:endParaRPr>
          </a:p>
        </p:txBody>
      </p:sp>
      <p:sp>
        <p:nvSpPr>
          <p:cNvPr id="11" name="Rectangle 2"/>
          <p:cNvSpPr txBox="1">
            <a:spLocks noChangeArrowheads="1"/>
          </p:cNvSpPr>
          <p:nvPr/>
        </p:nvSpPr>
        <p:spPr>
          <a:xfrm>
            <a:off x="142875" y="1714500"/>
            <a:ext cx="3643313" cy="4929188"/>
          </a:xfrm>
          <a:prstGeom prst="rect">
            <a:avLst/>
          </a:prstGeom>
        </p:spPr>
        <p:txBody>
          <a:bodyPr/>
          <a:lstStyle/>
          <a:p>
            <a:pPr algn="just">
              <a:defRPr/>
            </a:pPr>
            <a:endParaRPr lang="en-GB" b="0" kern="0" dirty="0">
              <a:latin typeface="+mj-lt"/>
              <a:ea typeface="+mj-ea"/>
              <a:cs typeface="+mj-cs"/>
            </a:endParaRPr>
          </a:p>
          <a:p>
            <a:pPr algn="just">
              <a:defRPr/>
            </a:pPr>
            <a:endParaRPr lang="en-GB" b="0" kern="0" dirty="0">
              <a:latin typeface="+mj-lt"/>
              <a:ea typeface="+mj-ea"/>
              <a:cs typeface="+mj-cs"/>
            </a:endParaRPr>
          </a:p>
          <a:p>
            <a:pPr algn="just">
              <a:defRPr/>
            </a:pPr>
            <a:endParaRPr lang="en-GB" b="0" kern="0" dirty="0">
              <a:latin typeface="+mj-lt"/>
              <a:ea typeface="+mj-ea"/>
              <a:cs typeface="+mj-cs"/>
            </a:endParaRPr>
          </a:p>
          <a:p>
            <a:pPr algn="just">
              <a:defRPr/>
            </a:pPr>
            <a:r>
              <a:rPr lang="en-GB" b="0" kern="0" dirty="0">
                <a:latin typeface="+mn-lt"/>
                <a:ea typeface="+mj-ea"/>
                <a:cs typeface="+mj-cs"/>
              </a:rPr>
              <a:t>Italian and International </a:t>
            </a:r>
            <a:r>
              <a:rPr lang="en-GB" b="0" kern="0" dirty="0">
                <a:latin typeface="+mn-lt"/>
              </a:rPr>
              <a:t>Companies register to the </a:t>
            </a:r>
            <a:r>
              <a:rPr lang="en-GB" b="0" kern="0" dirty="0">
                <a:latin typeface="+mn-lt"/>
                <a:ea typeface="+mj-ea"/>
                <a:cs typeface="+mj-cs"/>
                <a:hlinkClick r:id="rId4"/>
              </a:rPr>
              <a:t>www.unipd.it/stage</a:t>
            </a:r>
            <a:r>
              <a:rPr lang="en-GB" b="0" kern="0" dirty="0">
                <a:latin typeface="+mn-lt"/>
                <a:ea typeface="+mj-ea"/>
                <a:cs typeface="+mj-cs"/>
              </a:rPr>
              <a:t> site and then post their internship offer (in Italy and abroad) directly on the website showcase.</a:t>
            </a:r>
          </a:p>
          <a:p>
            <a:pPr>
              <a:defRPr/>
            </a:pPr>
            <a:endParaRPr lang="it-IT" b="0" kern="0" dirty="0">
              <a:latin typeface="+mj-lt"/>
              <a:ea typeface="+mj-ea"/>
              <a:cs typeface="+mj-cs"/>
            </a:endParaRPr>
          </a:p>
        </p:txBody>
      </p:sp>
      <p:pic>
        <p:nvPicPr>
          <p:cNvPr id="10246" name="Picture 2" descr="C:\Documents and Settings\denezol73406\Desktop\PERPPT\VetrinaEng.JPG"/>
          <p:cNvPicPr>
            <a:picLocks noChangeAspect="1" noChangeArrowheads="1"/>
          </p:cNvPicPr>
          <p:nvPr/>
        </p:nvPicPr>
        <p:blipFill>
          <a:blip r:embed="rId5"/>
          <a:srcRect/>
          <a:stretch>
            <a:fillRect/>
          </a:stretch>
        </p:blipFill>
        <p:spPr bwMode="auto">
          <a:xfrm>
            <a:off x="3857625" y="1643063"/>
            <a:ext cx="5048250" cy="46434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1267"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11268" name="Text Box 8"/>
          <p:cNvSpPr txBox="1">
            <a:spLocks noChangeArrowheads="1"/>
          </p:cNvSpPr>
          <p:nvPr/>
        </p:nvSpPr>
        <p:spPr bwMode="auto">
          <a:xfrm>
            <a:off x="2690813" y="252413"/>
            <a:ext cx="6324600" cy="738187"/>
          </a:xfrm>
          <a:prstGeom prst="rect">
            <a:avLst/>
          </a:prstGeom>
          <a:noFill/>
          <a:ln w="9525">
            <a:noFill/>
            <a:miter lim="800000"/>
            <a:headEnd/>
            <a:tailEnd/>
          </a:ln>
        </p:spPr>
        <p:txBody>
          <a:bodyPr wrap="none">
            <a:spAutoFit/>
          </a:bodyPr>
          <a:lstStyle/>
          <a:p>
            <a:pPr algn="r"/>
            <a:r>
              <a:rPr lang="it-IT" sz="2800" b="0">
                <a:solidFill>
                  <a:schemeClr val="bg1"/>
                </a:solidFill>
              </a:rPr>
              <a:t>Internships for students and graduates</a:t>
            </a:r>
            <a:endParaRPr lang="it-IT" sz="1400" b="0">
              <a:solidFill>
                <a:schemeClr val="bg1"/>
              </a:solidFill>
            </a:endParaRPr>
          </a:p>
          <a:p>
            <a:pPr algn="r"/>
            <a:endParaRPr lang="it-IT" sz="1400" b="0">
              <a:solidFill>
                <a:schemeClr val="bg1"/>
              </a:solidFill>
            </a:endParaRPr>
          </a:p>
        </p:txBody>
      </p:sp>
      <p:sp>
        <p:nvSpPr>
          <p:cNvPr id="5" name="Rectangle 2"/>
          <p:cNvSpPr txBox="1">
            <a:spLocks noChangeArrowheads="1"/>
          </p:cNvSpPr>
          <p:nvPr/>
        </p:nvSpPr>
        <p:spPr>
          <a:xfrm>
            <a:off x="142875" y="1714500"/>
            <a:ext cx="3500438" cy="4929188"/>
          </a:xfrm>
          <a:prstGeom prst="rect">
            <a:avLst/>
          </a:prstGeom>
        </p:spPr>
        <p:txBody>
          <a:bodyPr/>
          <a:lstStyle/>
          <a:p>
            <a:pPr>
              <a:defRPr/>
            </a:pPr>
            <a:endParaRPr lang="it-IT" b="0" kern="0" dirty="0">
              <a:latin typeface="+mj-lt"/>
              <a:ea typeface="+mj-ea"/>
              <a:cs typeface="+mj-cs"/>
            </a:endParaRPr>
          </a:p>
          <a:p>
            <a:pPr algn="just">
              <a:defRPr/>
            </a:pPr>
            <a:endParaRPr lang="it-IT" b="0" kern="0" dirty="0">
              <a:latin typeface="+mj-lt"/>
              <a:ea typeface="+mj-ea"/>
              <a:cs typeface="+mj-cs"/>
            </a:endParaRPr>
          </a:p>
          <a:p>
            <a:pPr algn="just">
              <a:defRPr/>
            </a:pPr>
            <a:endParaRPr lang="it-IT" b="0" kern="0" dirty="0">
              <a:latin typeface="+mj-lt"/>
              <a:ea typeface="+mj-ea"/>
              <a:cs typeface="+mj-cs"/>
            </a:endParaRPr>
          </a:p>
          <a:p>
            <a:pPr algn="just">
              <a:defRPr/>
            </a:pPr>
            <a:r>
              <a:rPr lang="en-GB" b="0" kern="0" dirty="0">
                <a:latin typeface="+mj-lt"/>
                <a:ea typeface="+mj-ea"/>
                <a:cs typeface="+mj-cs"/>
              </a:rPr>
              <a:t>Students</a:t>
            </a:r>
            <a:r>
              <a:rPr lang="en-GB" b="0" kern="0" dirty="0"/>
              <a:t> and graduates</a:t>
            </a:r>
            <a:r>
              <a:rPr lang="en-GB" b="0" kern="0" dirty="0">
                <a:latin typeface="+mj-lt"/>
                <a:ea typeface="+mj-ea"/>
                <a:cs typeface="+mj-cs"/>
              </a:rPr>
              <a:t> access the </a:t>
            </a:r>
            <a:r>
              <a:rPr lang="en-GB" b="0" kern="0" dirty="0">
                <a:latin typeface="+mj-lt"/>
                <a:ea typeface="+mj-ea"/>
                <a:cs typeface="+mj-cs"/>
                <a:hlinkClick r:id="rId4"/>
              </a:rPr>
              <a:t>www.unipd.it/stage</a:t>
            </a:r>
            <a:r>
              <a:rPr lang="en-GB" b="0" kern="0" dirty="0">
                <a:latin typeface="+mj-lt"/>
                <a:ea typeface="+mj-ea"/>
                <a:cs typeface="+mj-cs"/>
              </a:rPr>
              <a:t> site </a:t>
            </a:r>
            <a:r>
              <a:rPr lang="en-GB" b="0" kern="0" dirty="0"/>
              <a:t>with their username and password</a:t>
            </a:r>
            <a:r>
              <a:rPr lang="en-GB" b="0" kern="0" dirty="0">
                <a:latin typeface="+mj-lt"/>
                <a:ea typeface="+mj-ea"/>
                <a:cs typeface="+mj-cs"/>
              </a:rPr>
              <a:t> in order to </a:t>
            </a:r>
            <a:r>
              <a:rPr lang="en-GB" b="0" kern="0" dirty="0"/>
              <a:t>upload their CV data and then to </a:t>
            </a:r>
            <a:r>
              <a:rPr lang="en-GB" b="0" kern="0" dirty="0">
                <a:latin typeface="+mj-lt"/>
                <a:ea typeface="+mj-ea"/>
                <a:cs typeface="+mj-cs"/>
              </a:rPr>
              <a:t>apply directly to internship offers.</a:t>
            </a:r>
          </a:p>
        </p:txBody>
      </p:sp>
      <p:pic>
        <p:nvPicPr>
          <p:cNvPr id="11270" name="Picture 2" descr="C:\Documents and Settings\denezol73406\Desktop\PERPPT\candidatiEng.JPG"/>
          <p:cNvPicPr>
            <a:picLocks noChangeAspect="1" noChangeArrowheads="1"/>
          </p:cNvPicPr>
          <p:nvPr/>
        </p:nvPicPr>
        <p:blipFill>
          <a:blip r:embed="rId5"/>
          <a:srcRect/>
          <a:stretch>
            <a:fillRect/>
          </a:stretch>
        </p:blipFill>
        <p:spPr bwMode="auto">
          <a:xfrm>
            <a:off x="3643313" y="1785938"/>
            <a:ext cx="5245100" cy="47148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2291"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12292" name="Text Box 8"/>
          <p:cNvSpPr txBox="1">
            <a:spLocks noChangeArrowheads="1"/>
          </p:cNvSpPr>
          <p:nvPr/>
        </p:nvSpPr>
        <p:spPr bwMode="auto">
          <a:xfrm>
            <a:off x="6376988" y="252413"/>
            <a:ext cx="2638425" cy="1046162"/>
          </a:xfrm>
          <a:prstGeom prst="rect">
            <a:avLst/>
          </a:prstGeom>
          <a:noFill/>
          <a:ln w="9525">
            <a:noFill/>
            <a:miter lim="800000"/>
            <a:headEnd/>
            <a:tailEnd/>
          </a:ln>
        </p:spPr>
        <p:txBody>
          <a:bodyPr wrap="none">
            <a:spAutoFit/>
          </a:bodyPr>
          <a:lstStyle/>
          <a:p>
            <a:pPr algn="r"/>
            <a:r>
              <a:rPr lang="it-IT" sz="2800" b="0">
                <a:solidFill>
                  <a:schemeClr val="bg1"/>
                </a:solidFill>
              </a:rPr>
              <a:t>Career Service</a:t>
            </a:r>
          </a:p>
          <a:p>
            <a:pPr algn="r"/>
            <a:r>
              <a:rPr lang="it-IT" sz="2000" b="0">
                <a:solidFill>
                  <a:schemeClr val="bg1"/>
                </a:solidFill>
              </a:rPr>
              <a:t>Video CV</a:t>
            </a:r>
          </a:p>
          <a:p>
            <a:pPr algn="r"/>
            <a:endParaRPr lang="it-IT" sz="1400" b="0">
              <a:solidFill>
                <a:schemeClr val="bg1"/>
              </a:solidFill>
            </a:endParaRPr>
          </a:p>
        </p:txBody>
      </p:sp>
      <p:sp>
        <p:nvSpPr>
          <p:cNvPr id="12293" name="Rectangle 4"/>
          <p:cNvSpPr>
            <a:spLocks noChangeArrowheads="1"/>
          </p:cNvSpPr>
          <p:nvPr/>
        </p:nvSpPr>
        <p:spPr bwMode="auto">
          <a:xfrm>
            <a:off x="179388" y="1643063"/>
            <a:ext cx="5464175" cy="4662487"/>
          </a:xfrm>
          <a:prstGeom prst="rect">
            <a:avLst/>
          </a:prstGeom>
          <a:noFill/>
          <a:ln w="9525">
            <a:noFill/>
            <a:miter lim="800000"/>
            <a:headEnd/>
            <a:tailEnd/>
          </a:ln>
        </p:spPr>
        <p:txBody>
          <a:bodyPr>
            <a:spAutoFit/>
          </a:bodyPr>
          <a:lstStyle/>
          <a:p>
            <a:pPr algn="just">
              <a:spcBef>
                <a:spcPts val="1800"/>
              </a:spcBef>
            </a:pPr>
            <a:r>
              <a:rPr lang="en-US" b="0"/>
              <a:t>We are all aware of the importance of a study experience abroad, but even more important nowadays is an internship or work experience in a foreign company. </a:t>
            </a:r>
          </a:p>
          <a:p>
            <a:pPr algn="just">
              <a:spcBef>
                <a:spcPts val="1800"/>
              </a:spcBef>
            </a:pPr>
            <a:r>
              <a:rPr lang="en-US" b="0"/>
              <a:t>Through the Video CV our students can record a 2-minutes’ virtual presentation of themselves using a webcam. </a:t>
            </a:r>
          </a:p>
          <a:p>
            <a:pPr algn="just">
              <a:spcBef>
                <a:spcPts val="1800"/>
              </a:spcBef>
            </a:pPr>
            <a:r>
              <a:rPr lang="en-US" b="0"/>
              <a:t>This innovative tool gives the chance at meeting up more efficiently with foreign companies (better understanding of foreign language, of attitude, self confidence).</a:t>
            </a:r>
          </a:p>
          <a:p>
            <a:pPr algn="just">
              <a:spcBef>
                <a:spcPts val="1800"/>
              </a:spcBef>
            </a:pPr>
            <a:r>
              <a:rPr lang="en-US" b="0"/>
              <a:t>Moreover, we offer companies face-to-face interviews with applicants by using the virtual </a:t>
            </a:r>
            <a:r>
              <a:rPr lang="en-US" b="0" i="1"/>
              <a:t>remote interviews tool</a:t>
            </a:r>
            <a:r>
              <a:rPr lang="en-US" b="0"/>
              <a:t>.</a:t>
            </a:r>
          </a:p>
        </p:txBody>
      </p:sp>
      <p:pic>
        <p:nvPicPr>
          <p:cNvPr id="12294" name="Picture 2"/>
          <p:cNvPicPr>
            <a:picLocks noChangeAspect="1" noChangeArrowheads="1"/>
          </p:cNvPicPr>
          <p:nvPr/>
        </p:nvPicPr>
        <p:blipFill>
          <a:blip r:embed="rId4"/>
          <a:srcRect/>
          <a:stretch>
            <a:fillRect/>
          </a:stretch>
        </p:blipFill>
        <p:spPr bwMode="auto">
          <a:xfrm>
            <a:off x="5851525" y="2214563"/>
            <a:ext cx="3157538" cy="32210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3315"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13316" name="Text Box 8"/>
          <p:cNvSpPr txBox="1">
            <a:spLocks noChangeArrowheads="1"/>
          </p:cNvSpPr>
          <p:nvPr/>
        </p:nvSpPr>
        <p:spPr bwMode="auto">
          <a:xfrm>
            <a:off x="3279775" y="252413"/>
            <a:ext cx="5735638" cy="1016000"/>
          </a:xfrm>
          <a:prstGeom prst="rect">
            <a:avLst/>
          </a:prstGeom>
          <a:noFill/>
          <a:ln w="9525">
            <a:noFill/>
            <a:miter lim="800000"/>
            <a:headEnd/>
            <a:tailEnd/>
          </a:ln>
        </p:spPr>
        <p:txBody>
          <a:bodyPr wrap="none">
            <a:spAutoFit/>
          </a:bodyPr>
          <a:lstStyle/>
          <a:p>
            <a:pPr algn="r"/>
            <a:r>
              <a:rPr lang="it-IT" sz="2800" b="0">
                <a:solidFill>
                  <a:schemeClr val="bg1"/>
                </a:solidFill>
              </a:rPr>
              <a:t>Internship Website English Version</a:t>
            </a:r>
          </a:p>
          <a:p>
            <a:pPr algn="r"/>
            <a:r>
              <a:rPr lang="it-IT">
                <a:solidFill>
                  <a:schemeClr val="bg1"/>
                </a:solidFill>
              </a:rPr>
              <a:t>Companies and students/graduates access</a:t>
            </a:r>
          </a:p>
          <a:p>
            <a:pPr algn="r"/>
            <a:endParaRPr lang="it-IT" sz="1400" b="0">
              <a:solidFill>
                <a:schemeClr val="bg1"/>
              </a:solidFill>
            </a:endParaRPr>
          </a:p>
        </p:txBody>
      </p:sp>
      <p:sp>
        <p:nvSpPr>
          <p:cNvPr id="13317" name="Rectangle 4"/>
          <p:cNvSpPr>
            <a:spLocks noChangeArrowheads="1"/>
          </p:cNvSpPr>
          <p:nvPr/>
        </p:nvSpPr>
        <p:spPr bwMode="auto">
          <a:xfrm>
            <a:off x="214313" y="3165475"/>
            <a:ext cx="8393112" cy="3554413"/>
          </a:xfrm>
          <a:prstGeom prst="rect">
            <a:avLst/>
          </a:prstGeom>
          <a:noFill/>
          <a:ln w="9525">
            <a:noFill/>
            <a:miter lim="800000"/>
            <a:headEnd/>
            <a:tailEnd/>
          </a:ln>
        </p:spPr>
        <p:txBody>
          <a:bodyPr>
            <a:spAutoFit/>
          </a:bodyPr>
          <a:lstStyle/>
          <a:p>
            <a:pPr marL="273050" indent="-273050">
              <a:lnSpc>
                <a:spcPct val="150000"/>
              </a:lnSpc>
              <a:buFont typeface="Wingdings" pitchFamily="2" charset="2"/>
              <a:buChar char=""/>
            </a:pPr>
            <a:r>
              <a:rPr lang="it-IT" b="0"/>
              <a:t>Website in English and in Italian</a:t>
            </a:r>
          </a:p>
          <a:p>
            <a:pPr marL="273050" indent="-273050">
              <a:lnSpc>
                <a:spcPct val="150000"/>
              </a:lnSpc>
              <a:buFont typeface="Wingdings" pitchFamily="2" charset="2"/>
              <a:buChar char=""/>
            </a:pPr>
            <a:r>
              <a:rPr lang="it-IT" b="0"/>
              <a:t>Companies and students/graduates access by username and password </a:t>
            </a:r>
          </a:p>
          <a:p>
            <a:pPr marL="273050" indent="-273050">
              <a:lnSpc>
                <a:spcPct val="150000"/>
              </a:lnSpc>
              <a:buFont typeface="Wingdings" pitchFamily="2" charset="2"/>
              <a:buChar char=""/>
            </a:pPr>
            <a:r>
              <a:rPr lang="it-IT" b="0"/>
              <a:t>Internship and Job Offers uploaded directly from companies </a:t>
            </a:r>
          </a:p>
          <a:p>
            <a:pPr marL="273050" indent="-273050">
              <a:lnSpc>
                <a:spcPct val="150000"/>
              </a:lnSpc>
              <a:buFont typeface="Wingdings" pitchFamily="2" charset="2"/>
              <a:buChar char=""/>
            </a:pPr>
            <a:r>
              <a:rPr lang="it-IT" b="0"/>
              <a:t>Students/graduates online application and video cv recording</a:t>
            </a:r>
          </a:p>
          <a:p>
            <a:pPr marL="273050" indent="-273050">
              <a:lnSpc>
                <a:spcPct val="150000"/>
              </a:lnSpc>
              <a:buFont typeface="Wingdings" pitchFamily="2" charset="2"/>
              <a:buChar char=""/>
            </a:pPr>
            <a:r>
              <a:rPr lang="it-IT" b="0"/>
              <a:t>Career Service staff  screening and matching</a:t>
            </a:r>
          </a:p>
          <a:p>
            <a:pPr marL="273050" indent="-273050">
              <a:lnSpc>
                <a:spcPct val="150000"/>
              </a:lnSpc>
              <a:buFont typeface="Wingdings" pitchFamily="2" charset="2"/>
              <a:buChar char=""/>
            </a:pPr>
            <a:r>
              <a:rPr lang="it-IT" b="0"/>
              <a:t>Companies can examine online selected cv</a:t>
            </a:r>
          </a:p>
          <a:p>
            <a:pPr marL="273050" indent="-273050">
              <a:lnSpc>
                <a:spcPct val="150000"/>
              </a:lnSpc>
              <a:buFont typeface="Wingdings" pitchFamily="2" charset="2"/>
              <a:buChar char=""/>
            </a:pPr>
            <a:r>
              <a:rPr lang="it-IT" b="0"/>
              <a:t>Contact with the Career Service for the start up of job/internship experiences</a:t>
            </a:r>
          </a:p>
          <a:p>
            <a:pPr marL="273050" indent="-273050"/>
            <a:endParaRPr lang="it-IT" b="0"/>
          </a:p>
          <a:p>
            <a:pPr marL="273050" indent="-273050">
              <a:buFont typeface="Wingdings" pitchFamily="2" charset="2"/>
              <a:buChar char=""/>
            </a:pPr>
            <a:endParaRPr lang="it-IT" b="0"/>
          </a:p>
        </p:txBody>
      </p:sp>
      <p:sp>
        <p:nvSpPr>
          <p:cNvPr id="13318" name="Rettangolo 8"/>
          <p:cNvSpPr>
            <a:spLocks noChangeArrowheads="1"/>
          </p:cNvSpPr>
          <p:nvPr/>
        </p:nvSpPr>
        <p:spPr bwMode="auto">
          <a:xfrm>
            <a:off x="2143125" y="1976438"/>
            <a:ext cx="4706938" cy="523875"/>
          </a:xfrm>
          <a:prstGeom prst="rect">
            <a:avLst/>
          </a:prstGeom>
          <a:noFill/>
          <a:ln w="9525">
            <a:noFill/>
            <a:miter lim="800000"/>
            <a:headEnd/>
            <a:tailEnd/>
          </a:ln>
        </p:spPr>
        <p:txBody>
          <a:bodyPr wrap="none">
            <a:spAutoFit/>
          </a:bodyPr>
          <a:lstStyle/>
          <a:p>
            <a:pPr algn="ctr"/>
            <a:r>
              <a:rPr lang="it-IT" sz="2800">
                <a:solidFill>
                  <a:srgbClr val="0000FF"/>
                </a:solidFill>
                <a:hlinkClick r:id="rId4"/>
              </a:rPr>
              <a:t>www.careerservicepd.com</a:t>
            </a:r>
            <a:endParaRPr lang="it-IT" sz="2800">
              <a:solidFill>
                <a:srgbClr val="0000FF"/>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uppo 7"/>
          <p:cNvGrpSpPr>
            <a:grpSpLocks/>
          </p:cNvGrpSpPr>
          <p:nvPr/>
        </p:nvGrpSpPr>
        <p:grpSpPr bwMode="auto">
          <a:xfrm>
            <a:off x="0" y="-100013"/>
            <a:ext cx="9155113" cy="1368426"/>
            <a:chOff x="0" y="-100013"/>
            <a:chExt cx="9155113" cy="1368426"/>
          </a:xfrm>
        </p:grpSpPr>
        <p:grpSp>
          <p:nvGrpSpPr>
            <p:cNvPr id="14341" name="Gruppo 5"/>
            <p:cNvGrpSpPr>
              <a:grpSpLocks/>
            </p:cNvGrpSpPr>
            <p:nvPr/>
          </p:nvGrpSpPr>
          <p:grpSpPr bwMode="auto">
            <a:xfrm>
              <a:off x="0" y="-100013"/>
              <a:ext cx="9155113" cy="1368426"/>
              <a:chOff x="0" y="-100013"/>
              <a:chExt cx="9155113" cy="1368426"/>
            </a:xfrm>
          </p:grpSpPr>
          <p:sp>
            <p:nvSpPr>
              <p:cNvPr id="14343"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4344"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14342" name="Text Box 8"/>
            <p:cNvSpPr txBox="1">
              <a:spLocks noChangeArrowheads="1"/>
            </p:cNvSpPr>
            <p:nvPr/>
          </p:nvSpPr>
          <p:spPr bwMode="auto">
            <a:xfrm>
              <a:off x="5090942" y="252413"/>
              <a:ext cx="3924471" cy="830997"/>
            </a:xfrm>
            <a:prstGeom prst="rect">
              <a:avLst/>
            </a:prstGeom>
            <a:noFill/>
            <a:ln w="9525">
              <a:noFill/>
              <a:miter lim="800000"/>
              <a:headEnd/>
              <a:tailEnd/>
            </a:ln>
          </p:spPr>
          <p:txBody>
            <a:bodyPr wrap="none">
              <a:spAutoFit/>
            </a:bodyPr>
            <a:lstStyle/>
            <a:p>
              <a:pPr algn="r"/>
              <a:r>
                <a:rPr lang="it-IT" sz="2800" b="0">
                  <a:solidFill>
                    <a:schemeClr val="bg1"/>
                  </a:solidFill>
                </a:rPr>
                <a:t>Internships observatory</a:t>
              </a:r>
            </a:p>
            <a:p>
              <a:pPr algn="r"/>
              <a:r>
                <a:rPr lang="it-IT" sz="2000" b="0">
                  <a:solidFill>
                    <a:schemeClr val="bg1"/>
                  </a:solidFill>
                </a:rPr>
                <a:t>Final Evaluation</a:t>
              </a:r>
              <a:endParaRPr lang="it-IT" sz="1400" b="0">
                <a:solidFill>
                  <a:schemeClr val="bg1"/>
                </a:solidFill>
              </a:endParaRPr>
            </a:p>
          </p:txBody>
        </p:sp>
      </p:grpSp>
      <p:pic>
        <p:nvPicPr>
          <p:cNvPr id="14339" name="Picture 5"/>
          <p:cNvPicPr>
            <a:picLocks noChangeAspect="1" noChangeArrowheads="1"/>
          </p:cNvPicPr>
          <p:nvPr/>
        </p:nvPicPr>
        <p:blipFill>
          <a:blip r:embed="rId3"/>
          <a:srcRect/>
          <a:stretch>
            <a:fillRect/>
          </a:stretch>
        </p:blipFill>
        <p:spPr bwMode="auto">
          <a:xfrm>
            <a:off x="6042025" y="2500313"/>
            <a:ext cx="3101975" cy="2071687"/>
          </a:xfrm>
          <a:prstGeom prst="rect">
            <a:avLst/>
          </a:prstGeom>
          <a:noFill/>
          <a:ln w="9525">
            <a:noFill/>
            <a:miter lim="800000"/>
            <a:headEnd/>
            <a:tailEnd/>
          </a:ln>
        </p:spPr>
      </p:pic>
      <p:sp>
        <p:nvSpPr>
          <p:cNvPr id="14340" name="Rectangle 4"/>
          <p:cNvSpPr>
            <a:spLocks noChangeArrowheads="1"/>
          </p:cNvSpPr>
          <p:nvPr/>
        </p:nvSpPr>
        <p:spPr bwMode="auto">
          <a:xfrm>
            <a:off x="179388" y="2428875"/>
            <a:ext cx="5905500" cy="3140075"/>
          </a:xfrm>
          <a:prstGeom prst="rect">
            <a:avLst/>
          </a:prstGeom>
          <a:noFill/>
          <a:ln w="9525">
            <a:noFill/>
            <a:miter lim="800000"/>
            <a:headEnd/>
            <a:tailEnd/>
          </a:ln>
        </p:spPr>
        <p:txBody>
          <a:bodyPr>
            <a:spAutoFit/>
          </a:bodyPr>
          <a:lstStyle/>
          <a:p>
            <a:r>
              <a:rPr lang="it-IT" b="0"/>
              <a:t>At the end of the experience</a:t>
            </a:r>
            <a:r>
              <a:rPr lang="en-US" b="0"/>
              <a:t> an e-mail </a:t>
            </a:r>
            <a:r>
              <a:rPr lang="it-IT" b="0"/>
              <a:t>with Username and Password</a:t>
            </a:r>
            <a:r>
              <a:rPr lang="en-US" b="0"/>
              <a:t> is </a:t>
            </a:r>
            <a:r>
              <a:rPr lang="it-IT" b="0"/>
              <a:t>sent both to companies and to interns.</a:t>
            </a:r>
          </a:p>
          <a:p>
            <a:endParaRPr lang="it-IT" b="0"/>
          </a:p>
          <a:p>
            <a:r>
              <a:rPr lang="it-IT" b="0"/>
              <a:t>The mail contains a link to an online questionnaire to be filled in for the final evaluation</a:t>
            </a:r>
          </a:p>
          <a:p>
            <a:endParaRPr lang="it-IT" b="0"/>
          </a:p>
          <a:p>
            <a:r>
              <a:rPr lang="it-IT" b="0"/>
              <a:t>The Internships Observatory collects and analyses the answers and gives a report</a:t>
            </a:r>
          </a:p>
          <a:p>
            <a:endParaRPr lang="it-IT" b="0"/>
          </a:p>
          <a:p>
            <a:endParaRPr lang="en-US" b="0"/>
          </a:p>
          <a:p>
            <a:endParaRPr lang="en-US" b="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5363"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sp>
        <p:nvSpPr>
          <p:cNvPr id="15364" name="Text Box 8"/>
          <p:cNvSpPr txBox="1">
            <a:spLocks noChangeArrowheads="1"/>
          </p:cNvSpPr>
          <p:nvPr/>
        </p:nvSpPr>
        <p:spPr bwMode="auto">
          <a:xfrm>
            <a:off x="5764213" y="252413"/>
            <a:ext cx="3251200" cy="1046162"/>
          </a:xfrm>
          <a:prstGeom prst="rect">
            <a:avLst/>
          </a:prstGeom>
          <a:noFill/>
          <a:ln w="9525">
            <a:noFill/>
            <a:miter lim="800000"/>
            <a:headEnd/>
            <a:tailEnd/>
          </a:ln>
        </p:spPr>
        <p:txBody>
          <a:bodyPr wrap="none">
            <a:spAutoFit/>
          </a:bodyPr>
          <a:lstStyle/>
          <a:p>
            <a:pPr algn="r"/>
            <a:r>
              <a:rPr lang="it-IT" sz="2800" b="0">
                <a:solidFill>
                  <a:schemeClr val="bg1"/>
                </a:solidFill>
              </a:rPr>
              <a:t>Internships</a:t>
            </a:r>
          </a:p>
          <a:p>
            <a:pPr algn="r"/>
            <a:r>
              <a:rPr lang="it-IT" sz="2000" b="0">
                <a:solidFill>
                  <a:schemeClr val="bg1"/>
                </a:solidFill>
              </a:rPr>
              <a:t>Trend of internships in Italy</a:t>
            </a:r>
          </a:p>
          <a:p>
            <a:pPr algn="r"/>
            <a:endParaRPr lang="it-IT" sz="1400" b="0">
              <a:solidFill>
                <a:schemeClr val="bg1"/>
              </a:solidFill>
            </a:endParaRPr>
          </a:p>
        </p:txBody>
      </p:sp>
      <p:graphicFrame>
        <p:nvGraphicFramePr>
          <p:cNvPr id="6" name="Grafico 5"/>
          <p:cNvGraphicFramePr/>
          <p:nvPr/>
        </p:nvGraphicFramePr>
        <p:xfrm>
          <a:off x="285720" y="1500174"/>
          <a:ext cx="8501122" cy="5072098"/>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uppo 6"/>
          <p:cNvGrpSpPr>
            <a:grpSpLocks/>
          </p:cNvGrpSpPr>
          <p:nvPr/>
        </p:nvGrpSpPr>
        <p:grpSpPr bwMode="auto">
          <a:xfrm>
            <a:off x="0" y="-100013"/>
            <a:ext cx="9155113" cy="1398588"/>
            <a:chOff x="0" y="-100013"/>
            <a:chExt cx="9155113" cy="1398588"/>
          </a:xfrm>
        </p:grpSpPr>
        <p:grpSp>
          <p:nvGrpSpPr>
            <p:cNvPr id="16388" name="Gruppo 5"/>
            <p:cNvGrpSpPr>
              <a:grpSpLocks/>
            </p:cNvGrpSpPr>
            <p:nvPr/>
          </p:nvGrpSpPr>
          <p:grpSpPr bwMode="auto">
            <a:xfrm>
              <a:off x="0" y="-100013"/>
              <a:ext cx="9155113" cy="1368426"/>
              <a:chOff x="0" y="-100013"/>
              <a:chExt cx="9155113" cy="1368426"/>
            </a:xfrm>
          </p:grpSpPr>
          <p:sp>
            <p:nvSpPr>
              <p:cNvPr id="16390"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6391"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grpSp>
        <p:sp>
          <p:nvSpPr>
            <p:cNvPr id="16389" name="Text Box 8"/>
            <p:cNvSpPr txBox="1">
              <a:spLocks noChangeArrowheads="1"/>
            </p:cNvSpPr>
            <p:nvPr/>
          </p:nvSpPr>
          <p:spPr bwMode="auto">
            <a:xfrm>
              <a:off x="5692775" y="252413"/>
              <a:ext cx="3322638" cy="1046162"/>
            </a:xfrm>
            <a:prstGeom prst="rect">
              <a:avLst/>
            </a:prstGeom>
            <a:noFill/>
            <a:ln w="9525">
              <a:noFill/>
              <a:miter lim="800000"/>
              <a:headEnd/>
              <a:tailEnd/>
            </a:ln>
          </p:spPr>
          <p:txBody>
            <a:bodyPr wrap="none">
              <a:spAutoFit/>
            </a:bodyPr>
            <a:lstStyle/>
            <a:p>
              <a:pPr algn="r"/>
              <a:r>
                <a:rPr lang="it-IT" sz="2800" b="0">
                  <a:solidFill>
                    <a:schemeClr val="bg1"/>
                  </a:solidFill>
                </a:rPr>
                <a:t>Internships</a:t>
              </a:r>
            </a:p>
            <a:p>
              <a:pPr algn="r"/>
              <a:r>
                <a:rPr lang="it-IT" sz="2000" b="0">
                  <a:solidFill>
                    <a:schemeClr val="bg1"/>
                  </a:solidFill>
                </a:rPr>
                <a:t>Trend of internships abroad</a:t>
              </a:r>
            </a:p>
            <a:p>
              <a:pPr algn="r"/>
              <a:endParaRPr lang="it-IT" sz="1400" b="0">
                <a:solidFill>
                  <a:schemeClr val="bg1"/>
                </a:solidFill>
              </a:endParaRPr>
            </a:p>
          </p:txBody>
        </p:sp>
      </p:grpSp>
      <p:graphicFrame>
        <p:nvGraphicFramePr>
          <p:cNvPr id="9" name="Grafico 8"/>
          <p:cNvGraphicFramePr/>
          <p:nvPr/>
        </p:nvGraphicFramePr>
        <p:xfrm>
          <a:off x="214282" y="1428736"/>
          <a:ext cx="8572560" cy="5214974"/>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uppo 6"/>
          <p:cNvGrpSpPr>
            <a:grpSpLocks/>
          </p:cNvGrpSpPr>
          <p:nvPr/>
        </p:nvGrpSpPr>
        <p:grpSpPr bwMode="auto">
          <a:xfrm>
            <a:off x="0" y="-100013"/>
            <a:ext cx="9155113" cy="1398588"/>
            <a:chOff x="0" y="-100013"/>
            <a:chExt cx="9155113" cy="1399074"/>
          </a:xfrm>
        </p:grpSpPr>
        <p:grpSp>
          <p:nvGrpSpPr>
            <p:cNvPr id="17412" name="Gruppo 5"/>
            <p:cNvGrpSpPr>
              <a:grpSpLocks/>
            </p:cNvGrpSpPr>
            <p:nvPr/>
          </p:nvGrpSpPr>
          <p:grpSpPr bwMode="auto">
            <a:xfrm>
              <a:off x="0" y="-100013"/>
              <a:ext cx="9155113" cy="1368426"/>
              <a:chOff x="0" y="-100013"/>
              <a:chExt cx="9155113" cy="1368426"/>
            </a:xfrm>
          </p:grpSpPr>
          <p:sp>
            <p:nvSpPr>
              <p:cNvPr id="17414"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7415"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grpSp>
        <p:sp>
          <p:nvSpPr>
            <p:cNvPr id="17413" name="Text Box 8"/>
            <p:cNvSpPr txBox="1">
              <a:spLocks noChangeArrowheads="1"/>
            </p:cNvSpPr>
            <p:nvPr/>
          </p:nvSpPr>
          <p:spPr bwMode="auto">
            <a:xfrm>
              <a:off x="5590821" y="252413"/>
              <a:ext cx="3424592" cy="1046648"/>
            </a:xfrm>
            <a:prstGeom prst="rect">
              <a:avLst/>
            </a:prstGeom>
            <a:noFill/>
            <a:ln w="9525">
              <a:noFill/>
              <a:miter lim="800000"/>
              <a:headEnd/>
              <a:tailEnd/>
            </a:ln>
          </p:spPr>
          <p:txBody>
            <a:bodyPr wrap="none">
              <a:spAutoFit/>
            </a:bodyPr>
            <a:lstStyle/>
            <a:p>
              <a:pPr algn="r"/>
              <a:r>
                <a:rPr lang="it-IT" sz="2800" b="0">
                  <a:solidFill>
                    <a:schemeClr val="bg1"/>
                  </a:solidFill>
                </a:rPr>
                <a:t>Internships</a:t>
              </a:r>
            </a:p>
            <a:p>
              <a:pPr algn="r"/>
              <a:r>
                <a:rPr lang="it-IT" sz="2000" b="0">
                  <a:solidFill>
                    <a:schemeClr val="bg1"/>
                  </a:solidFill>
                </a:rPr>
                <a:t>Job offers after an internship</a:t>
              </a:r>
            </a:p>
            <a:p>
              <a:pPr algn="r"/>
              <a:endParaRPr lang="it-IT" sz="1400" b="0">
                <a:solidFill>
                  <a:schemeClr val="bg1"/>
                </a:solidFill>
              </a:endParaRPr>
            </a:p>
          </p:txBody>
        </p:sp>
      </p:grpSp>
      <p:graphicFrame>
        <p:nvGraphicFramePr>
          <p:cNvPr id="8" name="Grafico 7"/>
          <p:cNvGraphicFramePr/>
          <p:nvPr/>
        </p:nvGraphicFramePr>
        <p:xfrm>
          <a:off x="571472" y="1071546"/>
          <a:ext cx="8072494" cy="5643602"/>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7" name="Gruppo 7"/>
          <p:cNvGrpSpPr>
            <a:grpSpLocks/>
          </p:cNvGrpSpPr>
          <p:nvPr/>
        </p:nvGrpSpPr>
        <p:grpSpPr bwMode="auto">
          <a:xfrm>
            <a:off x="0" y="-100013"/>
            <a:ext cx="9155113" cy="1368426"/>
            <a:chOff x="0" y="-100013"/>
            <a:chExt cx="9155113" cy="1368426"/>
          </a:xfrm>
        </p:grpSpPr>
        <p:grpSp>
          <p:nvGrpSpPr>
            <p:cNvPr id="1028" name="Gruppo 5"/>
            <p:cNvGrpSpPr>
              <a:grpSpLocks/>
            </p:cNvGrpSpPr>
            <p:nvPr/>
          </p:nvGrpSpPr>
          <p:grpSpPr bwMode="auto">
            <a:xfrm>
              <a:off x="0" y="-100013"/>
              <a:ext cx="9155113" cy="1368426"/>
              <a:chOff x="0" y="-100013"/>
              <a:chExt cx="9155113" cy="1368426"/>
            </a:xfrm>
          </p:grpSpPr>
          <p:sp>
            <p:nvSpPr>
              <p:cNvPr id="1030"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031" name="Picture 3" descr="SigilloLogoLAST_WhiteOK"/>
              <p:cNvPicPr>
                <a:picLocks noChangeAspect="1" noChangeArrowheads="1"/>
              </p:cNvPicPr>
              <p:nvPr/>
            </p:nvPicPr>
            <p:blipFill>
              <a:blip r:embed="rId3"/>
              <a:srcRect/>
              <a:stretch>
                <a:fillRect/>
              </a:stretch>
            </p:blipFill>
            <p:spPr bwMode="auto">
              <a:xfrm>
                <a:off x="184150" y="96838"/>
                <a:ext cx="2300288" cy="1028700"/>
              </a:xfrm>
              <a:prstGeom prst="rect">
                <a:avLst/>
              </a:prstGeom>
              <a:noFill/>
              <a:ln w="9525">
                <a:noFill/>
                <a:miter lim="800000"/>
                <a:headEnd/>
                <a:tailEnd/>
              </a:ln>
            </p:spPr>
          </p:pic>
        </p:grpSp>
        <p:sp>
          <p:nvSpPr>
            <p:cNvPr id="1029" name="Text Box 8"/>
            <p:cNvSpPr txBox="1">
              <a:spLocks noChangeArrowheads="1"/>
            </p:cNvSpPr>
            <p:nvPr/>
          </p:nvSpPr>
          <p:spPr bwMode="auto">
            <a:xfrm>
              <a:off x="6209837" y="252413"/>
              <a:ext cx="2805576" cy="830997"/>
            </a:xfrm>
            <a:prstGeom prst="rect">
              <a:avLst/>
            </a:prstGeom>
            <a:noFill/>
            <a:ln w="9525">
              <a:noFill/>
              <a:miter lim="800000"/>
              <a:headEnd/>
              <a:tailEnd/>
            </a:ln>
          </p:spPr>
          <p:txBody>
            <a:bodyPr wrap="none">
              <a:spAutoFit/>
            </a:bodyPr>
            <a:lstStyle/>
            <a:p>
              <a:pPr algn="r"/>
              <a:r>
                <a:rPr lang="it-IT" sz="2800" b="0">
                  <a:solidFill>
                    <a:schemeClr val="bg1"/>
                  </a:solidFill>
                </a:rPr>
                <a:t>Internships</a:t>
              </a:r>
            </a:p>
            <a:p>
              <a:pPr algn="r"/>
              <a:r>
                <a:rPr lang="it-IT" sz="2000" b="0">
                  <a:solidFill>
                    <a:schemeClr val="bg1"/>
                  </a:solidFill>
                </a:rPr>
                <a:t>326 Internships abroad</a:t>
              </a:r>
              <a:endParaRPr lang="it-IT" sz="1400" b="0">
                <a:solidFill>
                  <a:schemeClr val="bg1"/>
                </a:solidFill>
              </a:endParaRPr>
            </a:p>
          </p:txBody>
        </p:sp>
      </p:grpSp>
      <p:graphicFrame>
        <p:nvGraphicFramePr>
          <p:cNvPr id="1026" name="Grafico 8"/>
          <p:cNvGraphicFramePr>
            <a:graphicFrameLocks/>
          </p:cNvGraphicFramePr>
          <p:nvPr/>
        </p:nvGraphicFramePr>
        <p:xfrm>
          <a:off x="785813" y="1643063"/>
          <a:ext cx="7429500" cy="5000625"/>
        </p:xfrm>
        <a:graphic>
          <a:graphicData uri="http://schemas.openxmlformats.org/presentationml/2006/ole">
            <p:oleObj spid="_x0000_s1026" r:id="rId4" imgW="7431668" imgH="4999153" progId="Excel.Chart.8">
              <p:embed/>
            </p:oleObj>
          </a:graphicData>
        </a:graphic>
      </p:graphicFrame>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uppo 16"/>
          <p:cNvGrpSpPr>
            <a:grpSpLocks/>
          </p:cNvGrpSpPr>
          <p:nvPr/>
        </p:nvGrpSpPr>
        <p:grpSpPr bwMode="auto">
          <a:xfrm>
            <a:off x="0" y="-100013"/>
            <a:ext cx="9155113" cy="1398588"/>
            <a:chOff x="0" y="-100013"/>
            <a:chExt cx="9155113" cy="1399074"/>
          </a:xfrm>
        </p:grpSpPr>
        <p:grpSp>
          <p:nvGrpSpPr>
            <p:cNvPr id="18437" name="Gruppo 5"/>
            <p:cNvGrpSpPr>
              <a:grpSpLocks/>
            </p:cNvGrpSpPr>
            <p:nvPr/>
          </p:nvGrpSpPr>
          <p:grpSpPr bwMode="auto">
            <a:xfrm>
              <a:off x="0" y="-100013"/>
              <a:ext cx="9155113" cy="1368426"/>
              <a:chOff x="0" y="-100013"/>
              <a:chExt cx="9155113" cy="1368426"/>
            </a:xfrm>
          </p:grpSpPr>
          <p:sp>
            <p:nvSpPr>
              <p:cNvPr id="18439"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8440"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18438" name="Text Box 8"/>
            <p:cNvSpPr txBox="1">
              <a:spLocks noChangeArrowheads="1"/>
            </p:cNvSpPr>
            <p:nvPr/>
          </p:nvSpPr>
          <p:spPr bwMode="auto">
            <a:xfrm>
              <a:off x="6089547" y="252413"/>
              <a:ext cx="2925866" cy="1046648"/>
            </a:xfrm>
            <a:prstGeom prst="rect">
              <a:avLst/>
            </a:prstGeom>
            <a:noFill/>
            <a:ln w="9525">
              <a:noFill/>
              <a:miter lim="800000"/>
              <a:headEnd/>
              <a:tailEnd/>
            </a:ln>
          </p:spPr>
          <p:txBody>
            <a:bodyPr wrap="none">
              <a:spAutoFit/>
            </a:bodyPr>
            <a:lstStyle/>
            <a:p>
              <a:pPr algn="r"/>
              <a:r>
                <a:rPr lang="it-IT" sz="2800" b="0">
                  <a:solidFill>
                    <a:schemeClr val="bg1"/>
                  </a:solidFill>
                </a:rPr>
                <a:t>Career Guidance</a:t>
              </a:r>
            </a:p>
            <a:p>
              <a:pPr algn="r"/>
              <a:r>
                <a:rPr lang="it-IT" sz="2000" b="0">
                  <a:solidFill>
                    <a:schemeClr val="bg1"/>
                  </a:solidFill>
                </a:rPr>
                <a:t>Job Counselling</a:t>
              </a:r>
            </a:p>
            <a:p>
              <a:pPr algn="r"/>
              <a:endParaRPr lang="it-IT" sz="1400" b="0">
                <a:solidFill>
                  <a:schemeClr val="bg1"/>
                </a:solidFill>
              </a:endParaRPr>
            </a:p>
          </p:txBody>
        </p:sp>
      </p:grpSp>
      <p:sp>
        <p:nvSpPr>
          <p:cNvPr id="18435" name="Rectangle 4"/>
          <p:cNvSpPr>
            <a:spLocks noChangeArrowheads="1"/>
          </p:cNvSpPr>
          <p:nvPr/>
        </p:nvSpPr>
        <p:spPr bwMode="auto">
          <a:xfrm>
            <a:off x="285750" y="1887538"/>
            <a:ext cx="5619750" cy="3970337"/>
          </a:xfrm>
          <a:prstGeom prst="rect">
            <a:avLst/>
          </a:prstGeom>
          <a:noFill/>
          <a:ln w="9525">
            <a:noFill/>
            <a:miter lim="800000"/>
            <a:headEnd/>
            <a:tailEnd/>
          </a:ln>
        </p:spPr>
        <p:txBody>
          <a:bodyPr>
            <a:spAutoFit/>
          </a:bodyPr>
          <a:lstStyle/>
          <a:p>
            <a:r>
              <a:rPr lang="en-US" b="0"/>
              <a:t>It offers assistance in writing out skills assessments, with the aim of identifying the job sector which is most suitable to the applicant’s abilities. We also assist with writing CVs and in best preparing for job interviews.</a:t>
            </a:r>
          </a:p>
          <a:p>
            <a:endParaRPr lang="it-IT" b="0"/>
          </a:p>
          <a:p>
            <a:pPr>
              <a:buFont typeface="Arial" charset="0"/>
              <a:buChar char="•"/>
            </a:pPr>
            <a:r>
              <a:rPr lang="en-US" b="0"/>
              <a:t>1-2 day seminars on useful topics to best prepare candidates to find a job </a:t>
            </a:r>
          </a:p>
          <a:p>
            <a:pPr>
              <a:buFont typeface="Arial" charset="0"/>
              <a:buChar char="•"/>
            </a:pPr>
            <a:r>
              <a:rPr lang="en-US" b="0"/>
              <a:t>Individual interviews /counselling</a:t>
            </a:r>
          </a:p>
          <a:p>
            <a:pPr>
              <a:buFont typeface="Arial" charset="0"/>
              <a:buChar char="•"/>
            </a:pPr>
            <a:r>
              <a:rPr lang="en-US" b="0"/>
              <a:t>Courses funded by the European Social Fund aimed at job seekers </a:t>
            </a:r>
          </a:p>
          <a:p>
            <a:pPr>
              <a:buFont typeface="Arial" charset="0"/>
              <a:buChar char="•"/>
            </a:pPr>
            <a:r>
              <a:rPr lang="en-US" b="0"/>
              <a:t>Skills assessments</a:t>
            </a:r>
            <a:endParaRPr lang="it-IT" b="0"/>
          </a:p>
          <a:p>
            <a:pPr>
              <a:buFont typeface="Arial" charset="0"/>
              <a:buChar char="•"/>
            </a:pPr>
            <a:r>
              <a:rPr lang="it-IT" b="0"/>
              <a:t>Companies’ presentations</a:t>
            </a:r>
          </a:p>
          <a:p>
            <a:pPr>
              <a:buFont typeface="Arial" charset="0"/>
              <a:buChar char="•"/>
            </a:pPr>
            <a:endParaRPr lang="it-IT" b="0" i="1"/>
          </a:p>
        </p:txBody>
      </p:sp>
      <p:pic>
        <p:nvPicPr>
          <p:cNvPr id="18436" name="Picture 2"/>
          <p:cNvPicPr>
            <a:picLocks noChangeAspect="1" noChangeArrowheads="1"/>
          </p:cNvPicPr>
          <p:nvPr/>
        </p:nvPicPr>
        <p:blipFill>
          <a:blip r:embed="rId3"/>
          <a:srcRect/>
          <a:stretch>
            <a:fillRect/>
          </a:stretch>
        </p:blipFill>
        <p:spPr bwMode="auto">
          <a:xfrm>
            <a:off x="6018213" y="2428875"/>
            <a:ext cx="3125787" cy="25003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uppo 16"/>
          <p:cNvGrpSpPr>
            <a:grpSpLocks/>
          </p:cNvGrpSpPr>
          <p:nvPr/>
        </p:nvGrpSpPr>
        <p:grpSpPr bwMode="auto">
          <a:xfrm>
            <a:off x="0" y="-100013"/>
            <a:ext cx="9155113" cy="1368426"/>
            <a:chOff x="0" y="-100013"/>
            <a:chExt cx="9155113" cy="1368426"/>
          </a:xfrm>
        </p:grpSpPr>
        <p:grpSp>
          <p:nvGrpSpPr>
            <p:cNvPr id="19461" name="Gruppo 5"/>
            <p:cNvGrpSpPr>
              <a:grpSpLocks/>
            </p:cNvGrpSpPr>
            <p:nvPr/>
          </p:nvGrpSpPr>
          <p:grpSpPr bwMode="auto">
            <a:xfrm>
              <a:off x="0" y="-100013"/>
              <a:ext cx="9155113" cy="1368426"/>
              <a:chOff x="0" y="-100013"/>
              <a:chExt cx="9155113" cy="1368426"/>
            </a:xfrm>
          </p:grpSpPr>
          <p:sp>
            <p:nvSpPr>
              <p:cNvPr id="19463"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19464"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19462" name="Text Box 8"/>
            <p:cNvSpPr txBox="1">
              <a:spLocks noChangeArrowheads="1"/>
            </p:cNvSpPr>
            <p:nvPr/>
          </p:nvSpPr>
          <p:spPr bwMode="auto">
            <a:xfrm>
              <a:off x="6451826" y="252413"/>
              <a:ext cx="2563587" cy="738811"/>
            </a:xfrm>
            <a:prstGeom prst="rect">
              <a:avLst/>
            </a:prstGeom>
            <a:noFill/>
            <a:ln w="9525">
              <a:noFill/>
              <a:miter lim="800000"/>
              <a:headEnd/>
              <a:tailEnd/>
            </a:ln>
          </p:spPr>
          <p:txBody>
            <a:bodyPr wrap="none">
              <a:spAutoFit/>
            </a:bodyPr>
            <a:lstStyle/>
            <a:p>
              <a:pPr algn="r"/>
              <a:r>
                <a:rPr lang="it-IT" sz="2800" b="0">
                  <a:solidFill>
                    <a:schemeClr val="bg1"/>
                  </a:solidFill>
                </a:rPr>
                <a:t>Job Placement</a:t>
              </a:r>
            </a:p>
            <a:p>
              <a:pPr algn="r"/>
              <a:endParaRPr lang="it-IT" sz="1400" b="0">
                <a:solidFill>
                  <a:schemeClr val="bg1"/>
                </a:solidFill>
              </a:endParaRPr>
            </a:p>
          </p:txBody>
        </p:sp>
      </p:grpSp>
      <p:sp>
        <p:nvSpPr>
          <p:cNvPr id="19459" name="Rectangle 4"/>
          <p:cNvSpPr>
            <a:spLocks noChangeArrowheads="1"/>
          </p:cNvSpPr>
          <p:nvPr/>
        </p:nvSpPr>
        <p:spPr bwMode="auto">
          <a:xfrm>
            <a:off x="285750" y="2071688"/>
            <a:ext cx="5619750" cy="5078412"/>
          </a:xfrm>
          <a:prstGeom prst="rect">
            <a:avLst/>
          </a:prstGeom>
          <a:noFill/>
          <a:ln w="9525">
            <a:noFill/>
            <a:miter lim="800000"/>
            <a:headEnd/>
            <a:tailEnd/>
          </a:ln>
        </p:spPr>
        <p:txBody>
          <a:bodyPr>
            <a:spAutoFit/>
          </a:bodyPr>
          <a:lstStyle/>
          <a:p>
            <a:r>
              <a:rPr lang="en-US" b="0"/>
              <a:t>Since 2005, the University of Padova has been playing the role of </a:t>
            </a:r>
            <a:r>
              <a:rPr lang="en-US" b="0">
                <a:solidFill>
                  <a:srgbClr val="C00000"/>
                </a:solidFill>
              </a:rPr>
              <a:t>job agents </a:t>
            </a:r>
            <a:r>
              <a:rPr lang="en-US" b="0"/>
              <a:t>to help their students and graduates find quick, suitable job placement.</a:t>
            </a:r>
          </a:p>
          <a:p>
            <a:endParaRPr lang="en-US" b="0"/>
          </a:p>
          <a:p>
            <a:r>
              <a:rPr lang="en-US" b="0"/>
              <a:t>Job Placement has been created for:</a:t>
            </a:r>
          </a:p>
          <a:p>
            <a:pPr>
              <a:buFont typeface="Arial" charset="0"/>
              <a:buChar char="•"/>
            </a:pPr>
            <a:r>
              <a:rPr lang="en-US" b="0"/>
              <a:t>graduates and students of the University of Padua who are searching for their first job positions or new career opportunities; </a:t>
            </a:r>
          </a:p>
          <a:p>
            <a:pPr>
              <a:buFont typeface="Arial" charset="0"/>
              <a:buChar char="•"/>
            </a:pPr>
            <a:r>
              <a:rPr lang="en-US" b="0"/>
              <a:t>companies in search of professional figures. </a:t>
            </a:r>
          </a:p>
          <a:p>
            <a:pPr>
              <a:buFont typeface="Arial" charset="0"/>
              <a:buChar char="•"/>
            </a:pPr>
            <a:endParaRPr lang="en-US" b="0"/>
          </a:p>
          <a:p>
            <a:r>
              <a:rPr lang="en-US" b="0"/>
              <a:t>CVs and job offers are entered directly online and constitute easy access, highly useful databases.</a:t>
            </a:r>
          </a:p>
          <a:p>
            <a:r>
              <a:rPr lang="en-US" b="0"/>
              <a:t>Specialized Job Placement personnel act as intermediaries between job requests and offers.</a:t>
            </a:r>
          </a:p>
          <a:p>
            <a:pPr>
              <a:buFont typeface="Arial" charset="0"/>
              <a:buChar char="•"/>
            </a:pPr>
            <a:endParaRPr lang="en-US" b="0"/>
          </a:p>
          <a:p>
            <a:pPr>
              <a:buFont typeface="Arial" charset="0"/>
              <a:buChar char="•"/>
            </a:pPr>
            <a:endParaRPr lang="en-US" b="0"/>
          </a:p>
          <a:p>
            <a:pPr>
              <a:buFont typeface="Arial" charset="0"/>
              <a:buChar char="•"/>
            </a:pPr>
            <a:endParaRPr lang="it-IT" b="0"/>
          </a:p>
          <a:p>
            <a:pPr>
              <a:buFont typeface="Arial" charset="0"/>
              <a:buChar char="•"/>
            </a:pPr>
            <a:endParaRPr lang="it-IT" b="0"/>
          </a:p>
        </p:txBody>
      </p:sp>
      <p:pic>
        <p:nvPicPr>
          <p:cNvPr id="19460" name="Picture 2"/>
          <p:cNvPicPr>
            <a:picLocks noChangeAspect="1" noChangeArrowheads="1"/>
          </p:cNvPicPr>
          <p:nvPr/>
        </p:nvPicPr>
        <p:blipFill>
          <a:blip r:embed="rId3"/>
          <a:srcRect/>
          <a:stretch>
            <a:fillRect/>
          </a:stretch>
        </p:blipFill>
        <p:spPr bwMode="auto">
          <a:xfrm>
            <a:off x="5827713" y="2428875"/>
            <a:ext cx="3316287" cy="22145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uppo 16"/>
          <p:cNvGrpSpPr>
            <a:grpSpLocks/>
          </p:cNvGrpSpPr>
          <p:nvPr/>
        </p:nvGrpSpPr>
        <p:grpSpPr bwMode="auto">
          <a:xfrm>
            <a:off x="0" y="-100013"/>
            <a:ext cx="9155113" cy="1830388"/>
            <a:chOff x="0" y="-100013"/>
            <a:chExt cx="9155113" cy="1830048"/>
          </a:xfrm>
        </p:grpSpPr>
        <p:grpSp>
          <p:nvGrpSpPr>
            <p:cNvPr id="20485" name="Gruppo 5"/>
            <p:cNvGrpSpPr>
              <a:grpSpLocks/>
            </p:cNvGrpSpPr>
            <p:nvPr/>
          </p:nvGrpSpPr>
          <p:grpSpPr bwMode="auto">
            <a:xfrm>
              <a:off x="0" y="-100013"/>
              <a:ext cx="9155113" cy="1368426"/>
              <a:chOff x="0" y="-100013"/>
              <a:chExt cx="9155113" cy="1368426"/>
            </a:xfrm>
          </p:grpSpPr>
          <p:sp>
            <p:nvSpPr>
              <p:cNvPr id="20487"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20488"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20486" name="Text Box 8"/>
            <p:cNvSpPr txBox="1">
              <a:spLocks noChangeArrowheads="1"/>
            </p:cNvSpPr>
            <p:nvPr/>
          </p:nvSpPr>
          <p:spPr bwMode="auto">
            <a:xfrm>
              <a:off x="4032895" y="252413"/>
              <a:ext cx="4982518" cy="1477622"/>
            </a:xfrm>
            <a:prstGeom prst="rect">
              <a:avLst/>
            </a:prstGeom>
            <a:noFill/>
            <a:ln w="9525">
              <a:noFill/>
              <a:miter lim="800000"/>
              <a:headEnd/>
              <a:tailEnd/>
            </a:ln>
          </p:spPr>
          <p:txBody>
            <a:bodyPr wrap="none">
              <a:spAutoFit/>
            </a:bodyPr>
            <a:lstStyle/>
            <a:p>
              <a:pPr algn="r"/>
              <a:r>
                <a:rPr lang="it-IT" sz="2800" b="0">
                  <a:solidFill>
                    <a:schemeClr val="bg1"/>
                  </a:solidFill>
                </a:rPr>
                <a:t>Local Job Market Observatory</a:t>
              </a:r>
            </a:p>
            <a:p>
              <a:pPr algn="r"/>
              <a:endParaRPr lang="it-IT" sz="2000" b="0">
                <a:solidFill>
                  <a:schemeClr val="bg1"/>
                </a:solidFill>
              </a:endParaRPr>
            </a:p>
            <a:p>
              <a:pPr algn="r"/>
              <a:endParaRPr lang="it-IT" sz="2800" b="0">
                <a:solidFill>
                  <a:schemeClr val="bg1"/>
                </a:solidFill>
              </a:endParaRPr>
            </a:p>
            <a:p>
              <a:pPr algn="r"/>
              <a:endParaRPr lang="it-IT" sz="1400" b="0">
                <a:solidFill>
                  <a:schemeClr val="bg1"/>
                </a:solidFill>
              </a:endParaRPr>
            </a:p>
          </p:txBody>
        </p:sp>
      </p:grpSp>
      <p:sp>
        <p:nvSpPr>
          <p:cNvPr id="20483" name="Rectangle 4"/>
          <p:cNvSpPr>
            <a:spLocks noChangeArrowheads="1"/>
          </p:cNvSpPr>
          <p:nvPr/>
        </p:nvSpPr>
        <p:spPr bwMode="auto">
          <a:xfrm>
            <a:off x="214313" y="1897063"/>
            <a:ext cx="5619750" cy="4246562"/>
          </a:xfrm>
          <a:prstGeom prst="rect">
            <a:avLst/>
          </a:prstGeom>
          <a:noFill/>
          <a:ln w="9525">
            <a:noFill/>
            <a:miter lim="800000"/>
            <a:headEnd/>
            <a:tailEnd/>
          </a:ln>
        </p:spPr>
        <p:txBody>
          <a:bodyPr>
            <a:spAutoFit/>
          </a:bodyPr>
          <a:lstStyle/>
          <a:p>
            <a:r>
              <a:rPr lang="en-US" b="0"/>
              <a:t>The “Local Job Market Observatory” aims to:</a:t>
            </a:r>
          </a:p>
          <a:p>
            <a:pPr>
              <a:buFont typeface="Arial" charset="0"/>
              <a:buChar char="•"/>
            </a:pPr>
            <a:r>
              <a:rPr lang="en-US" b="0"/>
              <a:t>Reinforces relations between the University and Companies </a:t>
            </a:r>
          </a:p>
          <a:p>
            <a:pPr>
              <a:buFont typeface="Arial" charset="0"/>
              <a:buChar char="•"/>
            </a:pPr>
            <a:r>
              <a:rPr lang="en-US" b="0"/>
              <a:t>Investigates on how long it takes for our graduates to find a job and which are the positions they fill, through longitudinal surveys on graduates </a:t>
            </a:r>
          </a:p>
          <a:p>
            <a:pPr>
              <a:buFont typeface="Arial" charset="0"/>
              <a:buChar char="•"/>
            </a:pPr>
            <a:r>
              <a:rPr lang="en-US" b="0"/>
              <a:t>Identifies professions skills required by local employers, through face to face interviews </a:t>
            </a:r>
          </a:p>
          <a:p>
            <a:endParaRPr lang="en-US" b="0"/>
          </a:p>
          <a:p>
            <a:r>
              <a:rPr lang="en-US" b="0"/>
              <a:t>Survey results are discussed during specific seminars.</a:t>
            </a:r>
          </a:p>
          <a:p>
            <a:r>
              <a:rPr lang="en-US" b="0"/>
              <a:t>Survey results have been published in “PHAROS” series, for download go to </a:t>
            </a:r>
            <a:r>
              <a:rPr lang="en-US" b="0">
                <a:hlinkClick r:id="rId3"/>
              </a:rPr>
              <a:t>www.unipd.it/osservatoriolavoro</a:t>
            </a:r>
            <a:r>
              <a:rPr lang="en-US" b="0"/>
              <a:t>.</a:t>
            </a:r>
          </a:p>
          <a:p>
            <a:endParaRPr lang="it-IT" b="0"/>
          </a:p>
        </p:txBody>
      </p:sp>
      <p:pic>
        <p:nvPicPr>
          <p:cNvPr id="20484" name="Picture 2"/>
          <p:cNvPicPr>
            <a:picLocks noChangeAspect="1" noChangeArrowheads="1"/>
          </p:cNvPicPr>
          <p:nvPr/>
        </p:nvPicPr>
        <p:blipFill>
          <a:blip r:embed="rId4" cstate="print"/>
          <a:srcRect/>
          <a:stretch>
            <a:fillRect/>
          </a:stretch>
        </p:blipFill>
        <p:spPr bwMode="auto">
          <a:xfrm>
            <a:off x="5786438" y="2428875"/>
            <a:ext cx="3357562" cy="25876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uppo 16"/>
          <p:cNvGrpSpPr>
            <a:grpSpLocks/>
          </p:cNvGrpSpPr>
          <p:nvPr/>
        </p:nvGrpSpPr>
        <p:grpSpPr bwMode="auto">
          <a:xfrm>
            <a:off x="0" y="-100013"/>
            <a:ext cx="9155113" cy="1830388"/>
            <a:chOff x="0" y="-100013"/>
            <a:chExt cx="9155113" cy="1830048"/>
          </a:xfrm>
        </p:grpSpPr>
        <p:grpSp>
          <p:nvGrpSpPr>
            <p:cNvPr id="21508" name="Gruppo 5"/>
            <p:cNvGrpSpPr>
              <a:grpSpLocks/>
            </p:cNvGrpSpPr>
            <p:nvPr/>
          </p:nvGrpSpPr>
          <p:grpSpPr bwMode="auto">
            <a:xfrm>
              <a:off x="0" y="-100013"/>
              <a:ext cx="9155113" cy="1368426"/>
              <a:chOff x="0" y="-100013"/>
              <a:chExt cx="9155113" cy="1368426"/>
            </a:xfrm>
          </p:grpSpPr>
          <p:sp>
            <p:nvSpPr>
              <p:cNvPr id="21510"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21511"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21509" name="Text Box 8"/>
            <p:cNvSpPr txBox="1">
              <a:spLocks noChangeArrowheads="1"/>
            </p:cNvSpPr>
            <p:nvPr/>
          </p:nvSpPr>
          <p:spPr bwMode="auto">
            <a:xfrm>
              <a:off x="4032895" y="252413"/>
              <a:ext cx="4982518" cy="1477622"/>
            </a:xfrm>
            <a:prstGeom prst="rect">
              <a:avLst/>
            </a:prstGeom>
            <a:noFill/>
            <a:ln w="9525">
              <a:noFill/>
              <a:miter lim="800000"/>
              <a:headEnd/>
              <a:tailEnd/>
            </a:ln>
          </p:spPr>
          <p:txBody>
            <a:bodyPr wrap="none">
              <a:spAutoFit/>
            </a:bodyPr>
            <a:lstStyle/>
            <a:p>
              <a:pPr algn="r"/>
              <a:r>
                <a:rPr lang="it-IT" sz="2800" b="0">
                  <a:solidFill>
                    <a:schemeClr val="bg1"/>
                  </a:solidFill>
                </a:rPr>
                <a:t>Local Job Market Observatory</a:t>
              </a:r>
            </a:p>
            <a:p>
              <a:pPr algn="r"/>
              <a:r>
                <a:rPr lang="it-IT" sz="2000" b="0">
                  <a:solidFill>
                    <a:schemeClr val="bg1"/>
                  </a:solidFill>
                </a:rPr>
                <a:t>Analysis of product sectors - Pharos</a:t>
              </a:r>
            </a:p>
            <a:p>
              <a:pPr algn="r"/>
              <a:endParaRPr lang="it-IT" sz="2800" b="0">
                <a:solidFill>
                  <a:schemeClr val="bg1"/>
                </a:solidFill>
              </a:endParaRPr>
            </a:p>
            <a:p>
              <a:pPr algn="r"/>
              <a:endParaRPr lang="it-IT" sz="1400" b="0">
                <a:solidFill>
                  <a:schemeClr val="bg1"/>
                </a:solidFill>
              </a:endParaRPr>
            </a:p>
          </p:txBody>
        </p:sp>
      </p:grpSp>
      <p:pic>
        <p:nvPicPr>
          <p:cNvPr id="9" name="Picture 4"/>
          <p:cNvPicPr>
            <a:picLocks noChangeAspect="1" noChangeArrowheads="1"/>
          </p:cNvPicPr>
          <p:nvPr/>
        </p:nvPicPr>
        <p:blipFill>
          <a:blip r:embed="rId3">
            <a:lum bright="-12000" contrast="30000"/>
          </a:blip>
          <a:srcRect/>
          <a:stretch>
            <a:fillRect/>
          </a:stretch>
        </p:blipFill>
        <p:spPr>
          <a:xfrm>
            <a:off x="2643188" y="1341438"/>
            <a:ext cx="3998912" cy="5384800"/>
          </a:xfrm>
          <a:prstGeom prst="rect">
            <a:avLst/>
          </a:prstGeom>
          <a:noFill/>
          <a:ln w="12700">
            <a:solidFill>
              <a:schemeClr val="tx1"/>
            </a:solidFill>
          </a:ln>
          <a:effectLst>
            <a:outerShdw dist="107763" dir="2700000" algn="ctr" rotWithShape="0">
              <a:schemeClr val="bg2">
                <a:alpha val="50000"/>
              </a:scheme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Gruppo 16"/>
          <p:cNvGrpSpPr>
            <a:grpSpLocks/>
          </p:cNvGrpSpPr>
          <p:nvPr/>
        </p:nvGrpSpPr>
        <p:grpSpPr bwMode="auto">
          <a:xfrm>
            <a:off x="0" y="-100013"/>
            <a:ext cx="9155113" cy="1830388"/>
            <a:chOff x="0" y="-100013"/>
            <a:chExt cx="9155113" cy="1830048"/>
          </a:xfrm>
        </p:grpSpPr>
        <p:grpSp>
          <p:nvGrpSpPr>
            <p:cNvPr id="22533" name="Gruppo 5"/>
            <p:cNvGrpSpPr>
              <a:grpSpLocks/>
            </p:cNvGrpSpPr>
            <p:nvPr/>
          </p:nvGrpSpPr>
          <p:grpSpPr bwMode="auto">
            <a:xfrm>
              <a:off x="0" y="-100013"/>
              <a:ext cx="9155113" cy="1368426"/>
              <a:chOff x="0" y="-100013"/>
              <a:chExt cx="9155113" cy="1368426"/>
            </a:xfrm>
          </p:grpSpPr>
          <p:sp>
            <p:nvSpPr>
              <p:cNvPr id="22535"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22536"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22534" name="Text Box 8"/>
            <p:cNvSpPr txBox="1">
              <a:spLocks noChangeArrowheads="1"/>
            </p:cNvSpPr>
            <p:nvPr/>
          </p:nvSpPr>
          <p:spPr bwMode="auto">
            <a:xfrm>
              <a:off x="4032895" y="252413"/>
              <a:ext cx="4982518" cy="1477622"/>
            </a:xfrm>
            <a:prstGeom prst="rect">
              <a:avLst/>
            </a:prstGeom>
            <a:noFill/>
            <a:ln w="9525">
              <a:noFill/>
              <a:miter lim="800000"/>
              <a:headEnd/>
              <a:tailEnd/>
            </a:ln>
          </p:spPr>
          <p:txBody>
            <a:bodyPr wrap="none">
              <a:spAutoFit/>
            </a:bodyPr>
            <a:lstStyle/>
            <a:p>
              <a:pPr algn="r"/>
              <a:r>
                <a:rPr lang="it-IT" sz="2800" b="0">
                  <a:solidFill>
                    <a:schemeClr val="bg1"/>
                  </a:solidFill>
                </a:rPr>
                <a:t>Local Job Market Observatory</a:t>
              </a:r>
            </a:p>
            <a:p>
              <a:pPr algn="r"/>
              <a:r>
                <a:rPr lang="it-IT" sz="2000" b="0">
                  <a:solidFill>
                    <a:schemeClr val="bg1"/>
                  </a:solidFill>
                </a:rPr>
                <a:t>Graduates’ Survey</a:t>
              </a:r>
            </a:p>
            <a:p>
              <a:pPr algn="r"/>
              <a:endParaRPr lang="it-IT" sz="2800" b="0">
                <a:solidFill>
                  <a:schemeClr val="bg1"/>
                </a:solidFill>
              </a:endParaRPr>
            </a:p>
            <a:p>
              <a:pPr algn="r"/>
              <a:endParaRPr lang="it-IT" sz="1400" b="0">
                <a:solidFill>
                  <a:schemeClr val="bg1"/>
                </a:solidFill>
              </a:endParaRPr>
            </a:p>
          </p:txBody>
        </p:sp>
      </p:grpSp>
      <p:sp>
        <p:nvSpPr>
          <p:cNvPr id="21507" name="Rectangle 4"/>
          <p:cNvSpPr>
            <a:spLocks noChangeArrowheads="1"/>
          </p:cNvSpPr>
          <p:nvPr/>
        </p:nvSpPr>
        <p:spPr bwMode="auto">
          <a:xfrm>
            <a:off x="214313" y="2071688"/>
            <a:ext cx="5619750" cy="4081462"/>
          </a:xfrm>
          <a:prstGeom prst="rect">
            <a:avLst/>
          </a:prstGeom>
          <a:noFill/>
          <a:ln w="9525">
            <a:noFill/>
            <a:miter lim="800000"/>
            <a:headEnd/>
            <a:tailEnd/>
          </a:ln>
        </p:spPr>
        <p:txBody>
          <a:bodyPr>
            <a:spAutoFit/>
          </a:bodyPr>
          <a:lstStyle/>
          <a:p>
            <a:pPr>
              <a:lnSpc>
                <a:spcPct val="80000"/>
              </a:lnSpc>
              <a:buFont typeface="Arial" pitchFamily="34" charset="0"/>
              <a:buChar char="•"/>
              <a:tabLst>
                <a:tab pos="534988" algn="l"/>
              </a:tabLst>
              <a:defRPr/>
            </a:pPr>
            <a:r>
              <a:rPr lang="it-IT" b="0" dirty="0" err="1"/>
              <a:t>Aims</a:t>
            </a:r>
            <a:r>
              <a:rPr lang="it-IT" b="0" dirty="0"/>
              <a:t>:</a:t>
            </a:r>
          </a:p>
          <a:p>
            <a:pPr>
              <a:lnSpc>
                <a:spcPct val="80000"/>
              </a:lnSpc>
              <a:buFont typeface="Arial" pitchFamily="34" charset="0"/>
              <a:buChar char="•"/>
              <a:tabLst>
                <a:tab pos="534988" algn="l"/>
              </a:tabLst>
              <a:defRPr/>
            </a:pPr>
            <a:endParaRPr lang="it-IT" b="0" dirty="0"/>
          </a:p>
          <a:p>
            <a:pPr lvl="1">
              <a:lnSpc>
                <a:spcPct val="80000"/>
              </a:lnSpc>
              <a:buFont typeface="Arial" pitchFamily="34" charset="0"/>
              <a:buChar char="•"/>
              <a:tabLst>
                <a:tab pos="534988" algn="l"/>
              </a:tabLst>
              <a:defRPr/>
            </a:pPr>
            <a:r>
              <a:rPr lang="it-IT" b="0" dirty="0" err="1"/>
              <a:t>To</a:t>
            </a:r>
            <a:r>
              <a:rPr lang="it-IT" b="0" dirty="0"/>
              <a:t> </a:t>
            </a:r>
            <a:r>
              <a:rPr lang="it-IT" b="0" dirty="0" err="1"/>
              <a:t>know</a:t>
            </a:r>
            <a:r>
              <a:rPr lang="it-IT" b="0" dirty="0"/>
              <a:t> </a:t>
            </a:r>
            <a:r>
              <a:rPr lang="it-IT" b="0" dirty="0" err="1"/>
              <a:t>what</a:t>
            </a:r>
            <a:r>
              <a:rPr lang="it-IT" b="0" dirty="0"/>
              <a:t> </a:t>
            </a:r>
            <a:r>
              <a:rPr lang="it-IT" b="0" dirty="0" err="1"/>
              <a:t>kind</a:t>
            </a:r>
            <a:r>
              <a:rPr lang="it-IT" b="0" dirty="0"/>
              <a:t> </a:t>
            </a:r>
            <a:r>
              <a:rPr lang="it-IT" b="0" dirty="0" err="1"/>
              <a:t>of</a:t>
            </a:r>
            <a:r>
              <a:rPr lang="it-IT" b="0" dirty="0"/>
              <a:t> </a:t>
            </a:r>
            <a:r>
              <a:rPr lang="it-IT" b="0" dirty="0" err="1"/>
              <a:t>jobs</a:t>
            </a:r>
            <a:r>
              <a:rPr lang="it-IT" b="0" dirty="0"/>
              <a:t> the </a:t>
            </a:r>
            <a:r>
              <a:rPr lang="it-IT" b="0" dirty="0" err="1"/>
              <a:t>students</a:t>
            </a:r>
            <a:r>
              <a:rPr lang="it-IT" b="0" dirty="0"/>
              <a:t> </a:t>
            </a:r>
            <a:r>
              <a:rPr lang="it-IT" b="0" dirty="0" err="1"/>
              <a:t>of</a:t>
            </a:r>
            <a:r>
              <a:rPr lang="it-IT" b="0" dirty="0"/>
              <a:t> the </a:t>
            </a:r>
            <a:r>
              <a:rPr lang="it-IT" b="0" dirty="0" err="1"/>
              <a:t>University</a:t>
            </a:r>
            <a:r>
              <a:rPr lang="it-IT" b="0" dirty="0"/>
              <a:t> </a:t>
            </a:r>
            <a:r>
              <a:rPr lang="it-IT" b="0" dirty="0" err="1"/>
              <a:t>of</a:t>
            </a:r>
            <a:r>
              <a:rPr lang="it-IT" b="0" dirty="0"/>
              <a:t> </a:t>
            </a:r>
            <a:r>
              <a:rPr lang="it-IT" b="0" dirty="0" err="1"/>
              <a:t>Padua</a:t>
            </a:r>
            <a:r>
              <a:rPr lang="it-IT" b="0" dirty="0"/>
              <a:t> </a:t>
            </a:r>
            <a:r>
              <a:rPr lang="it-IT" b="0" dirty="0" err="1"/>
              <a:t>will</a:t>
            </a:r>
            <a:r>
              <a:rPr lang="it-IT" b="0" dirty="0"/>
              <a:t> </a:t>
            </a:r>
            <a:r>
              <a:rPr lang="it-IT" b="0" dirty="0" err="1"/>
              <a:t>get</a:t>
            </a:r>
            <a:r>
              <a:rPr lang="it-IT" b="0" dirty="0"/>
              <a:t> </a:t>
            </a:r>
            <a:r>
              <a:rPr lang="it-IT" b="0" dirty="0" err="1"/>
              <a:t>after</a:t>
            </a:r>
            <a:r>
              <a:rPr lang="it-IT" b="0" dirty="0"/>
              <a:t> </a:t>
            </a:r>
            <a:r>
              <a:rPr lang="it-IT" b="0" dirty="0" err="1"/>
              <a:t>graduation</a:t>
            </a:r>
            <a:endParaRPr lang="it-IT" b="0" dirty="0"/>
          </a:p>
          <a:p>
            <a:pPr lvl="1">
              <a:lnSpc>
                <a:spcPct val="80000"/>
              </a:lnSpc>
              <a:buFont typeface="Arial" pitchFamily="34" charset="0"/>
              <a:buChar char="•"/>
              <a:tabLst>
                <a:tab pos="534988" algn="l"/>
              </a:tabLst>
              <a:defRPr/>
            </a:pPr>
            <a:r>
              <a:rPr lang="it-IT" b="0" dirty="0" err="1"/>
              <a:t>To</a:t>
            </a:r>
            <a:r>
              <a:rPr lang="it-IT" b="0" dirty="0"/>
              <a:t> </a:t>
            </a:r>
            <a:r>
              <a:rPr lang="it-IT" b="0" dirty="0" err="1"/>
              <a:t>know</a:t>
            </a:r>
            <a:r>
              <a:rPr lang="it-IT" b="0" dirty="0"/>
              <a:t> </a:t>
            </a:r>
            <a:r>
              <a:rPr lang="it-IT" b="0" dirty="0" err="1"/>
              <a:t>if</a:t>
            </a:r>
            <a:r>
              <a:rPr lang="it-IT" b="0" dirty="0"/>
              <a:t> </a:t>
            </a:r>
            <a:r>
              <a:rPr lang="it-IT" b="0" dirty="0" err="1"/>
              <a:t>there</a:t>
            </a:r>
            <a:r>
              <a:rPr lang="it-IT" b="0" dirty="0"/>
              <a:t> </a:t>
            </a:r>
            <a:r>
              <a:rPr lang="it-IT" b="0" dirty="0" err="1"/>
              <a:t>is</a:t>
            </a:r>
            <a:r>
              <a:rPr lang="it-IT" b="0" dirty="0"/>
              <a:t> a link </a:t>
            </a:r>
            <a:r>
              <a:rPr lang="it-IT" b="0" dirty="0" err="1"/>
              <a:t>between</a:t>
            </a:r>
            <a:r>
              <a:rPr lang="it-IT" b="0" dirty="0"/>
              <a:t> </a:t>
            </a:r>
            <a:r>
              <a:rPr lang="it-IT" b="0" dirty="0" err="1"/>
              <a:t>degree</a:t>
            </a:r>
            <a:r>
              <a:rPr lang="it-IT" b="0" dirty="0"/>
              <a:t> and career</a:t>
            </a:r>
          </a:p>
          <a:p>
            <a:pPr lvl="1">
              <a:lnSpc>
                <a:spcPct val="80000"/>
              </a:lnSpc>
              <a:buFont typeface="Arial" pitchFamily="34" charset="0"/>
              <a:buChar char="•"/>
              <a:tabLst>
                <a:tab pos="534988" algn="l"/>
              </a:tabLst>
              <a:defRPr/>
            </a:pPr>
            <a:r>
              <a:rPr lang="it-IT" b="0" dirty="0" err="1"/>
              <a:t>To</a:t>
            </a:r>
            <a:r>
              <a:rPr lang="it-IT" b="0" dirty="0"/>
              <a:t> </a:t>
            </a:r>
            <a:r>
              <a:rPr lang="it-IT" b="0" dirty="0" err="1"/>
              <a:t>know</a:t>
            </a:r>
            <a:r>
              <a:rPr lang="it-IT" b="0" dirty="0"/>
              <a:t> </a:t>
            </a:r>
            <a:r>
              <a:rPr lang="it-IT" b="0" dirty="0" err="1"/>
              <a:t>which</a:t>
            </a:r>
            <a:r>
              <a:rPr lang="it-IT" b="0" dirty="0"/>
              <a:t> are the </a:t>
            </a:r>
            <a:r>
              <a:rPr lang="it-IT" b="0" dirty="0" err="1"/>
              <a:t>working</a:t>
            </a:r>
            <a:r>
              <a:rPr lang="it-IT" b="0" dirty="0"/>
              <a:t> </a:t>
            </a:r>
            <a:r>
              <a:rPr lang="it-IT" b="0" dirty="0" err="1"/>
              <a:t>conditions</a:t>
            </a:r>
            <a:r>
              <a:rPr lang="it-IT" b="0" dirty="0"/>
              <a:t> </a:t>
            </a:r>
            <a:r>
              <a:rPr lang="it-IT" b="0" dirty="0" err="1"/>
              <a:t>of</a:t>
            </a:r>
            <a:r>
              <a:rPr lang="it-IT" b="0" dirty="0"/>
              <a:t> the </a:t>
            </a:r>
            <a:r>
              <a:rPr lang="it-IT" b="0" dirty="0" err="1"/>
              <a:t>graduates</a:t>
            </a:r>
            <a:endParaRPr lang="it-IT" b="0" dirty="0"/>
          </a:p>
          <a:p>
            <a:pPr lvl="1">
              <a:lnSpc>
                <a:spcPct val="80000"/>
              </a:lnSpc>
              <a:buFont typeface="Arial" pitchFamily="34" charset="0"/>
              <a:buChar char="•"/>
              <a:tabLst>
                <a:tab pos="534988" algn="l"/>
              </a:tabLst>
              <a:defRPr/>
            </a:pPr>
            <a:r>
              <a:rPr lang="it-IT" b="0" dirty="0" err="1"/>
              <a:t>To</a:t>
            </a:r>
            <a:r>
              <a:rPr lang="it-IT" b="0" dirty="0"/>
              <a:t> </a:t>
            </a:r>
            <a:r>
              <a:rPr lang="it-IT" b="0" dirty="0" err="1"/>
              <a:t>know</a:t>
            </a:r>
            <a:r>
              <a:rPr lang="it-IT" b="0" dirty="0"/>
              <a:t> </a:t>
            </a:r>
            <a:r>
              <a:rPr lang="it-IT" b="0" dirty="0" err="1"/>
              <a:t>which</a:t>
            </a:r>
            <a:r>
              <a:rPr lang="it-IT" b="0" dirty="0"/>
              <a:t> </a:t>
            </a:r>
            <a:r>
              <a:rPr lang="it-IT" b="0" dirty="0" err="1"/>
              <a:t>skills</a:t>
            </a:r>
            <a:r>
              <a:rPr lang="it-IT" b="0" dirty="0"/>
              <a:t> and </a:t>
            </a:r>
            <a:r>
              <a:rPr lang="it-IT" b="0" dirty="0" err="1"/>
              <a:t>competences</a:t>
            </a:r>
            <a:r>
              <a:rPr lang="it-IT" b="0" dirty="0"/>
              <a:t> are </a:t>
            </a:r>
            <a:r>
              <a:rPr lang="it-IT" b="0" dirty="0" err="1"/>
              <a:t>required</a:t>
            </a:r>
            <a:r>
              <a:rPr lang="it-IT" b="0" dirty="0"/>
              <a:t> and </a:t>
            </a:r>
            <a:r>
              <a:rPr lang="it-IT" b="0" dirty="0" err="1"/>
              <a:t>which</a:t>
            </a:r>
            <a:r>
              <a:rPr lang="it-IT" b="0" dirty="0"/>
              <a:t> </a:t>
            </a:r>
            <a:r>
              <a:rPr lang="it-IT" b="0" dirty="0" err="1"/>
              <a:t>ones</a:t>
            </a:r>
            <a:r>
              <a:rPr lang="it-IT" b="0" dirty="0"/>
              <a:t> are </a:t>
            </a:r>
            <a:r>
              <a:rPr lang="it-IT" b="0" dirty="0" err="1"/>
              <a:t>used</a:t>
            </a:r>
            <a:endParaRPr lang="it-IT" b="0" dirty="0"/>
          </a:p>
          <a:p>
            <a:pPr lvl="1">
              <a:lnSpc>
                <a:spcPct val="80000"/>
              </a:lnSpc>
              <a:buFont typeface="Arial" pitchFamily="34" charset="0"/>
              <a:buChar char="•"/>
              <a:tabLst>
                <a:tab pos="534988" algn="l"/>
              </a:tabLst>
              <a:defRPr/>
            </a:pPr>
            <a:endParaRPr lang="it-IT" b="0" dirty="0"/>
          </a:p>
          <a:p>
            <a:pPr>
              <a:lnSpc>
                <a:spcPct val="80000"/>
              </a:lnSpc>
              <a:buFont typeface="Arial" pitchFamily="34" charset="0"/>
              <a:buChar char="•"/>
              <a:tabLst>
                <a:tab pos="534988" algn="l"/>
              </a:tabLst>
              <a:defRPr/>
            </a:pPr>
            <a:r>
              <a:rPr lang="it-IT" b="0" dirty="0" err="1">
                <a:latin typeface="+mn-lt"/>
              </a:rPr>
              <a:t>Procedures</a:t>
            </a:r>
            <a:r>
              <a:rPr lang="it-IT" b="0" dirty="0">
                <a:latin typeface="+mn-lt"/>
              </a:rPr>
              <a:t>:</a:t>
            </a:r>
          </a:p>
          <a:p>
            <a:pPr>
              <a:lnSpc>
                <a:spcPct val="80000"/>
              </a:lnSpc>
              <a:buFont typeface="Arial" pitchFamily="34" charset="0"/>
              <a:buChar char="•"/>
              <a:tabLst>
                <a:tab pos="534988" algn="l"/>
              </a:tabLst>
              <a:defRPr/>
            </a:pPr>
            <a:endParaRPr lang="it-IT" b="0" dirty="0">
              <a:latin typeface="+mn-lt"/>
            </a:endParaRPr>
          </a:p>
          <a:p>
            <a:pPr lvl="1">
              <a:lnSpc>
                <a:spcPct val="80000"/>
              </a:lnSpc>
              <a:buFont typeface="Arial" pitchFamily="34" charset="0"/>
              <a:buChar char="•"/>
              <a:tabLst>
                <a:tab pos="534988" algn="l"/>
              </a:tabLst>
              <a:defRPr/>
            </a:pPr>
            <a:r>
              <a:rPr lang="it-IT" b="0" dirty="0"/>
              <a:t>On </a:t>
            </a:r>
            <a:r>
              <a:rPr lang="it-IT" b="0" dirty="0" err="1"/>
              <a:t>line</a:t>
            </a:r>
            <a:r>
              <a:rPr lang="it-IT" b="0" dirty="0"/>
              <a:t> </a:t>
            </a:r>
            <a:r>
              <a:rPr lang="it-IT" b="0" dirty="0" err="1"/>
              <a:t>questionnaire</a:t>
            </a:r>
            <a:r>
              <a:rPr lang="it-IT" b="0" dirty="0"/>
              <a:t> (</a:t>
            </a:r>
            <a:r>
              <a:rPr lang="it-IT" b="0" dirty="0" err="1"/>
              <a:t>before</a:t>
            </a:r>
            <a:r>
              <a:rPr lang="it-IT" b="0" dirty="0"/>
              <a:t> the </a:t>
            </a:r>
            <a:r>
              <a:rPr lang="it-IT" b="0" dirty="0" err="1"/>
              <a:t>degree</a:t>
            </a:r>
            <a:r>
              <a:rPr lang="it-IT" b="0" dirty="0"/>
              <a:t>)</a:t>
            </a:r>
          </a:p>
          <a:p>
            <a:pPr lvl="1">
              <a:lnSpc>
                <a:spcPct val="80000"/>
              </a:lnSpc>
              <a:buFont typeface="Arial" pitchFamily="34" charset="0"/>
              <a:buChar char="•"/>
              <a:tabLst>
                <a:tab pos="534988" algn="l"/>
              </a:tabLst>
              <a:defRPr/>
            </a:pPr>
            <a:r>
              <a:rPr lang="it-IT" b="0" dirty="0"/>
              <a:t>Computer </a:t>
            </a:r>
            <a:r>
              <a:rPr lang="it-IT" b="0" dirty="0" err="1"/>
              <a:t>Assisted</a:t>
            </a:r>
            <a:r>
              <a:rPr lang="it-IT" b="0" dirty="0"/>
              <a:t> </a:t>
            </a:r>
            <a:r>
              <a:rPr lang="it-IT" b="0" dirty="0" err="1"/>
              <a:t>Telephonic</a:t>
            </a:r>
            <a:r>
              <a:rPr lang="it-IT" b="0" dirty="0"/>
              <a:t> </a:t>
            </a:r>
            <a:r>
              <a:rPr lang="it-IT" b="0" dirty="0" err="1"/>
              <a:t>Interview</a:t>
            </a:r>
            <a:r>
              <a:rPr lang="it-IT" b="0" dirty="0"/>
              <a:t> (CATI) </a:t>
            </a:r>
            <a:r>
              <a:rPr lang="it-IT" b="0" dirty="0" err="1"/>
              <a:t>every</a:t>
            </a:r>
            <a:r>
              <a:rPr lang="it-IT" b="0" dirty="0"/>
              <a:t> </a:t>
            </a:r>
            <a:r>
              <a:rPr lang="it-IT" b="0" dirty="0" err="1"/>
              <a:t>six</a:t>
            </a:r>
            <a:r>
              <a:rPr lang="it-IT" b="0" dirty="0"/>
              <a:t> </a:t>
            </a:r>
            <a:r>
              <a:rPr lang="it-IT" b="0" dirty="0" err="1"/>
              <a:t>months</a:t>
            </a:r>
            <a:r>
              <a:rPr lang="it-IT" b="0" dirty="0"/>
              <a:t> </a:t>
            </a:r>
            <a:r>
              <a:rPr lang="it-IT" b="0" dirty="0" err="1"/>
              <a:t>for</a:t>
            </a:r>
            <a:r>
              <a:rPr lang="it-IT" b="0" dirty="0"/>
              <a:t> 3 </a:t>
            </a:r>
            <a:r>
              <a:rPr lang="it-IT" b="0" dirty="0" err="1"/>
              <a:t>years</a:t>
            </a:r>
            <a:r>
              <a:rPr lang="it-IT" b="0" dirty="0"/>
              <a:t> (</a:t>
            </a:r>
            <a:r>
              <a:rPr lang="it-IT" b="0" dirty="0" err="1"/>
              <a:t>after</a:t>
            </a:r>
            <a:r>
              <a:rPr lang="it-IT" b="0" dirty="0"/>
              <a:t> the </a:t>
            </a:r>
            <a:r>
              <a:rPr lang="it-IT" b="0" dirty="0" err="1"/>
              <a:t>degree</a:t>
            </a:r>
            <a:r>
              <a:rPr lang="it-IT" b="0" dirty="0"/>
              <a:t>)</a:t>
            </a:r>
          </a:p>
          <a:p>
            <a:pPr lvl="1">
              <a:lnSpc>
                <a:spcPct val="80000"/>
              </a:lnSpc>
              <a:buFont typeface="Arial" pitchFamily="34" charset="0"/>
              <a:buChar char="•"/>
              <a:tabLst>
                <a:tab pos="534988" algn="l"/>
              </a:tabLst>
              <a:defRPr/>
            </a:pPr>
            <a:endParaRPr lang="it-IT" b="0" dirty="0">
              <a:latin typeface="+mn-lt"/>
            </a:endParaRPr>
          </a:p>
          <a:p>
            <a:pPr>
              <a:lnSpc>
                <a:spcPct val="80000"/>
              </a:lnSpc>
              <a:buFont typeface="Arial" pitchFamily="34" charset="0"/>
              <a:buChar char="•"/>
              <a:tabLst>
                <a:tab pos="534988" algn="l"/>
              </a:tabLst>
              <a:defRPr/>
            </a:pPr>
            <a:endParaRPr lang="it-IT" b="0" dirty="0">
              <a:latin typeface="+mn-lt"/>
            </a:endParaRPr>
          </a:p>
        </p:txBody>
      </p:sp>
      <p:pic>
        <p:nvPicPr>
          <p:cNvPr id="22532" name="Picture 2"/>
          <p:cNvPicPr>
            <a:picLocks noChangeAspect="1" noChangeArrowheads="1"/>
          </p:cNvPicPr>
          <p:nvPr/>
        </p:nvPicPr>
        <p:blipFill>
          <a:blip r:embed="rId3"/>
          <a:srcRect/>
          <a:stretch>
            <a:fillRect/>
          </a:stretch>
        </p:blipFill>
        <p:spPr bwMode="auto">
          <a:xfrm>
            <a:off x="5713413" y="2286000"/>
            <a:ext cx="3430587" cy="34305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uppo 16"/>
          <p:cNvGrpSpPr>
            <a:grpSpLocks/>
          </p:cNvGrpSpPr>
          <p:nvPr/>
        </p:nvGrpSpPr>
        <p:grpSpPr bwMode="auto">
          <a:xfrm>
            <a:off x="0" y="-100013"/>
            <a:ext cx="9155113" cy="1522413"/>
            <a:chOff x="0" y="-100013"/>
            <a:chExt cx="9155113" cy="1522210"/>
          </a:xfrm>
        </p:grpSpPr>
        <p:grpSp>
          <p:nvGrpSpPr>
            <p:cNvPr id="23557" name="Gruppo 5"/>
            <p:cNvGrpSpPr>
              <a:grpSpLocks/>
            </p:cNvGrpSpPr>
            <p:nvPr/>
          </p:nvGrpSpPr>
          <p:grpSpPr bwMode="auto">
            <a:xfrm>
              <a:off x="0" y="-100013"/>
              <a:ext cx="9155113" cy="1368426"/>
              <a:chOff x="0" y="-100013"/>
              <a:chExt cx="9155113" cy="1368426"/>
            </a:xfrm>
          </p:grpSpPr>
          <p:sp>
            <p:nvSpPr>
              <p:cNvPr id="23559" name="Rectangle 2"/>
              <p:cNvSpPr>
                <a:spLocks noChangeArrowheads="1"/>
              </p:cNvSpPr>
              <p:nvPr/>
            </p:nvSpPr>
            <p:spPr bwMode="auto">
              <a:xfrm>
                <a:off x="0" y="-100013"/>
                <a:ext cx="9155113" cy="1368426"/>
              </a:xfrm>
              <a:prstGeom prst="rect">
                <a:avLst/>
              </a:prstGeom>
              <a:solidFill>
                <a:srgbClr val="B3071B"/>
              </a:solidFill>
              <a:ln w="9525">
                <a:noFill/>
                <a:miter lim="800000"/>
                <a:headEnd/>
                <a:tailEnd/>
              </a:ln>
            </p:spPr>
            <p:txBody>
              <a:bodyPr wrap="none" rIns="360000" anchor="ctr"/>
              <a:lstStyle/>
              <a:p>
                <a:pPr algn="r"/>
                <a:endParaRPr lang="en-US" sz="2400">
                  <a:solidFill>
                    <a:schemeClr val="bg1"/>
                  </a:solidFill>
                </a:endParaRPr>
              </a:p>
            </p:txBody>
          </p:sp>
          <p:pic>
            <p:nvPicPr>
              <p:cNvPr id="23560" name="Picture 3" descr="SigilloLogoLAST_WhiteOK"/>
              <p:cNvPicPr>
                <a:picLocks noChangeAspect="1" noChangeArrowheads="1"/>
              </p:cNvPicPr>
              <p:nvPr/>
            </p:nvPicPr>
            <p:blipFill>
              <a:blip r:embed="rId2"/>
              <a:srcRect/>
              <a:stretch>
                <a:fillRect/>
              </a:stretch>
            </p:blipFill>
            <p:spPr bwMode="auto">
              <a:xfrm>
                <a:off x="184150" y="96838"/>
                <a:ext cx="2300288" cy="1028700"/>
              </a:xfrm>
              <a:prstGeom prst="rect">
                <a:avLst/>
              </a:prstGeom>
              <a:noFill/>
              <a:ln w="9525">
                <a:noFill/>
                <a:miter lim="800000"/>
                <a:headEnd/>
                <a:tailEnd/>
              </a:ln>
            </p:spPr>
          </p:pic>
        </p:grpSp>
        <p:sp>
          <p:nvSpPr>
            <p:cNvPr id="23558" name="Text Box 8"/>
            <p:cNvSpPr txBox="1">
              <a:spLocks noChangeArrowheads="1"/>
            </p:cNvSpPr>
            <p:nvPr/>
          </p:nvSpPr>
          <p:spPr bwMode="auto">
            <a:xfrm>
              <a:off x="5510864" y="252413"/>
              <a:ext cx="3504549" cy="1169784"/>
            </a:xfrm>
            <a:prstGeom prst="rect">
              <a:avLst/>
            </a:prstGeom>
            <a:noFill/>
            <a:ln w="9525">
              <a:noFill/>
              <a:miter lim="800000"/>
              <a:headEnd/>
              <a:tailEnd/>
            </a:ln>
          </p:spPr>
          <p:txBody>
            <a:bodyPr wrap="none">
              <a:spAutoFit/>
            </a:bodyPr>
            <a:lstStyle/>
            <a:p>
              <a:pPr algn="r"/>
              <a:r>
                <a:rPr lang="it-IT" sz="2800" b="0">
                  <a:solidFill>
                    <a:schemeClr val="bg1"/>
                  </a:solidFill>
                </a:rPr>
                <a:t>Project Management</a:t>
              </a:r>
            </a:p>
            <a:p>
              <a:pPr algn="r"/>
              <a:endParaRPr lang="it-IT" sz="2800" b="0">
                <a:solidFill>
                  <a:schemeClr val="bg1"/>
                </a:solidFill>
              </a:endParaRPr>
            </a:p>
            <a:p>
              <a:pPr algn="r"/>
              <a:endParaRPr lang="it-IT" sz="1400" b="0">
                <a:solidFill>
                  <a:schemeClr val="bg1"/>
                </a:solidFill>
              </a:endParaRPr>
            </a:p>
          </p:txBody>
        </p:sp>
      </p:grpSp>
      <p:sp>
        <p:nvSpPr>
          <p:cNvPr id="21507" name="Rectangle 4"/>
          <p:cNvSpPr>
            <a:spLocks noChangeArrowheads="1"/>
          </p:cNvSpPr>
          <p:nvPr/>
        </p:nvSpPr>
        <p:spPr bwMode="auto">
          <a:xfrm>
            <a:off x="214313" y="2071688"/>
            <a:ext cx="5619750" cy="4746625"/>
          </a:xfrm>
          <a:prstGeom prst="rect">
            <a:avLst/>
          </a:prstGeom>
          <a:noFill/>
          <a:ln w="9525">
            <a:noFill/>
            <a:miter lim="800000"/>
            <a:headEnd/>
            <a:tailEnd/>
          </a:ln>
        </p:spPr>
        <p:txBody>
          <a:bodyPr>
            <a:spAutoFit/>
          </a:bodyPr>
          <a:lstStyle/>
          <a:p>
            <a:pPr lvl="1">
              <a:lnSpc>
                <a:spcPct val="80000"/>
              </a:lnSpc>
              <a:buFont typeface="Arial" pitchFamily="34" charset="0"/>
              <a:buChar char="•"/>
              <a:tabLst>
                <a:tab pos="534988" algn="l"/>
              </a:tabLst>
              <a:defRPr/>
            </a:pPr>
            <a:r>
              <a:rPr lang="it-IT" b="0" dirty="0">
                <a:latin typeface="+mn-lt"/>
              </a:rPr>
              <a:t>High </a:t>
            </a:r>
            <a:r>
              <a:rPr lang="it-IT" b="0" dirty="0" err="1">
                <a:latin typeface="+mn-lt"/>
              </a:rPr>
              <a:t>Apprenticeship</a:t>
            </a:r>
            <a:endParaRPr lang="it-IT" b="0" dirty="0">
              <a:latin typeface="+mn-lt"/>
            </a:endParaRPr>
          </a:p>
          <a:p>
            <a:pPr lvl="1">
              <a:lnSpc>
                <a:spcPct val="80000"/>
              </a:lnSpc>
              <a:buFont typeface="Arial" pitchFamily="34" charset="0"/>
              <a:buChar char="•"/>
              <a:tabLst>
                <a:tab pos="534988" algn="l"/>
              </a:tabLst>
              <a:defRPr/>
            </a:pPr>
            <a:endParaRPr lang="it-IT" b="0" dirty="0">
              <a:latin typeface="+mn-lt"/>
            </a:endParaRPr>
          </a:p>
          <a:p>
            <a:pPr lvl="1">
              <a:lnSpc>
                <a:spcPct val="80000"/>
              </a:lnSpc>
              <a:buFont typeface="Arial" pitchFamily="34" charset="0"/>
              <a:buChar char="•"/>
              <a:tabLst>
                <a:tab pos="534988" algn="l"/>
              </a:tabLst>
              <a:defRPr/>
            </a:pPr>
            <a:r>
              <a:rPr lang="it-IT" b="0" dirty="0">
                <a:latin typeface="+mn-lt"/>
              </a:rPr>
              <a:t>SUV: Sistema Universitario Veneto per la Mobilità Professionale e Formativa (</a:t>
            </a:r>
            <a:r>
              <a:rPr lang="it-IT" b="0" dirty="0" err="1">
                <a:latin typeface="+mn-lt"/>
              </a:rPr>
              <a:t>Regional</a:t>
            </a:r>
            <a:r>
              <a:rPr lang="it-IT" b="0" dirty="0">
                <a:latin typeface="+mn-lt"/>
              </a:rPr>
              <a:t> </a:t>
            </a:r>
            <a:r>
              <a:rPr lang="it-IT" b="0" dirty="0" err="1">
                <a:latin typeface="+mn-lt"/>
              </a:rPr>
              <a:t>University</a:t>
            </a:r>
            <a:r>
              <a:rPr lang="it-IT" b="0" dirty="0">
                <a:latin typeface="+mn-lt"/>
              </a:rPr>
              <a:t> System on </a:t>
            </a:r>
            <a:r>
              <a:rPr lang="it-IT" b="0" dirty="0" err="1">
                <a:latin typeface="+mn-lt"/>
              </a:rPr>
              <a:t>professional</a:t>
            </a:r>
            <a:r>
              <a:rPr lang="it-IT" b="0" dirty="0">
                <a:latin typeface="+mn-lt"/>
              </a:rPr>
              <a:t> </a:t>
            </a:r>
            <a:r>
              <a:rPr lang="it-IT" b="0" dirty="0" err="1">
                <a:latin typeface="+mn-lt"/>
              </a:rPr>
              <a:t>Mobility</a:t>
            </a:r>
            <a:r>
              <a:rPr lang="it-IT" b="0" dirty="0">
                <a:latin typeface="+mn-lt"/>
              </a:rPr>
              <a:t>)</a:t>
            </a:r>
          </a:p>
          <a:p>
            <a:pPr lvl="1">
              <a:lnSpc>
                <a:spcPct val="80000"/>
              </a:lnSpc>
              <a:tabLst>
                <a:tab pos="534988" algn="l"/>
              </a:tabLst>
              <a:defRPr/>
            </a:pPr>
            <a:endParaRPr lang="it-IT" b="0" dirty="0">
              <a:latin typeface="+mn-lt"/>
            </a:endParaRPr>
          </a:p>
          <a:p>
            <a:pPr lvl="1">
              <a:lnSpc>
                <a:spcPct val="80000"/>
              </a:lnSpc>
              <a:buFont typeface="Arial" pitchFamily="34" charset="0"/>
              <a:buChar char="•"/>
              <a:tabLst>
                <a:tab pos="534988" algn="l"/>
              </a:tabLst>
              <a:defRPr/>
            </a:pPr>
            <a:r>
              <a:rPr lang="it-IT" b="0" dirty="0">
                <a:latin typeface="+mn-lt"/>
              </a:rPr>
              <a:t>MOIRC: Modello Operativo Integrato per il Riconoscimento e la Certificazione delle Competenze (Operative </a:t>
            </a:r>
            <a:r>
              <a:rPr lang="it-IT" b="0" dirty="0" err="1">
                <a:latin typeface="+mn-lt"/>
              </a:rPr>
              <a:t>Model</a:t>
            </a:r>
            <a:r>
              <a:rPr lang="it-IT" b="0" dirty="0">
                <a:latin typeface="+mn-lt"/>
              </a:rPr>
              <a:t> </a:t>
            </a:r>
            <a:r>
              <a:rPr lang="it-IT" b="0" dirty="0" err="1">
                <a:latin typeface="+mn-lt"/>
              </a:rPr>
              <a:t>for</a:t>
            </a:r>
            <a:r>
              <a:rPr lang="it-IT" b="0" dirty="0">
                <a:latin typeface="+mn-lt"/>
              </a:rPr>
              <a:t> </a:t>
            </a:r>
            <a:r>
              <a:rPr lang="it-IT" b="0" dirty="0" err="1">
                <a:latin typeface="+mn-lt"/>
              </a:rPr>
              <a:t>Skills</a:t>
            </a:r>
            <a:r>
              <a:rPr lang="it-IT" b="0" dirty="0">
                <a:latin typeface="+mn-lt"/>
              </a:rPr>
              <a:t> </a:t>
            </a:r>
            <a:r>
              <a:rPr lang="it-IT" b="0" dirty="0" err="1">
                <a:latin typeface="+mn-lt"/>
              </a:rPr>
              <a:t>Recognition</a:t>
            </a:r>
            <a:r>
              <a:rPr lang="it-IT" b="0" dirty="0">
                <a:latin typeface="+mn-lt"/>
              </a:rPr>
              <a:t> and </a:t>
            </a:r>
            <a:r>
              <a:rPr lang="it-IT" b="0" dirty="0" err="1">
                <a:latin typeface="+mn-lt"/>
              </a:rPr>
              <a:t>Certification</a:t>
            </a:r>
            <a:r>
              <a:rPr lang="it-IT" b="0" dirty="0">
                <a:latin typeface="+mn-lt"/>
              </a:rPr>
              <a:t>)</a:t>
            </a:r>
          </a:p>
          <a:p>
            <a:pPr lvl="1">
              <a:lnSpc>
                <a:spcPct val="80000"/>
              </a:lnSpc>
              <a:buFont typeface="Arial" pitchFamily="34" charset="0"/>
              <a:buChar char="•"/>
              <a:tabLst>
                <a:tab pos="534988" algn="l"/>
              </a:tabLst>
              <a:defRPr/>
            </a:pPr>
            <a:endParaRPr lang="it-IT" b="0" dirty="0">
              <a:latin typeface="+mn-lt"/>
            </a:endParaRPr>
          </a:p>
          <a:p>
            <a:pPr lvl="1">
              <a:lnSpc>
                <a:spcPct val="80000"/>
              </a:lnSpc>
              <a:buFont typeface="Arial" pitchFamily="34" charset="0"/>
              <a:buChar char="•"/>
              <a:tabLst>
                <a:tab pos="534988" algn="l"/>
              </a:tabLst>
              <a:defRPr/>
            </a:pPr>
            <a:r>
              <a:rPr lang="it-IT" b="0" dirty="0">
                <a:latin typeface="+mn-lt"/>
              </a:rPr>
              <a:t>EU-VIP: </a:t>
            </a:r>
            <a:r>
              <a:rPr lang="it-IT" b="0" dirty="0" err="1">
                <a:latin typeface="+mn-lt"/>
              </a:rPr>
              <a:t>Enterprise</a:t>
            </a:r>
            <a:r>
              <a:rPr lang="it-IT" b="0" dirty="0">
                <a:latin typeface="+mn-lt"/>
              </a:rPr>
              <a:t> – </a:t>
            </a:r>
            <a:r>
              <a:rPr lang="it-IT" b="0" dirty="0" err="1">
                <a:latin typeface="+mn-lt"/>
              </a:rPr>
              <a:t>University</a:t>
            </a:r>
            <a:r>
              <a:rPr lang="it-IT" b="0" dirty="0">
                <a:latin typeface="+mn-lt"/>
              </a:rPr>
              <a:t> </a:t>
            </a:r>
            <a:r>
              <a:rPr lang="it-IT" b="0" dirty="0" err="1">
                <a:latin typeface="+mn-lt"/>
              </a:rPr>
              <a:t>Virtual</a:t>
            </a:r>
            <a:r>
              <a:rPr lang="it-IT" b="0" dirty="0">
                <a:latin typeface="+mn-lt"/>
              </a:rPr>
              <a:t> </a:t>
            </a:r>
            <a:r>
              <a:rPr lang="it-IT" b="0" dirty="0" err="1">
                <a:latin typeface="+mn-lt"/>
              </a:rPr>
              <a:t>Placements</a:t>
            </a:r>
            <a:r>
              <a:rPr lang="it-IT" b="0" dirty="0">
                <a:latin typeface="+mn-lt"/>
              </a:rPr>
              <a:t> (2010/11, LLP </a:t>
            </a:r>
            <a:r>
              <a:rPr lang="it-IT" b="0" dirty="0" err="1">
                <a:latin typeface="+mn-lt"/>
              </a:rPr>
              <a:t>Erasmus</a:t>
            </a:r>
            <a:r>
              <a:rPr lang="it-IT" b="0" dirty="0">
                <a:latin typeface="+mn-lt"/>
              </a:rPr>
              <a:t> </a:t>
            </a:r>
            <a:r>
              <a:rPr lang="it-IT" b="0" dirty="0" err="1">
                <a:latin typeface="+mn-lt"/>
              </a:rPr>
              <a:t>Multilateral</a:t>
            </a:r>
            <a:r>
              <a:rPr lang="it-IT" b="0" dirty="0">
                <a:latin typeface="+mn-lt"/>
              </a:rPr>
              <a:t> </a:t>
            </a:r>
            <a:r>
              <a:rPr lang="it-IT" b="0" dirty="0" err="1">
                <a:latin typeface="+mn-lt"/>
              </a:rPr>
              <a:t>Projects</a:t>
            </a:r>
            <a:r>
              <a:rPr lang="it-IT" b="0" dirty="0">
                <a:latin typeface="+mn-lt"/>
              </a:rPr>
              <a:t>)</a:t>
            </a:r>
          </a:p>
          <a:p>
            <a:pPr lvl="1">
              <a:lnSpc>
                <a:spcPct val="80000"/>
              </a:lnSpc>
              <a:buFont typeface="Arial" pitchFamily="34" charset="0"/>
              <a:buChar char="•"/>
              <a:tabLst>
                <a:tab pos="534988" algn="l"/>
              </a:tabLst>
              <a:defRPr/>
            </a:pPr>
            <a:endParaRPr lang="it-IT" b="0" dirty="0">
              <a:latin typeface="+mn-lt"/>
            </a:endParaRPr>
          </a:p>
          <a:p>
            <a:pPr lvl="1">
              <a:lnSpc>
                <a:spcPct val="80000"/>
              </a:lnSpc>
              <a:buFont typeface="Arial" pitchFamily="34" charset="0"/>
              <a:buChar char="•"/>
              <a:tabLst>
                <a:tab pos="534988" algn="l"/>
              </a:tabLst>
              <a:defRPr/>
            </a:pPr>
            <a:r>
              <a:rPr lang="it-IT" b="0" dirty="0">
                <a:latin typeface="+mn-lt"/>
              </a:rPr>
              <a:t>UNI-LO: </a:t>
            </a:r>
            <a:r>
              <a:rPr lang="it-IT" b="0" dirty="0" err="1">
                <a:latin typeface="+mn-lt"/>
              </a:rPr>
              <a:t>Promoting</a:t>
            </a:r>
            <a:r>
              <a:rPr lang="it-IT" b="0" dirty="0">
                <a:latin typeface="+mn-lt"/>
              </a:rPr>
              <a:t> the EQF </a:t>
            </a:r>
            <a:r>
              <a:rPr lang="it-IT" b="0" dirty="0" err="1">
                <a:latin typeface="+mn-lt"/>
              </a:rPr>
              <a:t>learning</a:t>
            </a:r>
            <a:r>
              <a:rPr lang="it-IT" b="0" dirty="0">
                <a:latin typeface="+mn-lt"/>
              </a:rPr>
              <a:t> </a:t>
            </a:r>
            <a:r>
              <a:rPr lang="it-IT" b="0" dirty="0" err="1">
                <a:latin typeface="+mn-lt"/>
              </a:rPr>
              <a:t>outcomes</a:t>
            </a:r>
            <a:r>
              <a:rPr lang="it-IT" b="0" dirty="0">
                <a:latin typeface="+mn-lt"/>
              </a:rPr>
              <a:t> </a:t>
            </a:r>
            <a:r>
              <a:rPr lang="it-IT" b="0" dirty="0" err="1">
                <a:latin typeface="+mn-lt"/>
              </a:rPr>
              <a:t>approach</a:t>
            </a:r>
            <a:r>
              <a:rPr lang="it-IT" b="0" dirty="0">
                <a:latin typeface="+mn-lt"/>
              </a:rPr>
              <a:t> </a:t>
            </a:r>
            <a:r>
              <a:rPr lang="it-IT" b="0" dirty="0" err="1">
                <a:latin typeface="+mn-lt"/>
              </a:rPr>
              <a:t>within</a:t>
            </a:r>
            <a:r>
              <a:rPr lang="it-IT" b="0" dirty="0">
                <a:latin typeface="+mn-lt"/>
              </a:rPr>
              <a:t> </a:t>
            </a:r>
            <a:r>
              <a:rPr lang="it-IT" b="0" dirty="0" err="1">
                <a:latin typeface="+mn-lt"/>
              </a:rPr>
              <a:t>European</a:t>
            </a:r>
            <a:r>
              <a:rPr lang="it-IT" b="0" dirty="0">
                <a:latin typeface="+mn-lt"/>
              </a:rPr>
              <a:t> </a:t>
            </a:r>
            <a:r>
              <a:rPr lang="it-IT" b="0" dirty="0" err="1">
                <a:latin typeface="+mn-lt"/>
              </a:rPr>
              <a:t>Universities</a:t>
            </a:r>
            <a:r>
              <a:rPr lang="it-IT" b="0" dirty="0">
                <a:latin typeface="+mn-lt"/>
              </a:rPr>
              <a:t> (2010/11, LLP EQF </a:t>
            </a:r>
            <a:r>
              <a:rPr lang="it-IT" b="0" dirty="0" err="1">
                <a:latin typeface="+mn-lt"/>
              </a:rPr>
              <a:t>Projects</a:t>
            </a:r>
            <a:r>
              <a:rPr lang="it-IT" b="0" dirty="0">
                <a:latin typeface="+mn-lt"/>
              </a:rPr>
              <a:t>)</a:t>
            </a:r>
          </a:p>
          <a:p>
            <a:pPr lvl="1">
              <a:lnSpc>
                <a:spcPct val="80000"/>
              </a:lnSpc>
              <a:buFont typeface="Arial" pitchFamily="34" charset="0"/>
              <a:buChar char="•"/>
              <a:tabLst>
                <a:tab pos="534988" algn="l"/>
              </a:tabLst>
              <a:defRPr/>
            </a:pPr>
            <a:endParaRPr lang="it-IT" b="0" dirty="0">
              <a:latin typeface="+mn-lt"/>
            </a:endParaRPr>
          </a:p>
          <a:p>
            <a:pPr lvl="1">
              <a:lnSpc>
                <a:spcPct val="80000"/>
              </a:lnSpc>
              <a:tabLst>
                <a:tab pos="534988" algn="l"/>
              </a:tabLst>
              <a:defRPr/>
            </a:pPr>
            <a:endParaRPr lang="it-IT" b="0" dirty="0">
              <a:latin typeface="+mn-lt"/>
            </a:endParaRPr>
          </a:p>
          <a:p>
            <a:pPr>
              <a:lnSpc>
                <a:spcPct val="80000"/>
              </a:lnSpc>
              <a:buFont typeface="Arial" pitchFamily="34" charset="0"/>
              <a:buChar char="•"/>
              <a:tabLst>
                <a:tab pos="534988" algn="l"/>
              </a:tabLst>
              <a:defRPr/>
            </a:pPr>
            <a:endParaRPr lang="it-IT" b="0" dirty="0">
              <a:latin typeface="+mn-lt"/>
            </a:endParaRPr>
          </a:p>
        </p:txBody>
      </p:sp>
      <p:pic>
        <p:nvPicPr>
          <p:cNvPr id="23556" name="Picture 2"/>
          <p:cNvPicPr>
            <a:picLocks noChangeAspect="1" noChangeArrowheads="1"/>
          </p:cNvPicPr>
          <p:nvPr/>
        </p:nvPicPr>
        <p:blipFill>
          <a:blip r:embed="rId3" cstate="print"/>
          <a:srcRect/>
          <a:stretch>
            <a:fillRect/>
          </a:stretch>
        </p:blipFill>
        <p:spPr bwMode="auto">
          <a:xfrm>
            <a:off x="5727700" y="2214563"/>
            <a:ext cx="3416300" cy="29289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B00000"/>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subTitle" idx="1"/>
          </p:nvPr>
        </p:nvSpPr>
        <p:spPr>
          <a:xfrm>
            <a:off x="971550" y="4437063"/>
            <a:ext cx="7200900" cy="2063750"/>
          </a:xfrm>
        </p:spPr>
        <p:txBody>
          <a:bodyPr/>
          <a:lstStyle/>
          <a:p>
            <a:pPr eaLnBrk="1" hangingPunct="1"/>
            <a:r>
              <a:rPr lang="it-IT" sz="2800" b="1" smtClean="0">
                <a:solidFill>
                  <a:schemeClr val="bg1"/>
                </a:solidFill>
              </a:rPr>
              <a:t>Thank you for your attention!</a:t>
            </a:r>
          </a:p>
          <a:p>
            <a:pPr eaLnBrk="1" hangingPunct="1"/>
            <a:r>
              <a:rPr lang="it-IT" sz="2000" b="1" smtClean="0">
                <a:solidFill>
                  <a:schemeClr val="bg1"/>
                </a:solidFill>
                <a:hlinkClick r:id="rId2"/>
              </a:rPr>
              <a:t>www.careerservicepd.com</a:t>
            </a:r>
            <a:endParaRPr lang="it-IT" sz="2000" b="1" smtClean="0">
              <a:solidFill>
                <a:schemeClr val="bg1"/>
              </a:solidFill>
            </a:endParaRPr>
          </a:p>
          <a:p>
            <a:pPr eaLnBrk="1" hangingPunct="1"/>
            <a:r>
              <a:rPr lang="it-IT" sz="2000" b="1" smtClean="0">
                <a:solidFill>
                  <a:schemeClr val="bg1"/>
                </a:solidFill>
                <a:hlinkClick r:id="rId3"/>
              </a:rPr>
              <a:t>www.unipd.it/stage</a:t>
            </a:r>
            <a:endParaRPr lang="it-IT" sz="2000" b="1" smtClean="0">
              <a:solidFill>
                <a:schemeClr val="bg1"/>
              </a:solidFill>
            </a:endParaRPr>
          </a:p>
          <a:p>
            <a:pPr eaLnBrk="1" hangingPunct="1"/>
            <a:r>
              <a:rPr lang="it-IT" sz="2000" b="1" smtClean="0">
                <a:solidFill>
                  <a:schemeClr val="bg1"/>
                </a:solidFill>
                <a:hlinkClick r:id="rId4"/>
              </a:rPr>
              <a:t>www.unipd.it/placement</a:t>
            </a:r>
            <a:endParaRPr lang="it-IT" sz="2000" b="1" smtClean="0">
              <a:solidFill>
                <a:schemeClr val="bg1"/>
              </a:solidFill>
            </a:endParaRPr>
          </a:p>
          <a:p>
            <a:pPr eaLnBrk="1" hangingPunct="1"/>
            <a:r>
              <a:rPr lang="it-IT" sz="2000" b="1" smtClean="0">
                <a:solidFill>
                  <a:schemeClr val="bg1"/>
                </a:solidFill>
                <a:hlinkClick r:id="rId5"/>
              </a:rPr>
              <a:t>stage@unipd.it</a:t>
            </a:r>
            <a:r>
              <a:rPr lang="it-IT" sz="2000" b="1" smtClean="0">
                <a:solidFill>
                  <a:schemeClr val="bg1"/>
                </a:solidFill>
              </a:rPr>
              <a:t>, </a:t>
            </a:r>
            <a:r>
              <a:rPr lang="it-IT" sz="2000" b="1" smtClean="0">
                <a:solidFill>
                  <a:schemeClr val="bg1"/>
                </a:solidFill>
                <a:hlinkClick r:id="rId6"/>
              </a:rPr>
              <a:t>stage.estero@unipd.it</a:t>
            </a:r>
            <a:r>
              <a:rPr lang="it-IT" sz="2000" b="1" smtClean="0">
                <a:solidFill>
                  <a:schemeClr val="bg1"/>
                </a:solidFill>
              </a:rPr>
              <a:t> </a:t>
            </a:r>
          </a:p>
          <a:p>
            <a:pPr eaLnBrk="1" hangingPunct="1"/>
            <a:endParaRPr lang="it-IT" sz="2000" b="1" smtClean="0">
              <a:solidFill>
                <a:schemeClr val="bg1"/>
              </a:solidFill>
            </a:endParaRPr>
          </a:p>
          <a:p>
            <a:pPr eaLnBrk="1" hangingPunct="1"/>
            <a:endParaRPr lang="it-IT" sz="2000" b="1" smtClean="0">
              <a:solidFill>
                <a:schemeClr val="bg1"/>
              </a:solidFill>
            </a:endParaRPr>
          </a:p>
        </p:txBody>
      </p:sp>
      <p:pic>
        <p:nvPicPr>
          <p:cNvPr id="24579" name="Picture 3" descr="SigilloLogoLAST_WhiteOK"/>
          <p:cNvPicPr>
            <a:picLocks noChangeAspect="1" noChangeArrowheads="1"/>
          </p:cNvPicPr>
          <p:nvPr/>
        </p:nvPicPr>
        <p:blipFill>
          <a:blip r:embed="rId7"/>
          <a:srcRect/>
          <a:stretch>
            <a:fillRect/>
          </a:stretch>
        </p:blipFill>
        <p:spPr bwMode="auto">
          <a:xfrm>
            <a:off x="1403350" y="1052513"/>
            <a:ext cx="6264275" cy="28019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truttura predefini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1" i="0" u="none" strike="noStrike" cap="none" normalizeH="0" baseline="0" smtClean="0">
            <a:ln>
              <a:noFill/>
            </a:ln>
            <a:solidFill>
              <a:schemeClr val="tx1"/>
            </a:solidFill>
            <a:effectLst/>
            <a:latin typeface="Arial" charset="0"/>
          </a:defRPr>
        </a:defPPr>
      </a:lstStyle>
    </a:ln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2511</TotalTime>
  <Words>981</Words>
  <Application>Microsoft Office PowerPoint</Application>
  <PresentationFormat>On-screen Show (4:3)</PresentationFormat>
  <Paragraphs>179</Paragraphs>
  <Slides>23</Slides>
  <Notes>12</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7" baseType="lpstr">
      <vt:lpstr>Arial</vt:lpstr>
      <vt:lpstr>Wingdings</vt:lpstr>
      <vt:lpstr>Struttura predefinita</vt:lpstr>
      <vt:lpstr>Grafico di Microsoft Office Excel</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Company>Università degli Studi di Padova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utentecia1</dc:creator>
  <cp:lastModifiedBy>Centar za razvoj karijere i savetovanje studenata</cp:lastModifiedBy>
  <cp:revision>237</cp:revision>
  <dcterms:created xsi:type="dcterms:W3CDTF">2007-03-01T10:31:45Z</dcterms:created>
  <dcterms:modified xsi:type="dcterms:W3CDTF">2012-01-27T18:13:41Z</dcterms:modified>
</cp:coreProperties>
</file>