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272" r:id="rId2"/>
    <p:sldId id="257" r:id="rId3"/>
    <p:sldId id="268" r:id="rId4"/>
    <p:sldId id="258" r:id="rId5"/>
    <p:sldId id="259" r:id="rId6"/>
    <p:sldId id="261" r:id="rId7"/>
    <p:sldId id="260" r:id="rId8"/>
    <p:sldId id="262" r:id="rId9"/>
    <p:sldId id="263" r:id="rId10"/>
    <p:sldId id="269" r:id="rId11"/>
    <p:sldId id="265" r:id="rId12"/>
    <p:sldId id="266" r:id="rId13"/>
    <p:sldId id="270" r:id="rId14"/>
    <p:sldId id="271" r:id="rId15"/>
    <p:sldId id="267" r:id="rId16"/>
  </p:sldIdLst>
  <p:sldSz cx="9144000" cy="6858000" type="screen4x3"/>
  <p:notesSz cx="6797675" cy="9926638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1pPr>
    <a:lvl2pPr marL="742950" indent="-285750"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2pPr>
    <a:lvl3pPr marL="1143000" indent="-228600"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3pPr>
    <a:lvl4pPr marL="1600200" indent="-228600"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4pPr>
    <a:lvl5pPr marL="2057400" indent="-228600"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74" d="100"/>
          <a:sy n="74" d="100"/>
        </p:scale>
        <p:origin x="-1668" y="-630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3127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buClr>
                <a:srgbClr val="000000"/>
              </a:buClr>
              <a:buSzPct val="100000"/>
              <a:buFont typeface="Times New Roman" pitchFamily="16" charset="0"/>
              <a:buNone/>
              <a:defRPr sz="1200">
                <a:solidFill>
                  <a:srgbClr val="000000"/>
                </a:solidFill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buClr>
                <a:srgbClr val="000000"/>
              </a:buClr>
              <a:buSzPct val="100000"/>
              <a:buFont typeface="Times New Roman" pitchFamily="16" charset="0"/>
              <a:buNone/>
              <a:defRPr sz="1200">
                <a:solidFill>
                  <a:srgbClr val="000000"/>
                </a:solidFill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2765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buClr>
                <a:srgbClr val="000000"/>
              </a:buClr>
              <a:buSzPct val="100000"/>
              <a:buFont typeface="Times New Roman" pitchFamily="16" charset="0"/>
              <a:buNone/>
              <a:defRPr sz="1200">
                <a:solidFill>
                  <a:srgbClr val="000000"/>
                </a:solidFill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2765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buClr>
                <a:srgbClr val="000000"/>
              </a:buClr>
              <a:buSzPct val="100000"/>
              <a:buFont typeface="Times New Roman" pitchFamily="16" charset="0"/>
              <a:buNone/>
              <a:defRPr sz="1200">
                <a:solidFill>
                  <a:srgbClr val="000000"/>
                </a:solidFill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fld id="{5C0C4C0E-2C68-4AC4-8485-1130C97A85EE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AutoShape 1"/>
          <p:cNvSpPr>
            <a:spLocks noChangeArrowheads="1"/>
          </p:cNvSpPr>
          <p:nvPr/>
        </p:nvSpPr>
        <p:spPr bwMode="auto">
          <a:xfrm>
            <a:off x="0" y="0"/>
            <a:ext cx="6797675" cy="9926638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endParaRPr lang="pl-PL">
              <a:ea typeface="+mn-ea"/>
              <a:cs typeface="Arial Unicode MS" charset="0"/>
            </a:endParaRPr>
          </a:p>
        </p:txBody>
      </p:sp>
      <p:sp>
        <p:nvSpPr>
          <p:cNvPr id="2050" name="Text Box 2"/>
          <p:cNvSpPr txBox="1">
            <a:spLocks noChangeArrowheads="1"/>
          </p:cNvSpPr>
          <p:nvPr/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endParaRPr lang="pl-PL">
              <a:ea typeface="+mn-ea"/>
              <a:cs typeface="Arial Unicode MS" charset="0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3849688" y="0"/>
            <a:ext cx="2944812" cy="495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>
              <a:buClrTx/>
              <a:buSzPct val="100000"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Calibri" pitchFamily="32" charset="0"/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3317" name="Rectangle 4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917575" y="744538"/>
            <a:ext cx="4960938" cy="3721100"/>
          </a:xfrm>
          <a:prstGeom prst="rect">
            <a:avLst/>
          </a:prstGeom>
          <a:noFill/>
          <a:ln w="12600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53" name="Rectangle 5"/>
          <p:cNvSpPr>
            <a:spLocks noGrp="1" noChangeArrowheads="1"/>
          </p:cNvSpPr>
          <p:nvPr>
            <p:ph type="body"/>
          </p:nvPr>
        </p:nvSpPr>
        <p:spPr bwMode="auto">
          <a:xfrm>
            <a:off x="679450" y="4714875"/>
            <a:ext cx="5437188" cy="44656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endParaRPr lang="pl-PL" noProof="0" smtClean="0"/>
          </a:p>
        </p:txBody>
      </p:sp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endParaRPr lang="pl-PL">
              <a:ea typeface="+mn-ea"/>
              <a:cs typeface="Arial Unicode MS" charset="0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3849688" y="9428163"/>
            <a:ext cx="2944812" cy="495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>
              <a:buClrTx/>
              <a:buSzPct val="100000"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Calibri" pitchFamily="32" charset="0"/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fld id="{3026116E-958F-42D9-AC3F-D456A119DDF1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B8421D52-70EC-4D3A-A292-69DD6A033AE3}" type="slidenum">
              <a:rPr lang="pl-PL" smtClean="0">
                <a:latin typeface="Calibri" pitchFamily="34" charset="0"/>
                <a:ea typeface="Arial Unicode MS" pitchFamily="34" charset="-128"/>
                <a:cs typeface="Arial Unicode MS" pitchFamily="34" charset="-128"/>
              </a:rPr>
              <a:pPr/>
              <a:t>2</a:t>
            </a:fld>
            <a:endParaRPr lang="pl-PL" smtClean="0">
              <a:latin typeface="Calibri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741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solidFill>
            <a:srgbClr val="FFFFFF"/>
          </a:solidFill>
          <a:ln/>
        </p:spPr>
      </p:sp>
      <p:sp>
        <p:nvSpPr>
          <p:cNvPr id="1741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4875"/>
            <a:ext cx="5438775" cy="4467225"/>
          </a:xfrm>
          <a:noFill/>
          <a:ln/>
        </p:spPr>
        <p:txBody>
          <a:bodyPr wrap="none" anchor="ctr"/>
          <a:lstStyle/>
          <a:p>
            <a:pPr eaLnBrk="1" hangingPunct="1">
              <a:spcBef>
                <a:spcPct val="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mtClean="0">
              <a:latin typeface="Calibri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7413" name="Text Box 3"/>
          <p:cNvSpPr txBox="1">
            <a:spLocks noChangeArrowheads="1"/>
          </p:cNvSpPr>
          <p:nvPr/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82FEE45-55BB-4797-9F0E-61B2CB699FB2}" type="slidenum">
              <a:rPr lang="pl-PL" sz="1200">
                <a:solidFill>
                  <a:srgbClr val="000000"/>
                </a:solidFill>
                <a:latin typeface="Calibri" pitchFamily="34" charset="0"/>
              </a:rPr>
              <a:pPr algn="r">
                <a:buSzPct val="10000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2</a:t>
            </a:fld>
            <a:endParaRPr lang="pl-PL" sz="120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C64ED757-DAC1-45AC-896A-40C0F37B36B8}" type="slidenum">
              <a:rPr lang="pl-PL" smtClean="0">
                <a:latin typeface="Calibri" pitchFamily="34" charset="0"/>
                <a:ea typeface="Arial Unicode MS" pitchFamily="34" charset="-128"/>
                <a:cs typeface="Arial Unicode MS" pitchFamily="34" charset="-128"/>
              </a:rPr>
              <a:pPr/>
              <a:t>3</a:t>
            </a:fld>
            <a:endParaRPr lang="pl-PL" smtClean="0">
              <a:latin typeface="Calibri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945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solidFill>
            <a:srgbClr val="FFFFFF"/>
          </a:solidFill>
          <a:ln/>
        </p:spPr>
      </p:sp>
      <p:sp>
        <p:nvSpPr>
          <p:cNvPr id="1946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4875"/>
            <a:ext cx="5438775" cy="4467225"/>
          </a:xfrm>
          <a:noFill/>
          <a:ln/>
        </p:spPr>
        <p:txBody>
          <a:bodyPr wrap="none" anchor="ctr"/>
          <a:lstStyle/>
          <a:p>
            <a:pPr eaLnBrk="1" hangingPunct="1">
              <a:spcBef>
                <a:spcPct val="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mtClean="0">
              <a:latin typeface="Calibri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9461" name="Text Box 3"/>
          <p:cNvSpPr txBox="1">
            <a:spLocks noChangeArrowheads="1"/>
          </p:cNvSpPr>
          <p:nvPr/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058A56E8-1C43-42E2-BED3-A2AD7750799C}" type="slidenum">
              <a:rPr lang="pl-PL" sz="1200">
                <a:solidFill>
                  <a:srgbClr val="000000"/>
                </a:solidFill>
                <a:latin typeface="Calibri" pitchFamily="34" charset="0"/>
              </a:rPr>
              <a:pPr algn="r">
                <a:buSzPct val="10000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3</a:t>
            </a:fld>
            <a:endParaRPr lang="pl-PL" sz="120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5D0D2244-7AED-4ECF-B2DA-B89E8F1DF55F}" type="slidenum">
              <a:rPr lang="pl-PL" smtClean="0">
                <a:latin typeface="Calibri" pitchFamily="34" charset="0"/>
                <a:ea typeface="Arial Unicode MS" pitchFamily="34" charset="-128"/>
                <a:cs typeface="Arial Unicode MS" pitchFamily="34" charset="-128"/>
              </a:rPr>
              <a:pPr/>
              <a:t>4</a:t>
            </a:fld>
            <a:endParaRPr lang="pl-PL" smtClean="0">
              <a:latin typeface="Calibri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150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solidFill>
            <a:srgbClr val="FFFFFF"/>
          </a:solidFill>
          <a:ln/>
        </p:spPr>
      </p:sp>
      <p:sp>
        <p:nvSpPr>
          <p:cNvPr id="2150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4875"/>
            <a:ext cx="5438775" cy="4467225"/>
          </a:xfrm>
          <a:noFill/>
          <a:ln/>
        </p:spPr>
        <p:txBody>
          <a:bodyPr wrap="none" anchor="ctr"/>
          <a:lstStyle/>
          <a:p>
            <a:pPr eaLnBrk="1" hangingPunct="1">
              <a:spcBef>
                <a:spcPct val="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mtClean="0">
              <a:latin typeface="Calibri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1509" name="Text Box 3"/>
          <p:cNvSpPr txBox="1">
            <a:spLocks noChangeArrowheads="1"/>
          </p:cNvSpPr>
          <p:nvPr/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EDD544D9-8431-446B-86EB-7CEF7A9E8AF7}" type="slidenum">
              <a:rPr lang="pl-PL" sz="1200">
                <a:solidFill>
                  <a:srgbClr val="000000"/>
                </a:solidFill>
                <a:latin typeface="Calibri" pitchFamily="34" charset="0"/>
              </a:rPr>
              <a:pPr algn="r">
                <a:buSzPct val="10000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4</a:t>
            </a:fld>
            <a:endParaRPr lang="pl-PL" sz="120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077501EC-FAAB-40A2-B467-F2CEC7618E09}" type="slidenum">
              <a:rPr lang="pl-PL" smtClean="0">
                <a:latin typeface="Calibri" pitchFamily="34" charset="0"/>
                <a:ea typeface="Arial Unicode MS" pitchFamily="34" charset="-128"/>
                <a:cs typeface="Arial Unicode MS" pitchFamily="34" charset="-128"/>
              </a:rPr>
              <a:pPr/>
              <a:t>5</a:t>
            </a:fld>
            <a:endParaRPr lang="pl-PL" smtClean="0">
              <a:latin typeface="Calibri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355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solidFill>
            <a:srgbClr val="FFFFFF"/>
          </a:solidFill>
          <a:ln/>
        </p:spPr>
      </p:sp>
      <p:sp>
        <p:nvSpPr>
          <p:cNvPr id="2355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4875"/>
            <a:ext cx="5438775" cy="4467225"/>
          </a:xfrm>
          <a:noFill/>
          <a:ln/>
        </p:spPr>
        <p:txBody>
          <a:bodyPr wrap="none" anchor="ctr"/>
          <a:lstStyle/>
          <a:p>
            <a:pPr eaLnBrk="1" hangingPunct="1">
              <a:spcBef>
                <a:spcPct val="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mtClean="0">
              <a:latin typeface="Calibri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3557" name="Text Box 3"/>
          <p:cNvSpPr txBox="1">
            <a:spLocks noChangeArrowheads="1"/>
          </p:cNvSpPr>
          <p:nvPr/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5B06EDC4-6B2E-4C92-AF30-395687FC88CD}" type="slidenum">
              <a:rPr lang="pl-PL" sz="1200">
                <a:solidFill>
                  <a:srgbClr val="000000"/>
                </a:solidFill>
                <a:latin typeface="Calibri" pitchFamily="34" charset="0"/>
              </a:rPr>
              <a:pPr algn="r">
                <a:buSzPct val="10000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5</a:t>
            </a:fld>
            <a:endParaRPr lang="pl-PL" sz="120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C5790F74-9C28-4BC7-AE91-CE2F53C98C3A}" type="slidenum">
              <a:rPr lang="pl-PL" smtClean="0">
                <a:latin typeface="Calibri" pitchFamily="34" charset="0"/>
                <a:ea typeface="Arial Unicode MS" pitchFamily="34" charset="-128"/>
                <a:cs typeface="Arial Unicode MS" pitchFamily="34" charset="-128"/>
              </a:rPr>
              <a:pPr/>
              <a:t>6</a:t>
            </a:fld>
            <a:endParaRPr lang="pl-PL" smtClean="0">
              <a:latin typeface="Calibri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560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solidFill>
            <a:srgbClr val="FFFFFF"/>
          </a:solidFill>
          <a:ln/>
        </p:spPr>
      </p:sp>
      <p:sp>
        <p:nvSpPr>
          <p:cNvPr id="2560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4875"/>
            <a:ext cx="5438775" cy="4467225"/>
          </a:xfrm>
          <a:noFill/>
          <a:ln/>
        </p:spPr>
        <p:txBody>
          <a:bodyPr wrap="none" anchor="ctr"/>
          <a:lstStyle/>
          <a:p>
            <a:pPr eaLnBrk="1" hangingPunct="1">
              <a:spcBef>
                <a:spcPct val="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mtClean="0">
              <a:latin typeface="Calibri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5605" name="Text Box 3"/>
          <p:cNvSpPr txBox="1">
            <a:spLocks noChangeArrowheads="1"/>
          </p:cNvSpPr>
          <p:nvPr/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8354B1C3-314D-4C59-A303-AA72CE1887B5}" type="slidenum">
              <a:rPr lang="pl-PL" sz="1200">
                <a:solidFill>
                  <a:srgbClr val="000000"/>
                </a:solidFill>
                <a:latin typeface="Calibri" pitchFamily="34" charset="0"/>
              </a:rPr>
              <a:pPr algn="r">
                <a:buSzPct val="10000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6</a:t>
            </a:fld>
            <a:endParaRPr lang="pl-PL" sz="120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55FD53BF-50EB-433B-A50D-CDD46F00BAEF}" type="slidenum">
              <a:rPr lang="pl-PL" smtClean="0">
                <a:latin typeface="Calibri" pitchFamily="34" charset="0"/>
                <a:ea typeface="Arial Unicode MS" pitchFamily="34" charset="-128"/>
                <a:cs typeface="Arial Unicode MS" pitchFamily="34" charset="-128"/>
              </a:rPr>
              <a:pPr/>
              <a:t>7</a:t>
            </a:fld>
            <a:endParaRPr lang="pl-PL" smtClean="0">
              <a:latin typeface="Calibri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765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solidFill>
            <a:srgbClr val="FFFFFF"/>
          </a:solidFill>
          <a:ln/>
        </p:spPr>
      </p:sp>
      <p:sp>
        <p:nvSpPr>
          <p:cNvPr id="2765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4875"/>
            <a:ext cx="5438775" cy="4467225"/>
          </a:xfrm>
          <a:noFill/>
          <a:ln/>
        </p:spPr>
        <p:txBody>
          <a:bodyPr wrap="none" anchor="ctr"/>
          <a:lstStyle/>
          <a:p>
            <a:pPr eaLnBrk="1" hangingPunct="1">
              <a:spcBef>
                <a:spcPct val="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mtClean="0">
              <a:latin typeface="Calibri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7653" name="Text Box 3"/>
          <p:cNvSpPr txBox="1">
            <a:spLocks noChangeArrowheads="1"/>
          </p:cNvSpPr>
          <p:nvPr/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53FB3E75-DE93-4EE0-8FBB-944AB048B44A}" type="slidenum">
              <a:rPr lang="pl-PL" sz="1200">
                <a:solidFill>
                  <a:srgbClr val="000000"/>
                </a:solidFill>
                <a:latin typeface="Calibri" pitchFamily="34" charset="0"/>
              </a:rPr>
              <a:pPr algn="r">
                <a:buSzPct val="10000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7</a:t>
            </a:fld>
            <a:endParaRPr lang="pl-PL" sz="120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EB39CF0F-E972-4419-94DC-EAD06E48C884}" type="slidenum">
              <a:rPr lang="pl-PL" smtClean="0">
                <a:latin typeface="Calibri" pitchFamily="34" charset="0"/>
                <a:ea typeface="Arial Unicode MS" pitchFamily="34" charset="-128"/>
                <a:cs typeface="Arial Unicode MS" pitchFamily="34" charset="-128"/>
              </a:rPr>
              <a:pPr/>
              <a:t>8</a:t>
            </a:fld>
            <a:endParaRPr lang="pl-PL" smtClean="0">
              <a:latin typeface="Calibri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969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solidFill>
            <a:srgbClr val="FFFFFF"/>
          </a:solidFill>
          <a:ln/>
        </p:spPr>
      </p:sp>
      <p:sp>
        <p:nvSpPr>
          <p:cNvPr id="2970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4875"/>
            <a:ext cx="5438775" cy="4467225"/>
          </a:xfrm>
          <a:noFill/>
          <a:ln/>
        </p:spPr>
        <p:txBody>
          <a:bodyPr wrap="none" anchor="ctr"/>
          <a:lstStyle/>
          <a:p>
            <a:endParaRPr lang="pl-PL" smtClean="0">
              <a:latin typeface="Times New Roman" pitchFamily="18" charset="0"/>
            </a:endParaRPr>
          </a:p>
        </p:txBody>
      </p:sp>
      <p:sp>
        <p:nvSpPr>
          <p:cNvPr id="29701" name="Text Box 3"/>
          <p:cNvSpPr txBox="1">
            <a:spLocks noChangeArrowheads="1"/>
          </p:cNvSpPr>
          <p:nvPr/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B446774-EC70-499D-B3CB-A1D73056402A}" type="slidenum">
              <a:rPr lang="pl-PL" sz="1200">
                <a:solidFill>
                  <a:srgbClr val="000000"/>
                </a:solidFill>
                <a:latin typeface="Calibri" pitchFamily="34" charset="0"/>
              </a:rPr>
              <a:pPr algn="r">
                <a:buSzPct val="10000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8</a:t>
            </a:fld>
            <a:endParaRPr lang="pl-PL" sz="120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828B92E0-D2D8-4597-A453-753FDC923341}" type="slidenum">
              <a:rPr lang="pl-PL" smtClean="0">
                <a:latin typeface="Calibri" pitchFamily="34" charset="0"/>
                <a:ea typeface="Arial Unicode MS" pitchFamily="34" charset="-128"/>
                <a:cs typeface="Arial Unicode MS" pitchFamily="34" charset="-128"/>
              </a:rPr>
              <a:pPr/>
              <a:t>9</a:t>
            </a:fld>
            <a:endParaRPr lang="pl-PL" smtClean="0">
              <a:latin typeface="Calibri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174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solidFill>
            <a:srgbClr val="FFFFFF"/>
          </a:solidFill>
          <a:ln/>
        </p:spPr>
      </p:sp>
      <p:sp>
        <p:nvSpPr>
          <p:cNvPr id="3174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4875"/>
            <a:ext cx="5438775" cy="4467225"/>
          </a:xfrm>
          <a:noFill/>
          <a:ln/>
        </p:spPr>
        <p:txBody>
          <a:bodyPr wrap="none" anchor="ctr"/>
          <a:lstStyle/>
          <a:p>
            <a:pPr eaLnBrk="1" hangingPunct="1">
              <a:spcBef>
                <a:spcPct val="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mtClean="0">
              <a:latin typeface="Calibri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1749" name="Text Box 3"/>
          <p:cNvSpPr txBox="1">
            <a:spLocks noChangeArrowheads="1"/>
          </p:cNvSpPr>
          <p:nvPr/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E241028D-659F-43DD-B377-2A55B3E32C52}" type="slidenum">
              <a:rPr lang="pl-PL" sz="1200">
                <a:solidFill>
                  <a:srgbClr val="000000"/>
                </a:solidFill>
                <a:latin typeface="Calibri" pitchFamily="34" charset="0"/>
              </a:rPr>
              <a:pPr algn="r">
                <a:buSzPct val="10000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9</a:t>
            </a:fld>
            <a:endParaRPr lang="pl-PL" sz="120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C83D4A63-909C-4FEB-BAB0-E5D6B87BB7B0}" type="slidenum">
              <a:rPr lang="pl-PL" smtClean="0">
                <a:latin typeface="Calibri" pitchFamily="34" charset="0"/>
                <a:ea typeface="Arial Unicode MS" pitchFamily="34" charset="-128"/>
                <a:cs typeface="Arial Unicode MS" pitchFamily="34" charset="-128"/>
              </a:rPr>
              <a:pPr/>
              <a:t>10</a:t>
            </a:fld>
            <a:endParaRPr lang="pl-PL" smtClean="0">
              <a:latin typeface="Calibri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379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solidFill>
            <a:srgbClr val="FFFFFF"/>
          </a:solidFill>
          <a:ln/>
        </p:spPr>
      </p:sp>
      <p:sp>
        <p:nvSpPr>
          <p:cNvPr id="3379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4875"/>
            <a:ext cx="5438775" cy="4467225"/>
          </a:xfrm>
          <a:noFill/>
          <a:ln/>
        </p:spPr>
        <p:txBody>
          <a:bodyPr wrap="none" anchor="ctr"/>
          <a:lstStyle/>
          <a:p>
            <a:pPr eaLnBrk="1" hangingPunct="1">
              <a:spcBef>
                <a:spcPct val="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mtClean="0">
                <a:latin typeface="Calibri" pitchFamily="34" charset="0"/>
                <a:ea typeface="Arial Unicode MS" pitchFamily="34" charset="-128"/>
                <a:cs typeface="Arial Unicode MS" pitchFamily="34" charset="-128"/>
              </a:rPr>
              <a:t>Decision game, successful managing the innovative entreprise, improving functioning of entreprises – particularly their cooperation with universities and business support institutions, design. Counseling legal, financial, concerning marketing and promotion</a:t>
            </a:r>
          </a:p>
        </p:txBody>
      </p:sp>
      <p:sp>
        <p:nvSpPr>
          <p:cNvPr id="33797" name="Text Box 3"/>
          <p:cNvSpPr txBox="1">
            <a:spLocks noChangeArrowheads="1"/>
          </p:cNvSpPr>
          <p:nvPr/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B35EC227-D75F-4A57-8059-9C1FE5841971}" type="slidenum">
              <a:rPr lang="pl-PL" sz="1200">
                <a:solidFill>
                  <a:srgbClr val="000000"/>
                </a:solidFill>
                <a:latin typeface="Calibri" pitchFamily="34" charset="0"/>
              </a:rPr>
              <a:pPr algn="r">
                <a:buSzPct val="10000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10</a:t>
            </a:fld>
            <a:endParaRPr lang="pl-PL" sz="120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19E25D34-C473-4034-B53A-5F47827F4197}" type="slidenum">
              <a:rPr lang="pl-PL" smtClean="0">
                <a:latin typeface="Calibri" pitchFamily="34" charset="0"/>
                <a:ea typeface="Arial Unicode MS" pitchFamily="34" charset="-128"/>
                <a:cs typeface="Arial Unicode MS" pitchFamily="34" charset="-128"/>
              </a:rPr>
              <a:pPr/>
              <a:t>11</a:t>
            </a:fld>
            <a:endParaRPr lang="pl-PL" smtClean="0">
              <a:latin typeface="Calibri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584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solidFill>
            <a:srgbClr val="FFFFFF"/>
          </a:solidFill>
          <a:ln/>
        </p:spPr>
      </p:sp>
      <p:sp>
        <p:nvSpPr>
          <p:cNvPr id="3584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4875"/>
            <a:ext cx="5438775" cy="4467225"/>
          </a:xfrm>
          <a:noFill/>
          <a:ln/>
        </p:spPr>
        <p:txBody>
          <a:bodyPr wrap="none" anchor="ctr"/>
          <a:lstStyle/>
          <a:p>
            <a:pPr eaLnBrk="1" hangingPunct="1">
              <a:spcBef>
                <a:spcPct val="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mtClean="0">
              <a:latin typeface="Calibri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5845" name="Text Box 3"/>
          <p:cNvSpPr txBox="1">
            <a:spLocks noChangeArrowheads="1"/>
          </p:cNvSpPr>
          <p:nvPr/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62019ED6-F0A4-4E1A-9508-33A98F135E0D}" type="slidenum">
              <a:rPr lang="pl-PL" sz="1200">
                <a:solidFill>
                  <a:srgbClr val="000000"/>
                </a:solidFill>
                <a:latin typeface="Calibri" pitchFamily="34" charset="0"/>
              </a:rPr>
              <a:pPr algn="r">
                <a:buSzPct val="10000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11</a:t>
            </a:fld>
            <a:endParaRPr lang="pl-PL" sz="120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C139CC2A-EABC-4490-91F5-4A90A7348DD1}" type="slidenum">
              <a:rPr lang="pl-PL" smtClean="0">
                <a:latin typeface="Calibri" pitchFamily="34" charset="0"/>
                <a:ea typeface="Arial Unicode MS" pitchFamily="34" charset="-128"/>
                <a:cs typeface="Arial Unicode MS" pitchFamily="34" charset="-128"/>
              </a:rPr>
              <a:pPr/>
              <a:t>12</a:t>
            </a:fld>
            <a:endParaRPr lang="pl-PL" smtClean="0">
              <a:latin typeface="Calibri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789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solidFill>
            <a:srgbClr val="FFFFFF"/>
          </a:solidFill>
          <a:ln/>
        </p:spPr>
      </p:sp>
      <p:sp>
        <p:nvSpPr>
          <p:cNvPr id="3789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4875"/>
            <a:ext cx="5438775" cy="4467225"/>
          </a:xfrm>
          <a:noFill/>
          <a:ln/>
        </p:spPr>
        <p:txBody>
          <a:bodyPr wrap="none" anchor="ctr"/>
          <a:lstStyle/>
          <a:p>
            <a:pPr eaLnBrk="1" hangingPunct="1">
              <a:spcBef>
                <a:spcPct val="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mtClean="0">
              <a:latin typeface="Calibri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7893" name="Text Box 3"/>
          <p:cNvSpPr txBox="1">
            <a:spLocks noChangeArrowheads="1"/>
          </p:cNvSpPr>
          <p:nvPr/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3F6180F4-D127-4DC1-A1DE-89BCA2931324}" type="slidenum">
              <a:rPr lang="pl-PL" sz="1200">
                <a:solidFill>
                  <a:srgbClr val="000000"/>
                </a:solidFill>
                <a:latin typeface="Calibri" pitchFamily="34" charset="0"/>
              </a:rPr>
              <a:pPr algn="r">
                <a:buSzPct val="10000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12</a:t>
            </a:fld>
            <a:endParaRPr lang="pl-PL" sz="120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53A22552-E317-4885-BAA9-D4734AE7A519}" type="slidenum">
              <a:rPr lang="pl-PL" smtClean="0">
                <a:latin typeface="Calibri" pitchFamily="34" charset="0"/>
                <a:ea typeface="Arial Unicode MS" pitchFamily="34" charset="-128"/>
                <a:cs typeface="Arial Unicode MS" pitchFamily="34" charset="-128"/>
              </a:rPr>
              <a:pPr/>
              <a:t>13</a:t>
            </a:fld>
            <a:endParaRPr lang="pl-PL" smtClean="0">
              <a:latin typeface="Calibri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993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solidFill>
            <a:srgbClr val="FFFFFF"/>
          </a:solidFill>
          <a:ln/>
        </p:spPr>
      </p:sp>
      <p:sp>
        <p:nvSpPr>
          <p:cNvPr id="3994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4875"/>
            <a:ext cx="5438775" cy="4467225"/>
          </a:xfrm>
          <a:noFill/>
          <a:ln/>
        </p:spPr>
        <p:txBody>
          <a:bodyPr wrap="none" anchor="ctr"/>
          <a:lstStyle/>
          <a:p>
            <a:pPr eaLnBrk="1" hangingPunct="1">
              <a:spcBef>
                <a:spcPct val="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mtClean="0">
              <a:latin typeface="Calibri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9941" name="Text Box 3"/>
          <p:cNvSpPr txBox="1">
            <a:spLocks noChangeArrowheads="1"/>
          </p:cNvSpPr>
          <p:nvPr/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0788BD3-0234-4BEC-B079-868663619524}" type="slidenum">
              <a:rPr lang="pl-PL" sz="1200">
                <a:solidFill>
                  <a:srgbClr val="000000"/>
                </a:solidFill>
                <a:latin typeface="Calibri" pitchFamily="34" charset="0"/>
              </a:rPr>
              <a:pPr algn="r">
                <a:buSzPct val="10000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13</a:t>
            </a:fld>
            <a:endParaRPr lang="pl-PL" sz="120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C2374CC4-6100-4912-B5C3-D201A6943AB0}" type="slidenum">
              <a:rPr lang="pl-PL" smtClean="0">
                <a:latin typeface="Calibri" pitchFamily="34" charset="0"/>
                <a:ea typeface="Arial Unicode MS" pitchFamily="34" charset="-128"/>
                <a:cs typeface="Arial Unicode MS" pitchFamily="34" charset="-128"/>
              </a:rPr>
              <a:pPr/>
              <a:t>14</a:t>
            </a:fld>
            <a:endParaRPr lang="pl-PL" smtClean="0">
              <a:latin typeface="Calibri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4198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solidFill>
            <a:srgbClr val="FFFFFF"/>
          </a:solidFill>
          <a:ln/>
        </p:spPr>
      </p:sp>
      <p:sp>
        <p:nvSpPr>
          <p:cNvPr id="4198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4875"/>
            <a:ext cx="5438775" cy="4467225"/>
          </a:xfrm>
          <a:noFill/>
          <a:ln/>
        </p:spPr>
        <p:txBody>
          <a:bodyPr wrap="none" anchor="ctr"/>
          <a:lstStyle/>
          <a:p>
            <a:pPr eaLnBrk="1" hangingPunct="1">
              <a:spcBef>
                <a:spcPct val="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mtClean="0">
              <a:latin typeface="Calibri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41989" name="Text Box 3"/>
          <p:cNvSpPr txBox="1">
            <a:spLocks noChangeArrowheads="1"/>
          </p:cNvSpPr>
          <p:nvPr/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BB2BBC35-0D92-496D-8E57-E60A1EE1925B}" type="slidenum">
              <a:rPr lang="pl-PL" sz="1200">
                <a:solidFill>
                  <a:srgbClr val="000000"/>
                </a:solidFill>
                <a:latin typeface="Calibri" pitchFamily="34" charset="0"/>
              </a:rPr>
              <a:pPr algn="r">
                <a:buSzPct val="10000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14</a:t>
            </a:fld>
            <a:endParaRPr lang="pl-PL" sz="120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C4975124-C99E-4A95-8FC3-1D88B3C7B732}" type="slidenum">
              <a:rPr lang="pl-PL" smtClean="0">
                <a:latin typeface="Calibri" pitchFamily="34" charset="0"/>
                <a:ea typeface="Arial Unicode MS" pitchFamily="34" charset="-128"/>
                <a:cs typeface="Arial Unicode MS" pitchFamily="34" charset="-128"/>
              </a:rPr>
              <a:pPr/>
              <a:t>15</a:t>
            </a:fld>
            <a:endParaRPr lang="pl-PL" smtClean="0">
              <a:latin typeface="Calibri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4403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solidFill>
            <a:srgbClr val="FFFFFF"/>
          </a:solidFill>
          <a:ln/>
        </p:spPr>
      </p:sp>
      <p:sp>
        <p:nvSpPr>
          <p:cNvPr id="4403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0" y="4714875"/>
            <a:ext cx="5438775" cy="4467225"/>
          </a:xfrm>
          <a:noFill/>
          <a:ln/>
        </p:spPr>
        <p:txBody>
          <a:bodyPr wrap="none" anchor="ctr"/>
          <a:lstStyle/>
          <a:p>
            <a:pPr>
              <a:spcBef>
                <a:spcPts val="4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mtClean="0">
              <a:latin typeface="Calibri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44037" name="Text Box 3"/>
          <p:cNvSpPr txBox="1">
            <a:spLocks noChangeArrowheads="1"/>
          </p:cNvSpPr>
          <p:nvPr/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612B34CF-800A-4295-B311-AA0CC2180CF8}" type="slidenum">
              <a:rPr lang="pl-PL" sz="1200">
                <a:solidFill>
                  <a:srgbClr val="000000"/>
                </a:solidFill>
                <a:latin typeface="Calibri" pitchFamily="34" charset="0"/>
              </a:rPr>
              <a:pPr algn="r">
                <a:buSzPct val="10000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15</a:t>
            </a:fld>
            <a:endParaRPr lang="pl-PL" sz="120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1D3CCD-7532-4DEF-AA9E-E48E46205CFB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2FEBB0-F6C7-4815-B4EA-AE478DFDA68D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117DB3-059C-4D12-A183-294A38735EB7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8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C65374-B340-4093-8CD3-36F4633930AC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35F235-8344-4008-BD4A-F2DAEE219EE2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A40370-44DA-4095-9B22-9EF67750E7BC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734C3B-BEA7-49ED-85AC-99548A6D2E85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A1BE6C-DE17-4633-8ACE-4E1D3721405F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 smtClean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DFF5BC-54AC-4ECF-ACA1-D4F1C5C3CDDD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2DCDF8-6A76-40F4-820E-4A04DBA717BB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128588"/>
            <a:ext cx="2055813" cy="5995987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19800" cy="5995987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C3600C-31F8-4D99-9667-0821906DB0FC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8013" cy="14335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Kliknij, aby edytować format tekstu tytułu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8013" cy="452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Kliknij, aby edytować format tekstu konspektu</a:t>
            </a:r>
          </a:p>
          <a:p>
            <a:pPr lvl="1"/>
            <a:r>
              <a:rPr lang="en-GB" smtClean="0"/>
              <a:t>Drugi poziom konspektu</a:t>
            </a:r>
          </a:p>
          <a:p>
            <a:pPr lvl="2"/>
            <a:r>
              <a:rPr lang="en-GB" smtClean="0"/>
              <a:t>Trzeci poziom konspektu</a:t>
            </a:r>
          </a:p>
          <a:p>
            <a:pPr lvl="3"/>
            <a:r>
              <a:rPr lang="en-GB" smtClean="0"/>
              <a:t>Czwarty poziom konspektu</a:t>
            </a:r>
          </a:p>
          <a:p>
            <a:pPr lvl="4"/>
            <a:r>
              <a:rPr lang="en-GB" smtClean="0"/>
              <a:t>Piąty poziom konspektu</a:t>
            </a:r>
          </a:p>
          <a:p>
            <a:pPr lvl="4"/>
            <a:r>
              <a:rPr lang="en-GB" smtClean="0"/>
              <a:t>Szósty poziom konspektu</a:t>
            </a:r>
          </a:p>
          <a:p>
            <a:pPr lvl="4"/>
            <a:r>
              <a:rPr lang="en-GB" smtClean="0"/>
              <a:t>Siódmy poziom konspektu</a:t>
            </a:r>
          </a:p>
          <a:p>
            <a:pPr lvl="4"/>
            <a:r>
              <a:rPr lang="en-GB" smtClean="0"/>
              <a:t>Ósmy poziom konspektu</a:t>
            </a:r>
          </a:p>
          <a:p>
            <a:pPr lvl="4"/>
            <a:r>
              <a:rPr lang="en-GB" smtClean="0"/>
              <a:t>Dziewiąty poziom konspektu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4763"/>
            <a:ext cx="2132013" cy="3667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SzPct val="100000"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3124200" y="6354763"/>
            <a:ext cx="2895600" cy="368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endParaRPr lang="pl-PL">
              <a:ea typeface="+mn-ea"/>
              <a:cs typeface="Arial Unicode MS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4763"/>
            <a:ext cx="2132013" cy="3667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SzPct val="100000"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fld id="{E05C1DCA-F9C1-4619-B730-780E18A2FC82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+mj-lt"/>
          <a:ea typeface="Arial Unicode MS" pitchFamily="34" charset="-128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2" charset="0"/>
          <a:ea typeface="Arial Unicode MS" pitchFamily="34" charset="-128"/>
          <a:cs typeface="Arial Unicode MS" charset="0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2" charset="0"/>
          <a:ea typeface="Arial Unicode MS" pitchFamily="34" charset="-128"/>
          <a:cs typeface="Arial Unicode MS" charset="0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2" charset="0"/>
          <a:ea typeface="Arial Unicode MS" pitchFamily="34" charset="-128"/>
          <a:cs typeface="Arial Unicode MS" charset="0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2" charset="0"/>
          <a:ea typeface="Arial Unicode MS" pitchFamily="34" charset="-128"/>
          <a:cs typeface="Arial Unicode MS" charset="0"/>
        </a:defRPr>
      </a:lvl5pPr>
      <a:lvl6pPr marL="25146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cs typeface="Arial Unicode MS" charset="0"/>
        </a:defRPr>
      </a:lvl6pPr>
      <a:lvl7pPr marL="29718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cs typeface="Arial Unicode MS" charset="0"/>
        </a:defRPr>
      </a:lvl7pPr>
      <a:lvl8pPr marL="3429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cs typeface="Arial Unicode MS" charset="0"/>
        </a:defRPr>
      </a:lvl8pPr>
      <a:lvl9pPr marL="3886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cs typeface="Arial Unicode MS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3200">
          <a:solidFill>
            <a:srgbClr val="000000"/>
          </a:solidFill>
          <a:latin typeface="+mn-lt"/>
          <a:ea typeface="Arial Unicode MS" pitchFamily="34" charset="-128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000000"/>
          </a:solidFill>
          <a:latin typeface="+mn-lt"/>
          <a:ea typeface="Arial Unicode MS" pitchFamily="34" charset="-128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000000"/>
          </a:solidFill>
          <a:latin typeface="+mn-lt"/>
          <a:ea typeface="Arial Unicode MS" pitchFamily="34" charset="-128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000000"/>
          </a:solidFill>
          <a:latin typeface="+mn-lt"/>
          <a:ea typeface="Arial Unicode MS" pitchFamily="34" charset="-128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0000"/>
          </a:solidFill>
          <a:latin typeface="+mn-lt"/>
          <a:ea typeface="Arial Unicode MS" pitchFamily="34" charset="-128"/>
          <a:cs typeface="+mn-cs"/>
        </a:defRPr>
      </a:lvl5pPr>
      <a:lvl6pPr marL="25146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6pPr>
      <a:lvl7pPr marL="29718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7pPr>
      <a:lvl8pPr marL="34290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8pPr>
      <a:lvl9pPr marL="3886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46C0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lipsa 4"/>
          <p:cNvSpPr/>
          <p:nvPr/>
        </p:nvSpPr>
        <p:spPr>
          <a:xfrm rot="20127115">
            <a:off x="-1535113" y="-1323975"/>
            <a:ext cx="4113213" cy="11690350"/>
          </a:xfrm>
          <a:prstGeom prst="ellipse">
            <a:avLst/>
          </a:prstGeom>
          <a:solidFill>
            <a:schemeClr val="bg1">
              <a:lumMod val="95000"/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endParaRPr lang="pl-PL"/>
          </a:p>
        </p:txBody>
      </p:sp>
      <p:pic>
        <p:nvPicPr>
          <p:cNvPr id="15363" name="Picture 4" descr="C:\Documents and Settings\mazak\Pulpit\BK_LOGO_FINAL CUT\bk_poziom_tlo(cale biale)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75" y="2714625"/>
            <a:ext cx="7643813" cy="1341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2"/>
          <p:cNvSpPr txBox="1">
            <a:spLocks/>
          </p:cNvSpPr>
          <p:nvPr/>
        </p:nvSpPr>
        <p:spPr>
          <a:xfrm>
            <a:off x="2987675" y="4292600"/>
            <a:ext cx="5616575" cy="1143000"/>
          </a:xfrm>
          <a:prstGeom prst="rect">
            <a:avLst/>
          </a:prstGeom>
        </p:spPr>
        <p:txBody>
          <a:bodyPr/>
          <a:lstStyle/>
          <a:p>
            <a:pPr eaLnBrk="0" hangingPunct="0"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endParaRPr lang="pl-PL" sz="2400" b="1" kern="0" dirty="0">
              <a:latin typeface="Century Gothic" pitchFamily="3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1"/>
          <p:cNvSpPr txBox="1">
            <a:spLocks noChangeArrowheads="1"/>
          </p:cNvSpPr>
          <p:nvPr/>
        </p:nvSpPr>
        <p:spPr bwMode="auto">
          <a:xfrm>
            <a:off x="642938" y="1785938"/>
            <a:ext cx="8215312" cy="102965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indent="263525">
              <a:spcAft>
                <a:spcPts val="1800"/>
              </a:spcAft>
              <a:buClr>
                <a:srgbClr val="FFFFFF"/>
              </a:buClr>
              <a:buSzPct val="100000"/>
              <a:buFont typeface="Times New Roman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1700" dirty="0">
                <a:solidFill>
                  <a:srgbClr val="FFFFFF"/>
                </a:solidFill>
                <a:latin typeface="Century Gothic" pitchFamily="32" charset="0"/>
                <a:ea typeface="+mn-ea"/>
                <a:cs typeface="Arial Unicode MS" charset="0"/>
              </a:rPr>
              <a:t>Katowice – the capital city of </a:t>
            </a:r>
          </a:p>
          <a:p>
            <a:pPr indent="263525">
              <a:spcAft>
                <a:spcPts val="1800"/>
              </a:spcAft>
              <a:buClr>
                <a:srgbClr val="FFFFFF"/>
              </a:buClr>
              <a:buSzPct val="100000"/>
              <a:buFont typeface="Times New Roman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1700" dirty="0">
                <a:solidFill>
                  <a:srgbClr val="FFFFFF"/>
                </a:solidFill>
                <a:latin typeface="Century Gothic" pitchFamily="32" charset="0"/>
                <a:ea typeface="+mn-ea"/>
                <a:cs typeface="Arial Unicode MS" charset="0"/>
              </a:rPr>
              <a:t>the Silesia region:</a:t>
            </a:r>
          </a:p>
          <a:p>
            <a:pPr indent="263525">
              <a:spcAft>
                <a:spcPts val="1800"/>
              </a:spcAft>
              <a:buClr>
                <a:srgbClr val="FFFFFF"/>
              </a:buClr>
              <a:buSzPct val="100000"/>
              <a:buFont typeface="Arial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1700" dirty="0">
                <a:solidFill>
                  <a:srgbClr val="FFFFFF"/>
                </a:solidFill>
                <a:latin typeface="Century Gothic" pitchFamily="32" charset="0"/>
                <a:ea typeface="+mn-ea"/>
                <a:cs typeface="Arial Unicode MS" charset="0"/>
              </a:rPr>
              <a:t>Highly urbanized</a:t>
            </a:r>
          </a:p>
          <a:p>
            <a:pPr indent="263525">
              <a:spcAft>
                <a:spcPts val="1800"/>
              </a:spcAft>
              <a:buClr>
                <a:srgbClr val="FFFFFF"/>
              </a:buClr>
              <a:buSzPct val="100000"/>
              <a:buFont typeface="Arial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1700" dirty="0">
                <a:solidFill>
                  <a:srgbClr val="FFFFFF"/>
                </a:solidFill>
                <a:latin typeface="Century Gothic" pitchFamily="32" charset="0"/>
                <a:ea typeface="+mn-ea"/>
                <a:cs typeface="Arial Unicode MS" charset="0"/>
              </a:rPr>
              <a:t>The highest population density</a:t>
            </a:r>
          </a:p>
          <a:p>
            <a:pPr indent="263525">
              <a:spcAft>
                <a:spcPts val="1800"/>
              </a:spcAft>
              <a:buClr>
                <a:srgbClr val="FFFFFF"/>
              </a:buClr>
              <a:buSzPct val="100000"/>
              <a:buFont typeface="Times New Roman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1700" dirty="0">
                <a:solidFill>
                  <a:srgbClr val="FFFFFF"/>
                </a:solidFill>
                <a:latin typeface="Century Gothic" pitchFamily="32" charset="0"/>
                <a:ea typeface="+mn-ea"/>
                <a:cs typeface="Arial Unicode MS" charset="0"/>
              </a:rPr>
              <a:t>in Poland – 4,64 </a:t>
            </a:r>
            <a:r>
              <a:rPr lang="en-GB" sz="1700" dirty="0" err="1">
                <a:solidFill>
                  <a:srgbClr val="FFFFFF"/>
                </a:solidFill>
                <a:latin typeface="Century Gothic" pitchFamily="32" charset="0"/>
                <a:ea typeface="+mn-ea"/>
                <a:cs typeface="Arial Unicode MS" charset="0"/>
              </a:rPr>
              <a:t>mln</a:t>
            </a:r>
            <a:r>
              <a:rPr lang="en-GB" sz="1700" dirty="0">
                <a:solidFill>
                  <a:srgbClr val="FFFFFF"/>
                </a:solidFill>
                <a:latin typeface="Century Gothic" pitchFamily="32" charset="0"/>
                <a:ea typeface="+mn-ea"/>
                <a:cs typeface="Arial Unicode MS" charset="0"/>
              </a:rPr>
              <a:t> people</a:t>
            </a:r>
          </a:p>
          <a:p>
            <a:pPr indent="263525">
              <a:spcAft>
                <a:spcPts val="1800"/>
              </a:spcAft>
              <a:buClr>
                <a:srgbClr val="FFFFFF"/>
              </a:buClr>
              <a:buSzPct val="100000"/>
              <a:buFont typeface="Arial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1700" dirty="0">
                <a:solidFill>
                  <a:srgbClr val="FFFFFF"/>
                </a:solidFill>
                <a:latin typeface="Century Gothic" pitchFamily="32" charset="0"/>
                <a:ea typeface="+mn-ea"/>
                <a:cs typeface="Arial Unicode MS" charset="0"/>
              </a:rPr>
              <a:t>12 cities with population </a:t>
            </a:r>
          </a:p>
          <a:p>
            <a:pPr indent="263525">
              <a:spcAft>
                <a:spcPts val="1800"/>
              </a:spcAft>
              <a:buClr>
                <a:srgbClr val="FFFFFF"/>
              </a:buClr>
              <a:buSzPct val="100000"/>
              <a:buFont typeface="Times New Roman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1700" dirty="0">
                <a:solidFill>
                  <a:srgbClr val="FFFFFF"/>
                </a:solidFill>
                <a:latin typeface="Century Gothic" pitchFamily="32" charset="0"/>
                <a:ea typeface="+mn-ea"/>
                <a:cs typeface="Arial Unicode MS" charset="0"/>
              </a:rPr>
              <a:t>above 100 000 citizens</a:t>
            </a:r>
          </a:p>
          <a:p>
            <a:pPr marL="269875" indent="-269875">
              <a:spcAft>
                <a:spcPts val="1800"/>
              </a:spcAft>
              <a:buClr>
                <a:srgbClr val="FFFFFF"/>
              </a:buClr>
              <a:buSzPct val="100000"/>
              <a:buFont typeface="Arial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1700" dirty="0">
                <a:solidFill>
                  <a:srgbClr val="FFFFFF"/>
                </a:solidFill>
                <a:latin typeface="Century Gothic" pitchFamily="32" charset="0"/>
                <a:ea typeface="+mn-ea"/>
                <a:cs typeface="Arial Unicode MS" charset="0"/>
              </a:rPr>
              <a:t>2nd </a:t>
            </a:r>
            <a:r>
              <a:rPr lang="en-GB" sz="1700" dirty="0" err="1">
                <a:solidFill>
                  <a:srgbClr val="FFFFFF"/>
                </a:solidFill>
                <a:latin typeface="Century Gothic" pitchFamily="32" charset="0"/>
                <a:ea typeface="+mn-ea"/>
                <a:cs typeface="Arial Unicode MS" charset="0"/>
              </a:rPr>
              <a:t>voivodeship</a:t>
            </a:r>
            <a:r>
              <a:rPr lang="en-GB" sz="1700" dirty="0">
                <a:solidFill>
                  <a:srgbClr val="FFFFFF"/>
                </a:solidFill>
                <a:latin typeface="Century Gothic" pitchFamily="32" charset="0"/>
                <a:ea typeface="+mn-ea"/>
                <a:cs typeface="Arial Unicode MS" charset="0"/>
              </a:rPr>
              <a:t> concerning the number of higher education institutions – 59 public and private universities</a:t>
            </a:r>
          </a:p>
          <a:p>
            <a:pPr indent="263525">
              <a:spcAft>
                <a:spcPts val="1800"/>
              </a:spcAft>
              <a:buClr>
                <a:srgbClr val="FFFFFF"/>
              </a:buClr>
              <a:buSzPct val="100000"/>
              <a:buFont typeface="Arial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1700" dirty="0">
                <a:solidFill>
                  <a:srgbClr val="FFFFFF"/>
                </a:solidFill>
                <a:latin typeface="Century Gothic" pitchFamily="32" charset="0"/>
                <a:ea typeface="+mn-ea"/>
                <a:cs typeface="Arial Unicode MS" charset="0"/>
              </a:rPr>
              <a:t>2nd </a:t>
            </a:r>
            <a:r>
              <a:rPr lang="en-GB" sz="1700" dirty="0" err="1">
                <a:solidFill>
                  <a:srgbClr val="FFFFFF"/>
                </a:solidFill>
                <a:latin typeface="Century Gothic" pitchFamily="32" charset="0"/>
                <a:ea typeface="+mn-ea"/>
                <a:cs typeface="Arial Unicode MS" charset="0"/>
              </a:rPr>
              <a:t>voivodeship</a:t>
            </a:r>
            <a:r>
              <a:rPr lang="en-GB" sz="1700" dirty="0">
                <a:solidFill>
                  <a:srgbClr val="FFFFFF"/>
                </a:solidFill>
                <a:latin typeface="Century Gothic" pitchFamily="32" charset="0"/>
                <a:ea typeface="+mn-ea"/>
                <a:cs typeface="Arial Unicode MS" charset="0"/>
              </a:rPr>
              <a:t> in Poland concerning </a:t>
            </a:r>
            <a:r>
              <a:rPr lang="en-GB" sz="1700" dirty="0">
                <a:ea typeface="+mn-ea"/>
                <a:cs typeface="Arial Unicode MS" charset="0"/>
              </a:rPr>
              <a:t>GDP</a:t>
            </a:r>
            <a:endParaRPr lang="en-GB" sz="1700" dirty="0">
              <a:solidFill>
                <a:srgbClr val="FFFFFF"/>
              </a:solidFill>
              <a:latin typeface="Century Gothic" pitchFamily="32" charset="0"/>
              <a:ea typeface="+mn-ea"/>
              <a:cs typeface="Arial Unicode MS" charset="0"/>
            </a:endParaRPr>
          </a:p>
          <a:p>
            <a:pPr indent="263525">
              <a:spcAft>
                <a:spcPts val="1800"/>
              </a:spcAft>
              <a:buClr>
                <a:srgbClr val="FFFFFF"/>
              </a:buClr>
              <a:buSzPct val="100000"/>
              <a:buFont typeface="Arial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1700" dirty="0">
                <a:solidFill>
                  <a:srgbClr val="FFFFFF"/>
                </a:solidFill>
                <a:latin typeface="Century Gothic" pitchFamily="32" charset="0"/>
                <a:ea typeface="+mn-ea"/>
                <a:cs typeface="Arial Unicode MS" charset="0"/>
              </a:rPr>
              <a:t>Unemployment rate: 9,9%</a:t>
            </a:r>
          </a:p>
          <a:p>
            <a:pPr indent="263525">
              <a:spcAft>
                <a:spcPts val="1800"/>
              </a:spcAft>
              <a:buClr>
                <a:srgbClr val="FFFFFF"/>
              </a:buClr>
              <a:buSzPct val="100000"/>
              <a:buFont typeface="Arial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pl-PL" dirty="0">
              <a:solidFill>
                <a:srgbClr val="FFFFFF"/>
              </a:solidFill>
              <a:latin typeface="Century Gothic" pitchFamily="32" charset="0"/>
              <a:ea typeface="+mn-ea"/>
              <a:cs typeface="Arial Unicode MS" charset="0"/>
            </a:endParaRPr>
          </a:p>
          <a:p>
            <a:pPr indent="263525">
              <a:spcAft>
                <a:spcPts val="1800"/>
              </a:spcAft>
              <a:buClr>
                <a:srgbClr val="FFFFFF"/>
              </a:buClr>
              <a:buSzPct val="100000"/>
              <a:buFont typeface="Arial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GB" dirty="0">
              <a:solidFill>
                <a:srgbClr val="FFFFFF"/>
              </a:solidFill>
              <a:latin typeface="Century Gothic" pitchFamily="32" charset="0"/>
              <a:ea typeface="+mn-ea"/>
              <a:cs typeface="Arial Unicode MS" charset="0"/>
            </a:endParaRPr>
          </a:p>
          <a:p>
            <a:pPr indent="263525">
              <a:spcAft>
                <a:spcPts val="1800"/>
              </a:spcAft>
              <a:buClr>
                <a:srgbClr val="FFFFFF"/>
              </a:buClr>
              <a:buSzPct val="100000"/>
              <a:buFont typeface="Arial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GB" dirty="0">
              <a:solidFill>
                <a:srgbClr val="FFFFFF"/>
              </a:solidFill>
              <a:latin typeface="Century Gothic" pitchFamily="32" charset="0"/>
              <a:ea typeface="+mn-ea"/>
              <a:cs typeface="Arial Unicode MS" charset="0"/>
            </a:endParaRPr>
          </a:p>
          <a:p>
            <a:pPr indent="263525">
              <a:spcAft>
                <a:spcPts val="1800"/>
              </a:spcAft>
              <a:buClr>
                <a:srgbClr val="FFFFFF"/>
              </a:buClr>
              <a:buSzPct val="100000"/>
              <a:buFont typeface="Arial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GB" dirty="0">
              <a:solidFill>
                <a:srgbClr val="FFFFFF"/>
              </a:solidFill>
              <a:latin typeface="Century Gothic" pitchFamily="32" charset="0"/>
              <a:ea typeface="+mn-ea"/>
              <a:cs typeface="Arial Unicode MS" charset="0"/>
            </a:endParaRPr>
          </a:p>
          <a:p>
            <a:pPr indent="263525">
              <a:spcAft>
                <a:spcPts val="1800"/>
              </a:spcAft>
              <a:buClr>
                <a:srgbClr val="FFFFFF"/>
              </a:buClr>
              <a:buSzPct val="100000"/>
              <a:buFont typeface="Arial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GB" dirty="0">
              <a:solidFill>
                <a:srgbClr val="FFFFFF"/>
              </a:solidFill>
              <a:latin typeface="Century Gothic" pitchFamily="32" charset="0"/>
              <a:ea typeface="+mn-ea"/>
              <a:cs typeface="Arial Unicode MS" charset="0"/>
            </a:endParaRPr>
          </a:p>
          <a:p>
            <a:pPr indent="263525">
              <a:spcAft>
                <a:spcPts val="1800"/>
              </a:spcAft>
              <a:buClr>
                <a:srgbClr val="FFFFFF"/>
              </a:buClr>
              <a:buSzPct val="100000"/>
              <a:buFont typeface="Arial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GB" dirty="0">
              <a:solidFill>
                <a:srgbClr val="FFFFFF"/>
              </a:solidFill>
              <a:latin typeface="Century Gothic" pitchFamily="32" charset="0"/>
              <a:ea typeface="+mn-ea"/>
              <a:cs typeface="Arial Unicode MS" charset="0"/>
            </a:endParaRPr>
          </a:p>
          <a:p>
            <a:pPr indent="263525">
              <a:spcAft>
                <a:spcPts val="1800"/>
              </a:spcAft>
              <a:buClr>
                <a:srgbClr val="FFFFFF"/>
              </a:buClr>
              <a:buSzPct val="100000"/>
              <a:buFont typeface="Arial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GB" dirty="0">
              <a:solidFill>
                <a:srgbClr val="FFFFFF"/>
              </a:solidFill>
              <a:latin typeface="Century Gothic" pitchFamily="32" charset="0"/>
              <a:ea typeface="+mn-ea"/>
              <a:cs typeface="Arial Unicode MS" charset="0"/>
            </a:endParaRPr>
          </a:p>
          <a:p>
            <a:pPr indent="263525">
              <a:spcAft>
                <a:spcPts val="1800"/>
              </a:spcAft>
              <a:buClr>
                <a:srgbClr val="FFFFFF"/>
              </a:buClr>
              <a:buSzPct val="100000"/>
              <a:buFont typeface="Arial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GB" dirty="0">
              <a:solidFill>
                <a:srgbClr val="FFFFFF"/>
              </a:solidFill>
              <a:latin typeface="Century Gothic" pitchFamily="32" charset="0"/>
              <a:ea typeface="+mn-ea"/>
              <a:cs typeface="Arial Unicode MS" charset="0"/>
            </a:endParaRPr>
          </a:p>
          <a:p>
            <a:pPr indent="263525">
              <a:spcAft>
                <a:spcPts val="1800"/>
              </a:spcAft>
              <a:buClr>
                <a:srgbClr val="FFFFFF"/>
              </a:buClr>
              <a:buSzPct val="100000"/>
              <a:buFont typeface="Arial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GB" dirty="0">
              <a:solidFill>
                <a:srgbClr val="FFFFFF"/>
              </a:solidFill>
              <a:latin typeface="Century Gothic" pitchFamily="32" charset="0"/>
              <a:ea typeface="+mn-ea"/>
              <a:cs typeface="Arial Unicode MS" charset="0"/>
            </a:endParaRPr>
          </a:p>
          <a:p>
            <a:pPr indent="263525">
              <a:spcAft>
                <a:spcPts val="1800"/>
              </a:spcAft>
              <a:buClr>
                <a:srgbClr val="FFFFFF"/>
              </a:buClr>
              <a:buSzPct val="100000"/>
              <a:buFont typeface="Arial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GB" dirty="0">
              <a:solidFill>
                <a:srgbClr val="FFFFFF"/>
              </a:solidFill>
              <a:latin typeface="Century Gothic" pitchFamily="32" charset="0"/>
              <a:ea typeface="+mn-ea"/>
              <a:cs typeface="Arial Unicode MS" charset="0"/>
            </a:endParaRPr>
          </a:p>
        </p:txBody>
      </p:sp>
      <p:sp>
        <p:nvSpPr>
          <p:cNvPr id="7" name="Rectangle 2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eaLnBrk="0" hangingPunct="0"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r>
              <a:rPr lang="pl-PL" sz="2400" b="1" kern="0" dirty="0">
                <a:solidFill>
                  <a:srgbClr val="000000"/>
                </a:solidFill>
                <a:latin typeface="Century Gothic" pitchFamily="32" charset="0"/>
                <a:ea typeface="+mj-ea"/>
                <a:cs typeface="+mj-cs"/>
              </a:rPr>
              <a:t>SILESIA REGION</a:t>
            </a:r>
          </a:p>
        </p:txBody>
      </p:sp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9338" y="1916113"/>
            <a:ext cx="4035425" cy="2682875"/>
          </a:xfrm>
          <a:prstGeom prst="rect">
            <a:avLst/>
          </a:prstGeom>
          <a:noFill/>
          <a:ln w="3175" cap="rnd">
            <a:solidFill>
              <a:schemeClr val="tx1"/>
            </a:solidFill>
            <a:miter lim="800000"/>
            <a:headEnd/>
            <a:tailEnd/>
          </a:ln>
          <a:effectLst>
            <a:outerShdw blurRad="50800" dist="50800" dir="4500000" algn="ctr" rotWithShape="0">
              <a:srgbClr val="000000">
                <a:alpha val="43137"/>
              </a:srgbClr>
            </a:outerShdw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Text Box 1"/>
          <p:cNvSpPr txBox="1">
            <a:spLocks noChangeArrowheads="1"/>
          </p:cNvSpPr>
          <p:nvPr/>
        </p:nvSpPr>
        <p:spPr bwMode="auto">
          <a:xfrm>
            <a:off x="642938" y="1785939"/>
            <a:ext cx="8215312" cy="830291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lvl="7" indent="263525">
              <a:spcAft>
                <a:spcPts val="1800"/>
              </a:spcAft>
              <a:buClr>
                <a:srgbClr val="FFFFFF"/>
              </a:buClr>
              <a:buFont typeface="Arial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dirty="0">
                <a:solidFill>
                  <a:srgbClr val="FFFFFF"/>
                </a:solidFill>
                <a:latin typeface="Century Gothic" pitchFamily="32" charset="0"/>
                <a:ea typeface="+mn-ea"/>
                <a:cs typeface="Arial Unicode MS" charset="0"/>
              </a:rPr>
              <a:t>Career Office was established in 2000</a:t>
            </a:r>
          </a:p>
          <a:p>
            <a:pPr lvl="7" indent="263525">
              <a:spcAft>
                <a:spcPts val="1800"/>
              </a:spcAft>
              <a:buFont typeface="Arial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dirty="0">
                <a:solidFill>
                  <a:srgbClr val="FFFFFF"/>
                </a:solidFill>
                <a:latin typeface="Century Gothic" pitchFamily="32" charset="0"/>
                <a:ea typeface="+mn-ea"/>
                <a:cs typeface="Arial Unicode MS" charset="0"/>
              </a:rPr>
              <a:t>Part </a:t>
            </a:r>
            <a:r>
              <a:rPr lang="en-GB" dirty="0">
                <a:solidFill>
                  <a:srgbClr val="FFFFFF"/>
                </a:solidFill>
                <a:latin typeface="Century Gothic" pitchFamily="32" charset="0"/>
                <a:ea typeface="+mn-ea"/>
                <a:cs typeface="Arial Unicode MS" charset="0"/>
              </a:rPr>
              <a:t>of Student Service Centre </a:t>
            </a:r>
          </a:p>
          <a:p>
            <a:pPr lvl="7" indent="263525">
              <a:lnSpc>
                <a:spcPct val="90000"/>
              </a:lnSpc>
              <a:spcAft>
                <a:spcPts val="1800"/>
              </a:spcAft>
              <a:buClr>
                <a:srgbClr val="FFFFFF"/>
              </a:buClr>
              <a:buFont typeface="Arial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b="1" dirty="0">
                <a:solidFill>
                  <a:srgbClr val="FFFFFF"/>
                </a:solidFill>
                <a:latin typeface="Century Gothic" pitchFamily="32" charset="0"/>
                <a:ea typeface="+mn-ea"/>
                <a:cs typeface="Arial Unicode MS" charset="0"/>
              </a:rPr>
              <a:t>Aim – to facilitate entering the </a:t>
            </a:r>
            <a:endParaRPr lang="en-GB" b="1" dirty="0">
              <a:solidFill>
                <a:srgbClr val="FFFFFF"/>
              </a:solidFill>
              <a:latin typeface="Century Gothic" pitchFamily="32" charset="0"/>
              <a:ea typeface="+mn-ea"/>
              <a:cs typeface="Arial Unicode MS" charset="0"/>
            </a:endParaRPr>
          </a:p>
          <a:p>
            <a:pPr indent="263525">
              <a:lnSpc>
                <a:spcPct val="90000"/>
              </a:lnSpc>
              <a:spcAft>
                <a:spcPts val="1800"/>
              </a:spcAft>
              <a:buClr>
                <a:srgbClr val="FFFFFF"/>
              </a:buClr>
              <a:buSzPct val="100000"/>
              <a:buFont typeface="Times New Roman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b="1" dirty="0">
                <a:solidFill>
                  <a:srgbClr val="FFFFFF"/>
                </a:solidFill>
                <a:latin typeface="Century Gothic" pitchFamily="32" charset="0"/>
                <a:ea typeface="+mn-ea"/>
                <a:cs typeface="Arial Unicode MS" charset="0"/>
              </a:rPr>
              <a:t>				labour </a:t>
            </a:r>
            <a:r>
              <a:rPr lang="en-GB" b="1" dirty="0">
                <a:solidFill>
                  <a:srgbClr val="FFFFFF"/>
                </a:solidFill>
                <a:latin typeface="Century Gothic" pitchFamily="32" charset="0"/>
                <a:ea typeface="+mn-ea"/>
                <a:cs typeface="Arial Unicode MS" charset="0"/>
              </a:rPr>
              <a:t>market by students of </a:t>
            </a:r>
            <a:endParaRPr lang="en-GB" b="1" dirty="0">
              <a:solidFill>
                <a:srgbClr val="FFFFFF"/>
              </a:solidFill>
              <a:latin typeface="Century Gothic" pitchFamily="32" charset="0"/>
              <a:ea typeface="+mn-ea"/>
              <a:cs typeface="Arial Unicode MS" charset="0"/>
            </a:endParaRPr>
          </a:p>
          <a:p>
            <a:pPr indent="263525">
              <a:lnSpc>
                <a:spcPct val="90000"/>
              </a:lnSpc>
              <a:spcAft>
                <a:spcPts val="1800"/>
              </a:spcAft>
              <a:buClr>
                <a:srgbClr val="FFFFFF"/>
              </a:buClr>
              <a:buSzPct val="100000"/>
              <a:buFont typeface="Times New Roman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b="1" dirty="0">
                <a:solidFill>
                  <a:srgbClr val="FFFFFF"/>
                </a:solidFill>
                <a:latin typeface="Century Gothic" pitchFamily="32" charset="0"/>
                <a:ea typeface="+mn-ea"/>
                <a:cs typeface="Arial Unicode MS" charset="0"/>
              </a:rPr>
              <a:t>				University </a:t>
            </a:r>
            <a:r>
              <a:rPr lang="en-GB" b="1" dirty="0">
                <a:solidFill>
                  <a:srgbClr val="FFFFFF"/>
                </a:solidFill>
                <a:latin typeface="Century Gothic" pitchFamily="32" charset="0"/>
                <a:ea typeface="+mn-ea"/>
                <a:cs typeface="Arial Unicode MS" charset="0"/>
              </a:rPr>
              <a:t>of Silesia</a:t>
            </a:r>
          </a:p>
          <a:p>
            <a:pPr lvl="7" indent="263525">
              <a:lnSpc>
                <a:spcPct val="90000"/>
              </a:lnSpc>
              <a:spcAft>
                <a:spcPts val="1800"/>
              </a:spcAft>
              <a:buClr>
                <a:srgbClr val="FFFFFF"/>
              </a:buClr>
              <a:buFont typeface="Arial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dirty="0">
                <a:solidFill>
                  <a:srgbClr val="FFFFFF"/>
                </a:solidFill>
                <a:latin typeface="Century Gothic" pitchFamily="32" charset="0"/>
                <a:ea typeface="+mn-ea"/>
                <a:cs typeface="Arial Unicode MS" charset="0"/>
              </a:rPr>
              <a:t>University as a Partner of Knowledge </a:t>
            </a:r>
            <a:endParaRPr lang="en-GB" dirty="0">
              <a:solidFill>
                <a:srgbClr val="FFFFFF"/>
              </a:solidFill>
              <a:latin typeface="Century Gothic" pitchFamily="32" charset="0"/>
              <a:ea typeface="+mn-ea"/>
              <a:cs typeface="Arial Unicode MS" charset="0"/>
            </a:endParaRPr>
          </a:p>
          <a:p>
            <a:pPr indent="263525">
              <a:lnSpc>
                <a:spcPct val="90000"/>
              </a:lnSpc>
              <a:spcAft>
                <a:spcPts val="1800"/>
              </a:spcAft>
              <a:buClr>
                <a:srgbClr val="FFFFFF"/>
              </a:buClr>
              <a:buSzPct val="100000"/>
              <a:buFont typeface="Times New Roman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dirty="0">
                <a:solidFill>
                  <a:srgbClr val="FFFFFF"/>
                </a:solidFill>
                <a:latin typeface="Century Gothic" pitchFamily="32" charset="0"/>
                <a:ea typeface="+mn-ea"/>
                <a:cs typeface="Arial Unicode MS" charset="0"/>
              </a:rPr>
              <a:t>				Based </a:t>
            </a:r>
            <a:r>
              <a:rPr lang="en-GB" dirty="0">
                <a:solidFill>
                  <a:srgbClr val="FFFFFF"/>
                </a:solidFill>
                <a:latin typeface="Century Gothic" pitchFamily="32" charset="0"/>
                <a:ea typeface="+mn-ea"/>
                <a:cs typeface="Arial Unicode MS" charset="0"/>
              </a:rPr>
              <a:t>Economy</a:t>
            </a:r>
          </a:p>
          <a:p>
            <a:pPr lvl="7" indent="263525">
              <a:lnSpc>
                <a:spcPct val="90000"/>
              </a:lnSpc>
              <a:spcAft>
                <a:spcPts val="1800"/>
              </a:spcAft>
              <a:buClr>
                <a:srgbClr val="FFFFFF"/>
              </a:buClr>
              <a:buFont typeface="Arial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dirty="0">
                <a:solidFill>
                  <a:srgbClr val="FFFFFF"/>
                </a:solidFill>
                <a:latin typeface="Century Gothic" pitchFamily="32" charset="0"/>
                <a:ea typeface="+mn-ea"/>
                <a:cs typeface="Arial Unicode MS" charset="0"/>
              </a:rPr>
              <a:t>Academic Entrepreneurship - START</a:t>
            </a:r>
          </a:p>
          <a:p>
            <a:pPr indent="263525">
              <a:lnSpc>
                <a:spcPct val="90000"/>
              </a:lnSpc>
              <a:spcAft>
                <a:spcPts val="1800"/>
              </a:spcAft>
              <a:buClr>
                <a:srgbClr val="FFFFFF"/>
              </a:buClr>
              <a:buSzPct val="100000"/>
              <a:buFont typeface="Times New Roman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GB" dirty="0">
              <a:solidFill>
                <a:srgbClr val="FFFFFF"/>
              </a:solidFill>
              <a:latin typeface="Century Gothic" pitchFamily="32" charset="0"/>
              <a:ea typeface="+mn-ea"/>
              <a:cs typeface="Arial Unicode MS" charset="0"/>
            </a:endParaRPr>
          </a:p>
          <a:p>
            <a:pPr indent="263525">
              <a:spcAft>
                <a:spcPts val="1800"/>
              </a:spcAft>
              <a:buClr>
                <a:srgbClr val="FFFFFF"/>
              </a:buClr>
              <a:buSzPct val="100000"/>
              <a:buFont typeface="Arial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GB" dirty="0">
              <a:solidFill>
                <a:srgbClr val="FFFFFF"/>
              </a:solidFill>
              <a:latin typeface="Century Gothic" pitchFamily="32" charset="0"/>
              <a:ea typeface="+mn-ea"/>
              <a:cs typeface="Arial Unicode MS" charset="0"/>
            </a:endParaRPr>
          </a:p>
          <a:p>
            <a:pPr indent="263525">
              <a:spcAft>
                <a:spcPts val="1800"/>
              </a:spcAft>
              <a:buClr>
                <a:srgbClr val="FFFFFF"/>
              </a:buClr>
              <a:buSzPct val="100000"/>
              <a:buFont typeface="Arial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GB" dirty="0">
              <a:solidFill>
                <a:srgbClr val="FFFFFF"/>
              </a:solidFill>
              <a:latin typeface="Century Gothic" pitchFamily="32" charset="0"/>
              <a:ea typeface="+mn-ea"/>
              <a:cs typeface="Arial Unicode MS" charset="0"/>
            </a:endParaRPr>
          </a:p>
          <a:p>
            <a:pPr indent="263525">
              <a:spcAft>
                <a:spcPts val="1800"/>
              </a:spcAft>
              <a:buClr>
                <a:srgbClr val="FFFFFF"/>
              </a:buClr>
              <a:buSzPct val="100000"/>
              <a:buFont typeface="Arial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GB" dirty="0">
              <a:solidFill>
                <a:srgbClr val="FFFFFF"/>
              </a:solidFill>
              <a:latin typeface="Century Gothic" pitchFamily="32" charset="0"/>
              <a:ea typeface="+mn-ea"/>
              <a:cs typeface="Arial Unicode MS" charset="0"/>
            </a:endParaRPr>
          </a:p>
          <a:p>
            <a:pPr indent="263525">
              <a:spcAft>
                <a:spcPts val="1800"/>
              </a:spcAft>
              <a:buClr>
                <a:srgbClr val="FFFFFF"/>
              </a:buClr>
              <a:buSzPct val="100000"/>
              <a:buFont typeface="Arial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GB" dirty="0">
              <a:solidFill>
                <a:srgbClr val="FFFFFF"/>
              </a:solidFill>
              <a:latin typeface="Century Gothic" pitchFamily="32" charset="0"/>
              <a:ea typeface="+mn-ea"/>
              <a:cs typeface="Arial Unicode MS" charset="0"/>
            </a:endParaRPr>
          </a:p>
          <a:p>
            <a:pPr indent="263525">
              <a:spcAft>
                <a:spcPts val="1800"/>
              </a:spcAft>
              <a:buClr>
                <a:srgbClr val="FFFFFF"/>
              </a:buClr>
              <a:buSzPct val="100000"/>
              <a:buFont typeface="Arial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GB" dirty="0">
              <a:solidFill>
                <a:srgbClr val="FFFFFF"/>
              </a:solidFill>
              <a:latin typeface="Century Gothic" pitchFamily="32" charset="0"/>
              <a:ea typeface="+mn-ea"/>
              <a:cs typeface="Arial Unicode MS" charset="0"/>
            </a:endParaRPr>
          </a:p>
          <a:p>
            <a:pPr indent="263525">
              <a:spcAft>
                <a:spcPts val="1800"/>
              </a:spcAft>
              <a:buClr>
                <a:srgbClr val="FFFFFF"/>
              </a:buClr>
              <a:buSzPct val="100000"/>
              <a:buFont typeface="Arial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GB" dirty="0">
              <a:solidFill>
                <a:srgbClr val="FFFFFF"/>
              </a:solidFill>
              <a:latin typeface="Century Gothic" pitchFamily="32" charset="0"/>
              <a:ea typeface="+mn-ea"/>
              <a:cs typeface="Arial Unicode MS" charset="0"/>
            </a:endParaRPr>
          </a:p>
          <a:p>
            <a:pPr indent="263525">
              <a:spcAft>
                <a:spcPts val="1800"/>
              </a:spcAft>
              <a:buClr>
                <a:srgbClr val="FFFFFF"/>
              </a:buClr>
              <a:buSzPct val="100000"/>
              <a:buFont typeface="Arial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GB" dirty="0">
              <a:solidFill>
                <a:srgbClr val="FFFFFF"/>
              </a:solidFill>
              <a:latin typeface="Century Gothic" pitchFamily="32" charset="0"/>
              <a:ea typeface="+mn-ea"/>
              <a:cs typeface="Arial Unicode MS" charset="0"/>
            </a:endParaRPr>
          </a:p>
          <a:p>
            <a:pPr indent="263525">
              <a:spcAft>
                <a:spcPts val="1800"/>
              </a:spcAft>
              <a:buClr>
                <a:srgbClr val="FFFFFF"/>
              </a:buClr>
              <a:buSzPct val="100000"/>
              <a:buFont typeface="Arial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GB" dirty="0">
              <a:solidFill>
                <a:srgbClr val="FFFFFF"/>
              </a:solidFill>
              <a:latin typeface="Century Gothic" pitchFamily="32" charset="0"/>
              <a:ea typeface="+mn-ea"/>
              <a:cs typeface="Arial Unicode MS" charset="0"/>
            </a:endParaRPr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2133600"/>
            <a:ext cx="3540125" cy="2673350"/>
          </a:xfrm>
          <a:prstGeom prst="rect">
            <a:avLst/>
          </a:prstGeom>
          <a:noFill/>
          <a:ln w="3175" cap="rnd">
            <a:solidFill>
              <a:schemeClr val="tx1"/>
            </a:solidFill>
            <a:miter lim="800000"/>
            <a:headEnd/>
            <a:tailEnd/>
          </a:ln>
          <a:effectLst>
            <a:outerShdw blurRad="50800" dist="50800" dir="4500000" algn="ctr" rotWithShape="0">
              <a:srgbClr val="000000">
                <a:alpha val="43137"/>
              </a:srgbClr>
            </a:outerShdw>
          </a:effectLst>
        </p:spPr>
      </p:pic>
      <p:sp>
        <p:nvSpPr>
          <p:cNvPr id="8" name="Rectangle 2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eaLnBrk="0" hangingPunct="0"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r>
              <a:rPr lang="pl-PL" sz="2400" b="1" kern="0" dirty="0">
                <a:solidFill>
                  <a:srgbClr val="000000"/>
                </a:solidFill>
                <a:latin typeface="Century Gothic" pitchFamily="34" charset="0"/>
                <a:ea typeface="+mj-ea"/>
                <a:cs typeface="+mj-cs"/>
              </a:rPr>
              <a:t>CAREER CENTRE</a:t>
            </a:r>
          </a:p>
          <a:p>
            <a:pPr eaLnBrk="0" hangingPunct="0"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r>
              <a:rPr lang="pl-PL" sz="2400" b="1" kern="0" dirty="0">
                <a:solidFill>
                  <a:srgbClr val="000000"/>
                </a:solidFill>
                <a:latin typeface="Century Gothic" pitchFamily="34" charset="0"/>
                <a:ea typeface="+mj-ea"/>
                <a:cs typeface="+mj-cs"/>
              </a:rPr>
              <a:t>UNIVERSITY OF SILESIA IN KATOWICE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ext Box 1"/>
          <p:cNvSpPr txBox="1">
            <a:spLocks noChangeArrowheads="1"/>
          </p:cNvSpPr>
          <p:nvPr/>
        </p:nvSpPr>
        <p:spPr bwMode="auto">
          <a:xfrm>
            <a:off x="642938" y="1785938"/>
            <a:ext cx="8215312" cy="2882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spcAft>
                <a:spcPts val="1800"/>
              </a:spcAft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>
              <a:solidFill>
                <a:srgbClr val="FFFFFF"/>
              </a:solidFill>
              <a:latin typeface="Century Gothic" pitchFamily="34" charset="0"/>
            </a:endParaRPr>
          </a:p>
          <a:p>
            <a:pPr>
              <a:spcAft>
                <a:spcPts val="1800"/>
              </a:spcAft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>
                <a:solidFill>
                  <a:srgbClr val="FFFFFF"/>
                </a:solidFill>
                <a:latin typeface="Century Gothic" pitchFamily="34" charset="0"/>
              </a:rPr>
              <a:t>At present our main tasks focus on the areas of:</a:t>
            </a:r>
          </a:p>
          <a:p>
            <a:pPr marL="1371600" lvl="3" indent="242888">
              <a:spcAft>
                <a:spcPts val="1800"/>
              </a:spcAft>
              <a:buClr>
                <a:srgbClr val="FFFFFF"/>
              </a:buClr>
              <a:buSzPct val="100000"/>
              <a:buFont typeface="Arial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>
                <a:solidFill>
                  <a:srgbClr val="FFFFFF"/>
                </a:solidFill>
                <a:latin typeface="Century Gothic" pitchFamily="34" charset="0"/>
              </a:rPr>
              <a:t>cooperation with employers</a:t>
            </a:r>
          </a:p>
          <a:p>
            <a:pPr marL="1371600" lvl="3" indent="242888">
              <a:spcAft>
                <a:spcPts val="1800"/>
              </a:spcAft>
              <a:buClr>
                <a:srgbClr val="FFFFFF"/>
              </a:buClr>
              <a:buSzPct val="100000"/>
              <a:buFont typeface="Arial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>
                <a:solidFill>
                  <a:srgbClr val="FFFFFF"/>
                </a:solidFill>
                <a:latin typeface="Century Gothic" pitchFamily="34" charset="0"/>
              </a:rPr>
              <a:t>vocational guidance</a:t>
            </a:r>
          </a:p>
          <a:p>
            <a:pPr marL="1371600" lvl="3" indent="242888">
              <a:spcAft>
                <a:spcPts val="1800"/>
              </a:spcAft>
              <a:buClr>
                <a:srgbClr val="FFFFFF"/>
              </a:buClr>
              <a:buSzPct val="100000"/>
              <a:buFont typeface="Arial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>
                <a:solidFill>
                  <a:srgbClr val="FFFFFF"/>
                </a:solidFill>
                <a:latin typeface="Century Gothic" pitchFamily="34" charset="0"/>
              </a:rPr>
              <a:t>social research</a:t>
            </a:r>
          </a:p>
          <a:p>
            <a:pPr marL="1371600" lvl="3" indent="242888">
              <a:spcAft>
                <a:spcPts val="1800"/>
              </a:spcAft>
              <a:buClr>
                <a:srgbClr val="FFFFFF"/>
              </a:buClr>
              <a:buSzPct val="100000"/>
              <a:buFont typeface="Arial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>
                <a:solidFill>
                  <a:srgbClr val="FFFFFF"/>
                </a:solidFill>
                <a:latin typeface="Century Gothic" pitchFamily="34" charset="0"/>
              </a:rPr>
              <a:t>entrepreneurship promotion</a:t>
            </a:r>
          </a:p>
        </p:txBody>
      </p:sp>
      <p:sp>
        <p:nvSpPr>
          <p:cNvPr id="7" name="Rectangle 2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eaLnBrk="0" hangingPunct="0"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r>
              <a:rPr lang="pl-PL" sz="2400" b="1" kern="0" dirty="0">
                <a:solidFill>
                  <a:srgbClr val="000000"/>
                </a:solidFill>
                <a:latin typeface="Century Gothic" pitchFamily="32" charset="0"/>
                <a:ea typeface="+mj-ea"/>
                <a:cs typeface="+mj-cs"/>
              </a:rPr>
              <a:t>CAREER CENTRE</a:t>
            </a:r>
          </a:p>
          <a:p>
            <a:pPr eaLnBrk="0" hangingPunct="0"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r>
              <a:rPr lang="pl-PL" sz="2400" b="1" kern="0" dirty="0">
                <a:solidFill>
                  <a:srgbClr val="000000"/>
                </a:solidFill>
                <a:latin typeface="Century Gothic" pitchFamily="32" charset="0"/>
                <a:ea typeface="+mj-ea"/>
                <a:cs typeface="+mj-cs"/>
              </a:rPr>
              <a:t>UNIVERSITY OF SILESIA IN KATOWICE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ext Box 4"/>
          <p:cNvSpPr txBox="1">
            <a:spLocks noChangeArrowheads="1"/>
          </p:cNvSpPr>
          <p:nvPr/>
        </p:nvSpPr>
        <p:spPr bwMode="auto">
          <a:xfrm>
            <a:off x="642938" y="2428875"/>
            <a:ext cx="8215312" cy="54498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marL="271463" indent="-271463">
              <a:spcAft>
                <a:spcPts val="1800"/>
              </a:spcAft>
              <a:buClr>
                <a:srgbClr val="FFFFFF"/>
              </a:buClr>
              <a:buSzPct val="100000"/>
              <a:buFont typeface="Arial" charset="0"/>
              <a:buChar char="•"/>
              <a:tabLst>
                <a:tab pos="271463" algn="l"/>
                <a:tab pos="1185863" algn="l"/>
                <a:tab pos="2100263" algn="l"/>
                <a:tab pos="3014663" algn="l"/>
                <a:tab pos="3929063" algn="l"/>
                <a:tab pos="4843463" algn="l"/>
                <a:tab pos="5757863" algn="l"/>
                <a:tab pos="6672263" algn="l"/>
                <a:tab pos="7586663" algn="l"/>
                <a:tab pos="8501063" algn="l"/>
                <a:tab pos="9415463" algn="l"/>
                <a:tab pos="10329863" algn="l"/>
              </a:tabLst>
            </a:pPr>
            <a:r>
              <a:rPr lang="en-GB">
                <a:solidFill>
                  <a:srgbClr val="FFFFFF"/>
                </a:solidFill>
                <a:latin typeface="Century Gothic" pitchFamily="34" charset="0"/>
              </a:rPr>
              <a:t>organizing meetings of </a:t>
            </a:r>
            <a:endParaRPr lang="pl-PL">
              <a:solidFill>
                <a:srgbClr val="FFFFFF"/>
              </a:solidFill>
              <a:latin typeface="Century Gothic" pitchFamily="34" charset="0"/>
            </a:endParaRPr>
          </a:p>
          <a:p>
            <a:pPr marL="271463" indent="-271463">
              <a:spcAft>
                <a:spcPts val="1800"/>
              </a:spcAft>
              <a:buClr>
                <a:srgbClr val="FFFFFF"/>
              </a:buClr>
              <a:buSzPct val="100000"/>
              <a:buFont typeface="Times New Roman" pitchFamily="18" charset="0"/>
              <a:buNone/>
              <a:tabLst>
                <a:tab pos="271463" algn="l"/>
                <a:tab pos="1185863" algn="l"/>
                <a:tab pos="2100263" algn="l"/>
                <a:tab pos="3014663" algn="l"/>
                <a:tab pos="3929063" algn="l"/>
                <a:tab pos="4843463" algn="l"/>
                <a:tab pos="5757863" algn="l"/>
                <a:tab pos="6672263" algn="l"/>
                <a:tab pos="7586663" algn="l"/>
                <a:tab pos="8501063" algn="l"/>
                <a:tab pos="9415463" algn="l"/>
                <a:tab pos="10329863" algn="l"/>
              </a:tabLst>
            </a:pPr>
            <a:r>
              <a:rPr lang="pl-PL">
                <a:solidFill>
                  <a:srgbClr val="FFFFFF"/>
                </a:solidFill>
                <a:latin typeface="Century Gothic" pitchFamily="34" charset="0"/>
              </a:rPr>
              <a:t>     </a:t>
            </a:r>
            <a:r>
              <a:rPr lang="en-GB">
                <a:solidFill>
                  <a:srgbClr val="FFFFFF"/>
                </a:solidFill>
                <a:latin typeface="Century Gothic" pitchFamily="34" charset="0"/>
              </a:rPr>
              <a:t>employers with students </a:t>
            </a:r>
          </a:p>
          <a:p>
            <a:pPr marL="271463" indent="-271463">
              <a:spcAft>
                <a:spcPts val="1800"/>
              </a:spcAft>
              <a:buClr>
                <a:srgbClr val="FFFFFF"/>
              </a:buClr>
              <a:buSzPct val="100000"/>
              <a:buFont typeface="Arial" charset="0"/>
              <a:buChar char="•"/>
              <a:tabLst>
                <a:tab pos="271463" algn="l"/>
                <a:tab pos="1185863" algn="l"/>
                <a:tab pos="2100263" algn="l"/>
                <a:tab pos="3014663" algn="l"/>
                <a:tab pos="3929063" algn="l"/>
                <a:tab pos="4843463" algn="l"/>
                <a:tab pos="5757863" algn="l"/>
                <a:tab pos="6672263" algn="l"/>
                <a:tab pos="7586663" algn="l"/>
                <a:tab pos="8501063" algn="l"/>
                <a:tab pos="9415463" algn="l"/>
                <a:tab pos="10329863" algn="l"/>
              </a:tabLst>
            </a:pPr>
            <a:r>
              <a:rPr lang="en-GB">
                <a:solidFill>
                  <a:srgbClr val="FFFFFF"/>
                </a:solidFill>
                <a:latin typeface="Century Gothic" pitchFamily="34" charset="0"/>
              </a:rPr>
              <a:t>CV / job offers data base</a:t>
            </a:r>
          </a:p>
          <a:p>
            <a:pPr marL="271463" indent="-271463">
              <a:spcAft>
                <a:spcPts val="1800"/>
              </a:spcAft>
              <a:buClr>
                <a:srgbClr val="FFFFFF"/>
              </a:buClr>
              <a:buSzPct val="100000"/>
              <a:buFont typeface="Arial" charset="0"/>
              <a:buChar char="•"/>
              <a:tabLst>
                <a:tab pos="271463" algn="l"/>
                <a:tab pos="1185863" algn="l"/>
                <a:tab pos="2100263" algn="l"/>
                <a:tab pos="3014663" algn="l"/>
                <a:tab pos="3929063" algn="l"/>
                <a:tab pos="4843463" algn="l"/>
                <a:tab pos="5757863" algn="l"/>
                <a:tab pos="6672263" algn="l"/>
                <a:tab pos="7586663" algn="l"/>
                <a:tab pos="8501063" algn="l"/>
                <a:tab pos="9415463" algn="l"/>
                <a:tab pos="10329863" algn="l"/>
              </a:tabLst>
            </a:pPr>
            <a:r>
              <a:rPr lang="en-GB">
                <a:solidFill>
                  <a:srgbClr val="FFFFFF"/>
                </a:solidFill>
                <a:latin typeface="Century Gothic" pitchFamily="34" charset="0"/>
              </a:rPr>
              <a:t>constant monitoring of </a:t>
            </a:r>
            <a:endParaRPr lang="pl-PL">
              <a:solidFill>
                <a:srgbClr val="FFFFFF"/>
              </a:solidFill>
              <a:latin typeface="Century Gothic" pitchFamily="34" charset="0"/>
            </a:endParaRPr>
          </a:p>
          <a:p>
            <a:pPr marL="271463" indent="-271463">
              <a:spcAft>
                <a:spcPts val="1800"/>
              </a:spcAft>
              <a:buClr>
                <a:srgbClr val="FFFFFF"/>
              </a:buClr>
              <a:buSzPct val="100000"/>
              <a:buFont typeface="Times New Roman" pitchFamily="18" charset="0"/>
              <a:buNone/>
              <a:tabLst>
                <a:tab pos="271463" algn="l"/>
                <a:tab pos="1185863" algn="l"/>
                <a:tab pos="2100263" algn="l"/>
                <a:tab pos="3014663" algn="l"/>
                <a:tab pos="3929063" algn="l"/>
                <a:tab pos="4843463" algn="l"/>
                <a:tab pos="5757863" algn="l"/>
                <a:tab pos="6672263" algn="l"/>
                <a:tab pos="7586663" algn="l"/>
                <a:tab pos="8501063" algn="l"/>
                <a:tab pos="9415463" algn="l"/>
                <a:tab pos="10329863" algn="l"/>
              </a:tabLst>
            </a:pPr>
            <a:r>
              <a:rPr lang="pl-PL">
                <a:solidFill>
                  <a:srgbClr val="FFFFFF"/>
                </a:solidFill>
                <a:latin typeface="Century Gothic" pitchFamily="34" charset="0"/>
              </a:rPr>
              <a:t>     </a:t>
            </a:r>
            <a:r>
              <a:rPr lang="en-GB">
                <a:solidFill>
                  <a:srgbClr val="FFFFFF"/>
                </a:solidFill>
                <a:latin typeface="Century Gothic" pitchFamily="34" charset="0"/>
              </a:rPr>
              <a:t>employment trends on local </a:t>
            </a:r>
            <a:endParaRPr lang="pl-PL">
              <a:solidFill>
                <a:srgbClr val="FFFFFF"/>
              </a:solidFill>
              <a:latin typeface="Century Gothic" pitchFamily="34" charset="0"/>
            </a:endParaRPr>
          </a:p>
          <a:p>
            <a:pPr marL="271463" indent="-271463">
              <a:spcAft>
                <a:spcPts val="1800"/>
              </a:spcAft>
              <a:buClr>
                <a:srgbClr val="FFFFFF"/>
              </a:buClr>
              <a:buSzPct val="100000"/>
              <a:buFont typeface="Times New Roman" pitchFamily="18" charset="0"/>
              <a:buNone/>
              <a:tabLst>
                <a:tab pos="271463" algn="l"/>
                <a:tab pos="1185863" algn="l"/>
                <a:tab pos="2100263" algn="l"/>
                <a:tab pos="3014663" algn="l"/>
                <a:tab pos="3929063" algn="l"/>
                <a:tab pos="4843463" algn="l"/>
                <a:tab pos="5757863" algn="l"/>
                <a:tab pos="6672263" algn="l"/>
                <a:tab pos="7586663" algn="l"/>
                <a:tab pos="8501063" algn="l"/>
                <a:tab pos="9415463" algn="l"/>
                <a:tab pos="10329863" algn="l"/>
              </a:tabLst>
            </a:pPr>
            <a:r>
              <a:rPr lang="pl-PL">
                <a:solidFill>
                  <a:srgbClr val="FFFFFF"/>
                </a:solidFill>
                <a:latin typeface="Century Gothic" pitchFamily="34" charset="0"/>
              </a:rPr>
              <a:t>     </a:t>
            </a:r>
            <a:r>
              <a:rPr lang="en-GB">
                <a:solidFill>
                  <a:srgbClr val="FFFFFF"/>
                </a:solidFill>
                <a:latin typeface="Century Gothic" pitchFamily="34" charset="0"/>
              </a:rPr>
              <a:t>and national labour market</a:t>
            </a:r>
          </a:p>
          <a:p>
            <a:pPr marL="271463" indent="-271463">
              <a:spcAft>
                <a:spcPts val="1800"/>
              </a:spcAft>
              <a:buClr>
                <a:srgbClr val="FFFFFF"/>
              </a:buClr>
              <a:buSzPct val="100000"/>
              <a:buFont typeface="Arial" charset="0"/>
              <a:buChar char="•"/>
              <a:tabLst>
                <a:tab pos="271463" algn="l"/>
                <a:tab pos="1185863" algn="l"/>
                <a:tab pos="2100263" algn="l"/>
                <a:tab pos="3014663" algn="l"/>
                <a:tab pos="3929063" algn="l"/>
                <a:tab pos="4843463" algn="l"/>
                <a:tab pos="5757863" algn="l"/>
                <a:tab pos="6672263" algn="l"/>
                <a:tab pos="7586663" algn="l"/>
                <a:tab pos="8501063" algn="l"/>
                <a:tab pos="9415463" algn="l"/>
                <a:tab pos="10329863" algn="l"/>
              </a:tabLst>
            </a:pPr>
            <a:r>
              <a:rPr lang="en-GB">
                <a:solidFill>
                  <a:srgbClr val="FFFFFF"/>
                </a:solidFill>
                <a:latin typeface="Century Gothic" pitchFamily="34" charset="0"/>
              </a:rPr>
              <a:t>organizing workshops </a:t>
            </a:r>
            <a:endParaRPr lang="pl-PL">
              <a:solidFill>
                <a:srgbClr val="FFFFFF"/>
              </a:solidFill>
              <a:latin typeface="Century Gothic" pitchFamily="34" charset="0"/>
            </a:endParaRPr>
          </a:p>
          <a:p>
            <a:pPr marL="271463" indent="-271463">
              <a:spcAft>
                <a:spcPts val="1800"/>
              </a:spcAft>
              <a:buClr>
                <a:srgbClr val="FFFFFF"/>
              </a:buClr>
              <a:buSzPct val="100000"/>
              <a:buFont typeface="Times New Roman" pitchFamily="18" charset="0"/>
              <a:buNone/>
              <a:tabLst>
                <a:tab pos="271463" algn="l"/>
                <a:tab pos="1185863" algn="l"/>
                <a:tab pos="2100263" algn="l"/>
                <a:tab pos="3014663" algn="l"/>
                <a:tab pos="3929063" algn="l"/>
                <a:tab pos="4843463" algn="l"/>
                <a:tab pos="5757863" algn="l"/>
                <a:tab pos="6672263" algn="l"/>
                <a:tab pos="7586663" algn="l"/>
                <a:tab pos="8501063" algn="l"/>
                <a:tab pos="9415463" algn="l"/>
                <a:tab pos="10329863" algn="l"/>
              </a:tabLst>
            </a:pPr>
            <a:r>
              <a:rPr lang="pl-PL">
                <a:solidFill>
                  <a:srgbClr val="FFFFFF"/>
                </a:solidFill>
                <a:latin typeface="Century Gothic" pitchFamily="34" charset="0"/>
              </a:rPr>
              <a:t>    </a:t>
            </a:r>
            <a:r>
              <a:rPr lang="en-GB">
                <a:solidFill>
                  <a:srgbClr val="FFFFFF"/>
                </a:solidFill>
                <a:latin typeface="Century Gothic" pitchFamily="34" charset="0"/>
              </a:rPr>
              <a:t>conducted by employers for  students</a:t>
            </a:r>
          </a:p>
          <a:p>
            <a:pPr marL="271463" indent="-271463">
              <a:spcAft>
                <a:spcPts val="1800"/>
              </a:spcAft>
              <a:buSzPct val="100000"/>
              <a:tabLst>
                <a:tab pos="271463" algn="l"/>
                <a:tab pos="1185863" algn="l"/>
                <a:tab pos="2100263" algn="l"/>
                <a:tab pos="3014663" algn="l"/>
                <a:tab pos="3929063" algn="l"/>
                <a:tab pos="4843463" algn="l"/>
                <a:tab pos="5757863" algn="l"/>
                <a:tab pos="6672263" algn="l"/>
                <a:tab pos="7586663" algn="l"/>
                <a:tab pos="8501063" algn="l"/>
                <a:tab pos="9415463" algn="l"/>
                <a:tab pos="10329863" algn="l"/>
              </a:tabLst>
            </a:pPr>
            <a:endParaRPr lang="en-GB">
              <a:solidFill>
                <a:srgbClr val="FFFFFF"/>
              </a:solidFill>
              <a:latin typeface="Century Gothic" pitchFamily="34" charset="0"/>
            </a:endParaRPr>
          </a:p>
          <a:p>
            <a:pPr marL="271463" indent="-271463">
              <a:spcAft>
                <a:spcPts val="1800"/>
              </a:spcAft>
              <a:buClr>
                <a:srgbClr val="FFFFFF"/>
              </a:buClr>
              <a:buSzPct val="100000"/>
              <a:buFont typeface="Arial" charset="0"/>
              <a:buNone/>
              <a:tabLst>
                <a:tab pos="271463" algn="l"/>
                <a:tab pos="1185863" algn="l"/>
                <a:tab pos="2100263" algn="l"/>
                <a:tab pos="3014663" algn="l"/>
                <a:tab pos="3929063" algn="l"/>
                <a:tab pos="4843463" algn="l"/>
                <a:tab pos="5757863" algn="l"/>
                <a:tab pos="6672263" algn="l"/>
                <a:tab pos="7586663" algn="l"/>
                <a:tab pos="8501063" algn="l"/>
                <a:tab pos="9415463" algn="l"/>
                <a:tab pos="10329863" algn="l"/>
              </a:tabLst>
            </a:pPr>
            <a:endParaRPr lang="en-GB">
              <a:solidFill>
                <a:srgbClr val="FFFFFF"/>
              </a:solidFill>
              <a:latin typeface="Century Gothic" pitchFamily="34" charset="0"/>
            </a:endParaRPr>
          </a:p>
          <a:p>
            <a:pPr marL="271463" indent="-271463">
              <a:spcAft>
                <a:spcPts val="1800"/>
              </a:spcAft>
              <a:buClr>
                <a:srgbClr val="FFFFFF"/>
              </a:buClr>
              <a:buSzPct val="100000"/>
              <a:buFont typeface="Arial" charset="0"/>
              <a:buNone/>
              <a:tabLst>
                <a:tab pos="271463" algn="l"/>
                <a:tab pos="1185863" algn="l"/>
                <a:tab pos="2100263" algn="l"/>
                <a:tab pos="3014663" algn="l"/>
                <a:tab pos="3929063" algn="l"/>
                <a:tab pos="4843463" algn="l"/>
                <a:tab pos="5757863" algn="l"/>
                <a:tab pos="6672263" algn="l"/>
                <a:tab pos="7586663" algn="l"/>
                <a:tab pos="8501063" algn="l"/>
                <a:tab pos="9415463" algn="l"/>
                <a:tab pos="10329863" algn="l"/>
              </a:tabLst>
            </a:pPr>
            <a:endParaRPr lang="en-GB">
              <a:solidFill>
                <a:srgbClr val="FFFFFF"/>
              </a:solidFill>
              <a:latin typeface="Century Gothic" pitchFamily="34" charset="0"/>
            </a:endParaRPr>
          </a:p>
        </p:txBody>
      </p:sp>
      <p:pic>
        <p:nvPicPr>
          <p:cNvPr id="6153" name="Picture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7900" y="2565400"/>
            <a:ext cx="4130675" cy="2755900"/>
          </a:xfrm>
          <a:prstGeom prst="rect">
            <a:avLst/>
          </a:prstGeom>
          <a:noFill/>
          <a:ln w="3175" cap="rnd">
            <a:solidFill>
              <a:schemeClr val="tx1"/>
            </a:solidFill>
            <a:miter lim="800000"/>
            <a:headEnd/>
            <a:tailEnd/>
          </a:ln>
          <a:effectLst>
            <a:outerShdw blurRad="50800" dist="50800" dir="4500000" algn="ctr" rotWithShape="0">
              <a:srgbClr val="000000">
                <a:alpha val="43137"/>
              </a:srgbClr>
            </a:outerShdw>
          </a:effectLst>
        </p:spPr>
      </p:pic>
      <p:sp>
        <p:nvSpPr>
          <p:cNvPr id="9" name="Rectangle 2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eaLnBrk="0" hangingPunct="0"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r>
              <a:rPr lang="pl-PL" sz="2400" b="1" kern="0" dirty="0">
                <a:solidFill>
                  <a:srgbClr val="000000"/>
                </a:solidFill>
                <a:latin typeface="Century Gothic" pitchFamily="32" charset="0"/>
                <a:ea typeface="+mj-ea"/>
                <a:cs typeface="+mj-cs"/>
              </a:rPr>
              <a:t>COOPERATION WITH EMPLOYERS AREA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571500" y="2000250"/>
            <a:ext cx="8321675" cy="43116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000" i="1" u="sng" dirty="0">
                <a:solidFill>
                  <a:srgbClr val="FFFFFF"/>
                </a:solidFill>
                <a:latin typeface="Century Gothic" pitchFamily="32" charset="0"/>
                <a:ea typeface="+mn-ea"/>
                <a:cs typeface="Arial Unicode MS" charset="0"/>
              </a:rPr>
              <a:t>Counselling via the Internet</a:t>
            </a:r>
          </a:p>
          <a:p>
            <a:pPr>
              <a:buClr>
                <a:srgbClr val="FFFFFF"/>
              </a:buClr>
              <a:buSzPct val="100000"/>
              <a:buFont typeface="Wingdings" charset="2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GB" sz="2000" u="sng" dirty="0">
              <a:solidFill>
                <a:srgbClr val="FFFFFF"/>
              </a:solidFill>
              <a:latin typeface="Century Gothic" pitchFamily="32" charset="0"/>
              <a:ea typeface="+mn-ea"/>
              <a:cs typeface="Arial Unicode MS" charset="0"/>
            </a:endParaRPr>
          </a:p>
          <a:p>
            <a:pPr indent="179388" algn="just">
              <a:spcAft>
                <a:spcPts val="1800"/>
              </a:spcAft>
              <a:buClr>
                <a:srgbClr val="FFFFFF"/>
              </a:buClr>
              <a:buSzPct val="100000"/>
              <a:buFont typeface="Arial" pitchFamily="34" charset="0"/>
              <a:buChar char="•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dirty="0">
                <a:latin typeface="Century Gothic" pitchFamily="32" charset="0"/>
                <a:ea typeface="+mn-ea"/>
                <a:cs typeface="Arial Unicode MS" charset="0"/>
              </a:rPr>
              <a:t>Correcting Curriculum Vitae and cover  letters</a:t>
            </a:r>
          </a:p>
          <a:p>
            <a:pPr indent="179388">
              <a:spcAft>
                <a:spcPts val="1800"/>
              </a:spcAft>
              <a:buClr>
                <a:srgbClr val="FFFFFF"/>
              </a:buClr>
              <a:buSzPct val="100000"/>
              <a:buFont typeface="Arial" pitchFamily="34" charset="0"/>
              <a:buChar char="•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dirty="0">
                <a:latin typeface="Century Gothic" pitchFamily="32" charset="0"/>
                <a:ea typeface="+mn-ea"/>
                <a:cs typeface="Arial Unicode MS" charset="0"/>
              </a:rPr>
              <a:t>Guidance concerning professional development and planning career path</a:t>
            </a:r>
          </a:p>
          <a:p>
            <a:pPr indent="179388">
              <a:spcAft>
                <a:spcPts val="1800"/>
              </a:spcAft>
              <a:buClr>
                <a:srgbClr val="FFFFFF"/>
              </a:buClr>
              <a:buSzPct val="100000"/>
              <a:buFont typeface="Arial" pitchFamily="34" charset="0"/>
              <a:buChar char="•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dirty="0">
                <a:latin typeface="Century Gothic" pitchFamily="32" charset="0"/>
                <a:ea typeface="+mn-ea"/>
                <a:cs typeface="Arial Unicode MS" charset="0"/>
              </a:rPr>
              <a:t>www.bk.us.edu.pl – guide for students looking for a job</a:t>
            </a:r>
          </a:p>
          <a:p>
            <a:pPr indent="179388">
              <a:spcAft>
                <a:spcPts val="1800"/>
              </a:spcAft>
              <a:buClr>
                <a:srgbClr val="FFFFFF"/>
              </a:buClr>
              <a:buSzPct val="100000"/>
              <a:buFont typeface="Arial" pitchFamily="34" charset="0"/>
              <a:buChar char="•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dirty="0">
                <a:latin typeface="Century Gothic" pitchFamily="32" charset="0"/>
                <a:ea typeface="+mn-ea"/>
                <a:cs typeface="Arial Unicode MS" charset="0"/>
              </a:rPr>
              <a:t>Individual guidance</a:t>
            </a:r>
            <a:endParaRPr lang="en-GB" dirty="0">
              <a:latin typeface="Century Gothic" pitchFamily="32" charset="0"/>
              <a:ea typeface="+mn-ea"/>
              <a:cs typeface="Arial Unicode MS" charset="0"/>
            </a:endParaRPr>
          </a:p>
          <a:p>
            <a:pPr>
              <a:spcAft>
                <a:spcPts val="1800"/>
              </a:spcAft>
              <a:buClr>
                <a:srgbClr val="FFFFFF"/>
              </a:buClr>
              <a:buSzPct val="100000"/>
              <a:buFont typeface="Times New Roman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GB" dirty="0">
              <a:latin typeface="Century Gothic" pitchFamily="32" charset="0"/>
              <a:ea typeface="+mn-ea"/>
              <a:cs typeface="Arial Unicode MS" charset="0"/>
            </a:endParaRPr>
          </a:p>
          <a:p>
            <a:pPr algn="just">
              <a:spcAft>
                <a:spcPts val="1800"/>
              </a:spcAft>
              <a:buClr>
                <a:srgbClr val="FFFFFF"/>
              </a:buClr>
              <a:buSzPct val="100000"/>
              <a:buFont typeface="Arial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dirty="0">
              <a:solidFill>
                <a:srgbClr val="FFFFFF"/>
              </a:solidFill>
              <a:latin typeface="Century Gothic" pitchFamily="32" charset="0"/>
              <a:ea typeface="+mn-ea"/>
              <a:cs typeface="Arial Unicode MS" charset="0"/>
            </a:endParaRPr>
          </a:p>
          <a:p>
            <a:pPr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dirty="0">
              <a:solidFill>
                <a:srgbClr val="FFFFFF"/>
              </a:solidFill>
              <a:latin typeface="Century Gothic" pitchFamily="32" charset="0"/>
              <a:ea typeface="+mn-ea"/>
              <a:cs typeface="Arial Unicode MS" charset="0"/>
            </a:endParaRPr>
          </a:p>
        </p:txBody>
      </p:sp>
      <p:sp>
        <p:nvSpPr>
          <p:cNvPr id="7" name="Rectangle 2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eaLnBrk="0" hangingPunct="0"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r>
              <a:rPr lang="pl-PL" sz="2400" b="1" kern="0" dirty="0">
                <a:solidFill>
                  <a:srgbClr val="000000"/>
                </a:solidFill>
                <a:latin typeface="Century Gothic" pitchFamily="32" charset="0"/>
                <a:ea typeface="+mj-ea"/>
                <a:cs typeface="+mj-cs"/>
              </a:rPr>
              <a:t>VOCATIONAL COUNSELLING AREA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ext Box 4"/>
          <p:cNvSpPr txBox="1">
            <a:spLocks noChangeArrowheads="1"/>
          </p:cNvSpPr>
          <p:nvPr/>
        </p:nvSpPr>
        <p:spPr bwMode="auto">
          <a:xfrm>
            <a:off x="571500" y="2143125"/>
            <a:ext cx="7745413" cy="45116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000" i="1" u="sng">
                <a:solidFill>
                  <a:srgbClr val="FFFFFF"/>
                </a:solidFill>
                <a:latin typeface="Century Gothic" pitchFamily="34" charset="0"/>
              </a:rPr>
              <a:t>Trainings/ workshops</a:t>
            </a:r>
          </a:p>
          <a:p>
            <a:pPr algn="just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>
              <a:solidFill>
                <a:srgbClr val="FFFFFF"/>
              </a:solidFill>
              <a:latin typeface="Century Gothic" pitchFamily="34" charset="0"/>
            </a:endParaRPr>
          </a:p>
          <a:p>
            <a:pPr algn="just">
              <a:spcAft>
                <a:spcPts val="1800"/>
              </a:spcAft>
              <a:buClr>
                <a:srgbClr val="FFFFFF"/>
              </a:buClr>
              <a:buSzPct val="100000"/>
              <a:buFont typeface="Arial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>
                <a:solidFill>
                  <a:srgbClr val="FFFFFF"/>
                </a:solidFill>
                <a:latin typeface="Century Gothic" pitchFamily="34" charset="0"/>
              </a:rPr>
              <a:t> </a:t>
            </a:r>
            <a:r>
              <a:rPr lang="en-GB">
                <a:solidFill>
                  <a:srgbClr val="FFFFFF"/>
                </a:solidFill>
                <a:latin typeface="Century Gothic" pitchFamily="34" charset="0"/>
              </a:rPr>
              <a:t>Social /psychological skills training </a:t>
            </a:r>
          </a:p>
          <a:p>
            <a:pPr algn="just">
              <a:spcAft>
                <a:spcPts val="1800"/>
              </a:spcAft>
              <a:buClr>
                <a:srgbClr val="FFFFFF"/>
              </a:buClr>
              <a:buSzPct val="100000"/>
              <a:buFont typeface="Arial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>
                <a:solidFill>
                  <a:srgbClr val="FFFFFF"/>
                </a:solidFill>
                <a:latin typeface="Century Gothic" pitchFamily="34" charset="0"/>
              </a:rPr>
              <a:t> </a:t>
            </a:r>
            <a:r>
              <a:rPr lang="en-GB">
                <a:solidFill>
                  <a:srgbClr val="FFFFFF"/>
                </a:solidFill>
                <a:latin typeface="Century Gothic" pitchFamily="34" charset="0"/>
              </a:rPr>
              <a:t>Skills necessary to find a job</a:t>
            </a:r>
          </a:p>
          <a:p>
            <a:pPr algn="just">
              <a:spcAft>
                <a:spcPts val="1800"/>
              </a:spcAft>
              <a:buClr>
                <a:srgbClr val="FFFFFF"/>
              </a:buClr>
              <a:buSzPct val="100000"/>
              <a:buFont typeface="Arial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>
                <a:solidFill>
                  <a:srgbClr val="FFFFFF"/>
                </a:solidFill>
                <a:latin typeface="Century Gothic" pitchFamily="34" charset="0"/>
              </a:rPr>
              <a:t> </a:t>
            </a:r>
            <a:r>
              <a:rPr lang="en-GB">
                <a:solidFill>
                  <a:srgbClr val="FFFFFF"/>
                </a:solidFill>
                <a:latin typeface="Century Gothic" pitchFamily="34" charset="0"/>
              </a:rPr>
              <a:t>Specialized seminars</a:t>
            </a:r>
          </a:p>
          <a:p>
            <a:pPr algn="just">
              <a:spcAft>
                <a:spcPts val="1800"/>
              </a:spcAft>
              <a:buClr>
                <a:srgbClr val="FFFFFF"/>
              </a:buClr>
              <a:buSzPct val="100000"/>
              <a:buFont typeface="Arial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>
                <a:solidFill>
                  <a:srgbClr val="FFFFFF"/>
                </a:solidFill>
                <a:latin typeface="Century Gothic" pitchFamily="34" charset="0"/>
              </a:rPr>
              <a:t> </a:t>
            </a:r>
            <a:r>
              <a:rPr lang="en-GB">
                <a:solidFill>
                  <a:srgbClr val="FFFFFF"/>
                </a:solidFill>
                <a:latin typeface="Century Gothic" pitchFamily="34" charset="0"/>
              </a:rPr>
              <a:t>„Which way to work?”</a:t>
            </a:r>
          </a:p>
          <a:p>
            <a:pPr algn="just">
              <a:spcAft>
                <a:spcPts val="1800"/>
              </a:spcAft>
              <a:buClr>
                <a:srgbClr val="FFFFFF"/>
              </a:buClr>
              <a:buSzPct val="100000"/>
              <a:buFont typeface="Arial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>
              <a:solidFill>
                <a:srgbClr val="FFFFFF"/>
              </a:solidFill>
              <a:latin typeface="Century Gothic" pitchFamily="34" charset="0"/>
            </a:endParaRPr>
          </a:p>
          <a:p>
            <a:pPr algn="just">
              <a:spcAft>
                <a:spcPts val="1800"/>
              </a:spcAft>
              <a:buClr>
                <a:srgbClr val="FFFFFF"/>
              </a:buClr>
              <a:buSzPct val="100000"/>
              <a:buFont typeface="Arial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>
                <a:solidFill>
                  <a:srgbClr val="FFFFFF"/>
                </a:solidFill>
                <a:latin typeface="Century Gothic" pitchFamily="34" charset="0"/>
              </a:rPr>
              <a:t> </a:t>
            </a:r>
            <a:r>
              <a:rPr lang="en-GB">
                <a:solidFill>
                  <a:srgbClr val="FFFFFF"/>
                </a:solidFill>
                <a:latin typeface="Century Gothic" pitchFamily="34" charset="0"/>
              </a:rPr>
              <a:t>Trainings conducted by companies,</a:t>
            </a:r>
          </a:p>
          <a:p>
            <a:pPr algn="just">
              <a:spcAft>
                <a:spcPts val="1800"/>
              </a:spcAft>
              <a:buClr>
                <a:srgbClr val="FFFFFF"/>
              </a:buClr>
              <a:buSzPct val="100000"/>
              <a:buFont typeface="Arial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>
                <a:solidFill>
                  <a:srgbClr val="FFFFFF"/>
                </a:solidFill>
                <a:latin typeface="Century Gothic" pitchFamily="34" charset="0"/>
              </a:rPr>
              <a:t> </a:t>
            </a:r>
            <a:r>
              <a:rPr lang="en-GB">
                <a:solidFill>
                  <a:srgbClr val="FFFFFF"/>
                </a:solidFill>
                <a:latin typeface="Century Gothic" pitchFamily="34" charset="0"/>
              </a:rPr>
              <a:t>Trainings conducted by Career Office staff.</a:t>
            </a:r>
          </a:p>
          <a:p>
            <a:pPr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>
              <a:solidFill>
                <a:srgbClr val="FFFFFF"/>
              </a:solidFill>
              <a:latin typeface="Century Gothic" pitchFamily="34" charset="0"/>
            </a:endParaRPr>
          </a:p>
        </p:txBody>
      </p:sp>
      <p:pic>
        <p:nvPicPr>
          <p:cNvPr id="7177" name="Picture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3800" y="2565400"/>
            <a:ext cx="3686175" cy="2473325"/>
          </a:xfrm>
          <a:prstGeom prst="rect">
            <a:avLst/>
          </a:prstGeom>
          <a:noFill/>
          <a:ln w="6350" cap="rnd">
            <a:solidFill>
              <a:schemeClr val="tx1"/>
            </a:solidFill>
            <a:miter lim="800000"/>
            <a:headEnd/>
            <a:tailEnd/>
          </a:ln>
          <a:effectLst>
            <a:outerShdw blurRad="50800" dist="50800" dir="4500000" algn="ctr" rotWithShape="0">
              <a:srgbClr val="000000">
                <a:alpha val="43137"/>
              </a:srgbClr>
            </a:outerShdw>
          </a:effectLst>
        </p:spPr>
      </p:pic>
      <p:sp>
        <p:nvSpPr>
          <p:cNvPr id="9" name="Rectangle 2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eaLnBrk="0" hangingPunct="0"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r>
              <a:rPr lang="pl-PL" sz="2400" b="1" kern="0" dirty="0">
                <a:solidFill>
                  <a:srgbClr val="000000"/>
                </a:solidFill>
                <a:latin typeface="Century Gothic" pitchFamily="32" charset="0"/>
                <a:ea typeface="+mn-ea"/>
                <a:cs typeface="Arial Unicode MS" charset="0"/>
              </a:rPr>
              <a:t>VOCATIONAL </a:t>
            </a:r>
            <a:r>
              <a:rPr lang="pl-PL" sz="2400" b="1" kern="0" dirty="0">
                <a:solidFill>
                  <a:srgbClr val="000000"/>
                </a:solidFill>
                <a:latin typeface="Century Gothic" pitchFamily="32" charset="0"/>
                <a:ea typeface="+mn-ea"/>
                <a:cs typeface="Arial Unicode MS" charset="0"/>
              </a:rPr>
              <a:t>COUNSELLING </a:t>
            </a:r>
            <a:r>
              <a:rPr lang="pl-PL" sz="2400" b="1" kern="0" dirty="0">
                <a:solidFill>
                  <a:srgbClr val="000000"/>
                </a:solidFill>
                <a:latin typeface="Century Gothic" pitchFamily="32" charset="0"/>
                <a:ea typeface="+mn-ea"/>
                <a:cs typeface="Arial Unicode MS" charset="0"/>
              </a:rPr>
              <a:t>AREA</a:t>
            </a:r>
          </a:p>
          <a:p>
            <a:pPr eaLnBrk="0" hangingPunct="0"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endParaRPr lang="pl-PL" sz="2400" b="1" kern="0" dirty="0">
              <a:solidFill>
                <a:srgbClr val="000000"/>
              </a:solidFill>
              <a:latin typeface="Century Gothic" pitchFamily="32" charset="0"/>
              <a:ea typeface="+mj-ea"/>
              <a:cs typeface="+mj-cs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Text Box 4"/>
          <p:cNvSpPr txBox="1">
            <a:spLocks noChangeArrowheads="1"/>
          </p:cNvSpPr>
          <p:nvPr/>
        </p:nvSpPr>
        <p:spPr bwMode="auto">
          <a:xfrm>
            <a:off x="571500" y="2143125"/>
            <a:ext cx="8215313" cy="45577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>
              <a:solidFill>
                <a:srgbClr val="FFFFFF"/>
              </a:solidFill>
              <a:latin typeface="Century Gothic" pitchFamily="34" charset="0"/>
            </a:endParaRPr>
          </a:p>
          <a:p>
            <a:pPr>
              <a:buClr>
                <a:srgbClr val="FFFFFF"/>
              </a:buClr>
              <a:buSzPct val="100000"/>
              <a:buFont typeface="Arial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>
                <a:solidFill>
                  <a:srgbClr val="FFFFFF"/>
                </a:solidFill>
                <a:latin typeface="Century Gothic" pitchFamily="34" charset="0"/>
              </a:rPr>
              <a:t> Annual reports on job offers</a:t>
            </a:r>
          </a:p>
          <a:p>
            <a:pPr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>
              <a:solidFill>
                <a:srgbClr val="FFFFFF"/>
              </a:solidFill>
              <a:latin typeface="Century Gothic" pitchFamily="34" charset="0"/>
            </a:endParaRPr>
          </a:p>
          <a:p>
            <a:pPr>
              <a:buClr>
                <a:srgbClr val="FFFFFF"/>
              </a:buClr>
              <a:buSzPct val="100000"/>
              <a:buFont typeface="Arial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>
                <a:solidFill>
                  <a:srgbClr val="FFFFFF"/>
                </a:solidFill>
                <a:latin typeface="Century Gothic" pitchFamily="34" charset="0"/>
              </a:rPr>
              <a:t> Graduates’ survey</a:t>
            </a:r>
          </a:p>
          <a:p>
            <a:pPr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>
              <a:solidFill>
                <a:srgbClr val="FFFFFF"/>
              </a:solidFill>
              <a:latin typeface="Century Gothic" pitchFamily="34" charset="0"/>
            </a:endParaRPr>
          </a:p>
          <a:p>
            <a:pPr>
              <a:buClr>
                <a:srgbClr val="FFFFFF"/>
              </a:buClr>
              <a:buSzPct val="100000"/>
              <a:buFont typeface="Arial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>
                <a:solidFill>
                  <a:srgbClr val="FFFFFF"/>
                </a:solidFill>
                <a:latin typeface="Century Gothic" pitchFamily="34" charset="0"/>
              </a:rPr>
              <a:t> Employers’ expectations towards </a:t>
            </a:r>
          </a:p>
          <a:p>
            <a:pPr>
              <a:buClr>
                <a:srgbClr val="FFFFFF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>
                <a:solidFill>
                  <a:srgbClr val="FFFFFF"/>
                </a:solidFill>
                <a:latin typeface="Century Gothic" pitchFamily="34" charset="0"/>
              </a:rPr>
              <a:t>	  University of Silesia graduates</a:t>
            </a:r>
          </a:p>
          <a:p>
            <a:pPr>
              <a:buClr>
                <a:srgbClr val="FFFFFF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>
              <a:solidFill>
                <a:srgbClr val="FFFFFF"/>
              </a:solidFill>
              <a:latin typeface="Century Gothic" pitchFamily="34" charset="0"/>
            </a:endParaRPr>
          </a:p>
          <a:p>
            <a:pPr>
              <a:buClr>
                <a:srgbClr val="FFFFFF"/>
              </a:buClr>
              <a:buSzPct val="100000"/>
              <a:buFont typeface="Arial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>
                <a:solidFill>
                  <a:srgbClr val="FFFFFF"/>
                </a:solidFill>
                <a:latin typeface="Century Gothic" pitchFamily="34" charset="0"/>
              </a:rPr>
              <a:t> National system of monitoring </a:t>
            </a:r>
          </a:p>
          <a:p>
            <a:pPr>
              <a:buClr>
                <a:srgbClr val="FFFFFF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>
                <a:solidFill>
                  <a:srgbClr val="FFFFFF"/>
                </a:solidFill>
                <a:latin typeface="Century Gothic" pitchFamily="34" charset="0"/>
              </a:rPr>
              <a:t>  graduates’ careers  </a:t>
            </a:r>
          </a:p>
          <a:p>
            <a:pPr>
              <a:buClr>
                <a:srgbClr val="FFFFFF"/>
              </a:buClr>
              <a:buSzPct val="100000"/>
              <a:buFont typeface="Arial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>
              <a:solidFill>
                <a:srgbClr val="FFFFFF"/>
              </a:solidFill>
              <a:latin typeface="Century Gothic" pitchFamily="34" charset="0"/>
            </a:endParaRPr>
          </a:p>
          <a:p>
            <a:pPr>
              <a:buClr>
                <a:srgbClr val="FFFFFF"/>
              </a:buClr>
              <a:buSzPct val="100000"/>
              <a:buFont typeface="Arial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>
                <a:solidFill>
                  <a:srgbClr val="FFFFFF"/>
                </a:solidFill>
                <a:latin typeface="Century Gothic" pitchFamily="34" charset="0"/>
              </a:rPr>
              <a:t> Evaluation of Career Centre activity (students’ survey)</a:t>
            </a:r>
          </a:p>
          <a:p>
            <a:pPr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 sz="2000" i="1">
              <a:solidFill>
                <a:srgbClr val="FFFFFF"/>
              </a:solidFill>
              <a:latin typeface="Century Gothic" pitchFamily="34" charset="0"/>
            </a:endParaRPr>
          </a:p>
          <a:p>
            <a:pPr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>
              <a:solidFill>
                <a:srgbClr val="FFFFFF"/>
              </a:solidFill>
              <a:latin typeface="Century Gothic" pitchFamily="34" charset="0"/>
            </a:endParaRPr>
          </a:p>
          <a:p>
            <a:pPr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>
              <a:solidFill>
                <a:srgbClr val="000000"/>
              </a:solidFill>
              <a:latin typeface="Century Gothic" pitchFamily="34" charset="0"/>
            </a:endParaRPr>
          </a:p>
          <a:p>
            <a:pPr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>
              <a:solidFill>
                <a:srgbClr val="000000"/>
              </a:solidFill>
              <a:latin typeface="Century Gothic" pitchFamily="34" charset="0"/>
            </a:endParaRPr>
          </a:p>
        </p:txBody>
      </p:sp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9338" y="2492375"/>
            <a:ext cx="3689350" cy="2454275"/>
          </a:xfrm>
          <a:prstGeom prst="rect">
            <a:avLst/>
          </a:prstGeom>
          <a:noFill/>
          <a:ln w="3175" cap="rnd">
            <a:solidFill>
              <a:schemeClr val="tx1"/>
            </a:solidFill>
            <a:miter lim="800000"/>
            <a:headEnd/>
            <a:tailEnd/>
          </a:ln>
          <a:effectLst>
            <a:outerShdw blurRad="50800" dist="50800" dir="4500000" algn="ctr" rotWithShape="0">
              <a:srgbClr val="000000">
                <a:alpha val="43137"/>
              </a:srgbClr>
            </a:outerShdw>
          </a:effectLst>
        </p:spPr>
      </p:pic>
      <p:sp>
        <p:nvSpPr>
          <p:cNvPr id="9" name="Rectangle 2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eaLnBrk="0" hangingPunct="0"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r>
              <a:rPr lang="pl-PL" sz="2400" b="1" kern="0" dirty="0">
                <a:solidFill>
                  <a:srgbClr val="000000"/>
                </a:solidFill>
                <a:latin typeface="Century Gothic" pitchFamily="32" charset="0"/>
                <a:ea typeface="+mj-ea"/>
                <a:cs typeface="+mj-cs"/>
              </a:rPr>
              <a:t>SOCIAL RESEARCH AREA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Text Box 2"/>
          <p:cNvSpPr txBox="1">
            <a:spLocks noChangeArrowheads="1"/>
          </p:cNvSpPr>
          <p:nvPr/>
        </p:nvSpPr>
        <p:spPr bwMode="auto">
          <a:xfrm>
            <a:off x="571500" y="1785938"/>
            <a:ext cx="8215313" cy="25590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algn="just">
              <a:lnSpc>
                <a:spcPct val="90000"/>
              </a:lnSpc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>
              <a:solidFill>
                <a:srgbClr val="FFFFFF"/>
              </a:solidFill>
              <a:latin typeface="Century Gothic" pitchFamily="34" charset="0"/>
            </a:endParaRPr>
          </a:p>
          <a:p>
            <a:pPr algn="just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>
              <a:solidFill>
                <a:srgbClr val="FFFFFF"/>
              </a:solidFill>
              <a:latin typeface="Century Gothic" pitchFamily="34" charset="0"/>
            </a:endParaRPr>
          </a:p>
          <a:p>
            <a:pPr algn="just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>
              <a:solidFill>
                <a:srgbClr val="FFFFFF"/>
              </a:solidFill>
              <a:latin typeface="Century Gothic" pitchFamily="34" charset="0"/>
            </a:endParaRPr>
          </a:p>
          <a:p>
            <a:pPr algn="just">
              <a:buSzPct val="100000"/>
              <a:buFont typeface="Arial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>
                <a:solidFill>
                  <a:srgbClr val="FFFFFF"/>
                </a:solidFill>
                <a:latin typeface="Century Gothic" pitchFamily="34" charset="0"/>
              </a:rPr>
              <a:t> </a:t>
            </a:r>
            <a:r>
              <a:rPr lang="en-GB">
                <a:solidFill>
                  <a:srgbClr val="FFFFFF"/>
                </a:solidFill>
                <a:latin typeface="Century Gothic" pitchFamily="34" charset="0"/>
              </a:rPr>
              <a:t>START – Academic Entrepreneurship</a:t>
            </a:r>
          </a:p>
          <a:p>
            <a:pPr algn="just"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>
              <a:solidFill>
                <a:srgbClr val="FFFFFF"/>
              </a:solidFill>
              <a:latin typeface="Century Gothic" pitchFamily="34" charset="0"/>
            </a:endParaRPr>
          </a:p>
          <a:p>
            <a:pPr algn="just">
              <a:buSzPct val="100000"/>
              <a:buFont typeface="Arial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>
                <a:solidFill>
                  <a:srgbClr val="FFFFFF"/>
                </a:solidFill>
                <a:latin typeface="Century Gothic" pitchFamily="34" charset="0"/>
              </a:rPr>
              <a:t> Academic Business Incubator (ABI) </a:t>
            </a:r>
          </a:p>
          <a:p>
            <a:pPr algn="just">
              <a:buSzPct val="100000"/>
              <a:buFont typeface="Arial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>
              <a:solidFill>
                <a:srgbClr val="FFFFFF"/>
              </a:solidFill>
              <a:latin typeface="Century Gothic" pitchFamily="34" charset="0"/>
            </a:endParaRPr>
          </a:p>
          <a:p>
            <a:pPr algn="just">
              <a:buSzPct val="100000"/>
              <a:buFont typeface="Arial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>
                <a:solidFill>
                  <a:srgbClr val="FFFFFF"/>
                </a:solidFill>
                <a:latin typeface="Century Gothic" pitchFamily="34" charset="0"/>
              </a:rPr>
              <a:t> Creator of Innovations</a:t>
            </a:r>
          </a:p>
          <a:p>
            <a:pPr algn="just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>
              <a:solidFill>
                <a:srgbClr val="FFFFFF"/>
              </a:solidFill>
              <a:latin typeface="Century Gothic" pitchFamily="34" charset="0"/>
            </a:endParaRPr>
          </a:p>
        </p:txBody>
      </p:sp>
      <p:sp>
        <p:nvSpPr>
          <p:cNvPr id="8" name="Rectangle 2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eaLnBrk="0" hangingPunct="0"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r>
              <a:rPr lang="pl-PL" sz="2400" b="1" kern="0" dirty="0">
                <a:solidFill>
                  <a:srgbClr val="000000"/>
                </a:solidFill>
                <a:latin typeface="Century Gothic" pitchFamily="32" charset="0"/>
                <a:ea typeface="+mj-ea"/>
                <a:cs typeface="+mj-cs"/>
              </a:rPr>
              <a:t>ACADEMIC CENTRE OF ENTREPRENEURSHIP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Text Box 2"/>
          <p:cNvSpPr txBox="1">
            <a:spLocks noChangeArrowheads="1"/>
          </p:cNvSpPr>
          <p:nvPr/>
        </p:nvSpPr>
        <p:spPr bwMode="auto">
          <a:xfrm>
            <a:off x="571500" y="1785938"/>
            <a:ext cx="8215313" cy="5578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algn="just">
              <a:lnSpc>
                <a:spcPct val="90000"/>
              </a:lnSpc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1700">
                <a:solidFill>
                  <a:srgbClr val="FFFFFF"/>
                </a:solidFill>
                <a:latin typeface="Century Gothic" pitchFamily="34" charset="0"/>
              </a:rPr>
              <a:t>Project START – Academic Entrepreneurship is financed by European Social Fund. </a:t>
            </a:r>
          </a:p>
          <a:p>
            <a:pPr algn="just">
              <a:lnSpc>
                <a:spcPct val="90000"/>
              </a:lnSpc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 sz="1700">
              <a:solidFill>
                <a:srgbClr val="FFFFFF"/>
              </a:solidFill>
              <a:latin typeface="Century Gothic" pitchFamily="34" charset="0"/>
            </a:endParaRPr>
          </a:p>
          <a:p>
            <a:pPr algn="just">
              <a:lnSpc>
                <a:spcPct val="90000"/>
              </a:lnSpc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1700">
                <a:solidFill>
                  <a:srgbClr val="FFFFFF"/>
                </a:solidFill>
                <a:latin typeface="Century Gothic" pitchFamily="34" charset="0"/>
              </a:rPr>
              <a:t>Project conducted in cooperation with </a:t>
            </a:r>
          </a:p>
          <a:p>
            <a:pPr algn="just">
              <a:lnSpc>
                <a:spcPct val="90000"/>
              </a:lnSpc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1700">
                <a:solidFill>
                  <a:srgbClr val="FFFFFF"/>
                </a:solidFill>
                <a:latin typeface="Century Gothic" pitchFamily="34" charset="0"/>
              </a:rPr>
              <a:t>8 partners, including 6 major universities </a:t>
            </a:r>
          </a:p>
          <a:p>
            <a:pPr algn="just">
              <a:lnSpc>
                <a:spcPct val="90000"/>
              </a:lnSpc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1700">
                <a:solidFill>
                  <a:srgbClr val="FFFFFF"/>
                </a:solidFill>
                <a:latin typeface="Century Gothic" pitchFamily="34" charset="0"/>
              </a:rPr>
              <a:t>of the region</a:t>
            </a:r>
          </a:p>
          <a:p>
            <a:pPr algn="just">
              <a:lnSpc>
                <a:spcPct val="90000"/>
              </a:lnSpc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 sz="1700">
              <a:solidFill>
                <a:srgbClr val="FFFFFF"/>
              </a:solidFill>
              <a:latin typeface="Century Gothic" pitchFamily="34" charset="0"/>
            </a:endParaRPr>
          </a:p>
          <a:p>
            <a:pPr algn="just">
              <a:lnSpc>
                <a:spcPct val="90000"/>
              </a:lnSpc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1700" b="1">
                <a:solidFill>
                  <a:srgbClr val="FFFFFF"/>
                </a:solidFill>
                <a:latin typeface="Century Gothic" pitchFamily="34" charset="0"/>
              </a:rPr>
              <a:t>Aim</a:t>
            </a:r>
            <a:r>
              <a:rPr lang="en-GB" sz="1700">
                <a:solidFill>
                  <a:srgbClr val="FFFFFF"/>
                </a:solidFill>
                <a:latin typeface="Century Gothic" pitchFamily="34" charset="0"/>
              </a:rPr>
              <a:t>: to support scientists and business </a:t>
            </a:r>
          </a:p>
          <a:p>
            <a:pPr algn="just">
              <a:lnSpc>
                <a:spcPct val="90000"/>
              </a:lnSpc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1700">
                <a:solidFill>
                  <a:srgbClr val="FFFFFF"/>
                </a:solidFill>
                <a:latin typeface="Century Gothic" pitchFamily="34" charset="0"/>
              </a:rPr>
              <a:t>in cooperation via innovations </a:t>
            </a:r>
          </a:p>
          <a:p>
            <a:pPr algn="just">
              <a:lnSpc>
                <a:spcPct val="90000"/>
              </a:lnSpc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1700">
                <a:solidFill>
                  <a:srgbClr val="FFFFFF"/>
                </a:solidFill>
                <a:latin typeface="Century Gothic" pitchFamily="34" charset="0"/>
              </a:rPr>
              <a:t>and technology transfer</a:t>
            </a:r>
          </a:p>
          <a:p>
            <a:pPr algn="just">
              <a:lnSpc>
                <a:spcPct val="90000"/>
              </a:lnSpc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 sz="1700">
              <a:solidFill>
                <a:srgbClr val="FFFFFF"/>
              </a:solidFill>
              <a:latin typeface="Century Gothic" pitchFamily="34" charset="0"/>
            </a:endParaRPr>
          </a:p>
          <a:p>
            <a:pPr algn="just">
              <a:lnSpc>
                <a:spcPct val="90000"/>
              </a:lnSpc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1700" b="1">
                <a:solidFill>
                  <a:srgbClr val="FFFFFF"/>
                </a:solidFill>
                <a:latin typeface="Century Gothic" pitchFamily="34" charset="0"/>
              </a:rPr>
              <a:t>Beneficiaries</a:t>
            </a:r>
            <a:r>
              <a:rPr lang="en-GB" sz="1700">
                <a:solidFill>
                  <a:srgbClr val="FFFFFF"/>
                </a:solidFill>
                <a:latin typeface="Century Gothic" pitchFamily="34" charset="0"/>
              </a:rPr>
              <a:t>: 300 students (1st, 2nd and </a:t>
            </a:r>
          </a:p>
          <a:p>
            <a:pPr algn="just">
              <a:lnSpc>
                <a:spcPct val="90000"/>
              </a:lnSpc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1700">
                <a:solidFill>
                  <a:srgbClr val="FFFFFF"/>
                </a:solidFill>
                <a:latin typeface="Century Gothic" pitchFamily="34" charset="0"/>
              </a:rPr>
              <a:t>3rd stage of academic education), </a:t>
            </a:r>
          </a:p>
          <a:p>
            <a:pPr algn="just">
              <a:lnSpc>
                <a:spcPct val="90000"/>
              </a:lnSpc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1700">
                <a:solidFill>
                  <a:srgbClr val="FFFFFF"/>
                </a:solidFill>
                <a:latin typeface="Century Gothic" pitchFamily="34" charset="0"/>
              </a:rPr>
              <a:t>academic teachers</a:t>
            </a:r>
          </a:p>
          <a:p>
            <a:pPr algn="just">
              <a:lnSpc>
                <a:spcPct val="90000"/>
              </a:lnSpc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 sz="1700">
              <a:solidFill>
                <a:srgbClr val="FFFFFF"/>
              </a:solidFill>
              <a:latin typeface="Century Gothic" pitchFamily="34" charset="0"/>
            </a:endParaRPr>
          </a:p>
          <a:p>
            <a:pPr algn="just">
              <a:lnSpc>
                <a:spcPct val="90000"/>
              </a:lnSpc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1700" b="1">
                <a:solidFill>
                  <a:srgbClr val="FFFFFF"/>
                </a:solidFill>
                <a:latin typeface="Century Gothic" pitchFamily="34" charset="0"/>
              </a:rPr>
              <a:t>Time frame</a:t>
            </a:r>
            <a:r>
              <a:rPr lang="en-GB" sz="1700">
                <a:solidFill>
                  <a:srgbClr val="FFFFFF"/>
                </a:solidFill>
                <a:latin typeface="Century Gothic" pitchFamily="34" charset="0"/>
              </a:rPr>
              <a:t>: september 2011 – </a:t>
            </a:r>
          </a:p>
          <a:p>
            <a:pPr algn="just">
              <a:lnSpc>
                <a:spcPct val="90000"/>
              </a:lnSpc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1700">
                <a:solidFill>
                  <a:srgbClr val="FFFFFF"/>
                </a:solidFill>
                <a:latin typeface="Century Gothic" pitchFamily="34" charset="0"/>
              </a:rPr>
              <a:t>september 2013</a:t>
            </a:r>
          </a:p>
          <a:p>
            <a:pPr algn="just">
              <a:lnSpc>
                <a:spcPct val="90000"/>
              </a:lnSpc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 sz="1700">
              <a:solidFill>
                <a:srgbClr val="FFFFFF"/>
              </a:solidFill>
              <a:latin typeface="Century Gothic" pitchFamily="34" charset="0"/>
            </a:endParaRPr>
          </a:p>
          <a:p>
            <a:pPr algn="just">
              <a:lnSpc>
                <a:spcPct val="90000"/>
              </a:lnSpc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1700" b="1">
                <a:solidFill>
                  <a:srgbClr val="FFFFFF"/>
                </a:solidFill>
                <a:latin typeface="Century Gothic" pitchFamily="34" charset="0"/>
              </a:rPr>
              <a:t>Activities</a:t>
            </a:r>
            <a:r>
              <a:rPr lang="en-GB" sz="1700">
                <a:solidFill>
                  <a:srgbClr val="FFFFFF"/>
                </a:solidFill>
                <a:latin typeface="Century Gothic" pitchFamily="34" charset="0"/>
              </a:rPr>
              <a:t>: workshops, counselling, </a:t>
            </a:r>
          </a:p>
          <a:p>
            <a:pPr algn="just">
              <a:lnSpc>
                <a:spcPct val="90000"/>
              </a:lnSpc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1700">
                <a:solidFill>
                  <a:srgbClr val="FFFFFF"/>
                </a:solidFill>
                <a:latin typeface="Century Gothic" pitchFamily="34" charset="0"/>
              </a:rPr>
              <a:t>academic entrepreneurship promotion</a:t>
            </a:r>
          </a:p>
          <a:p>
            <a:pPr algn="just">
              <a:lnSpc>
                <a:spcPct val="90000"/>
              </a:lnSpc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>
              <a:solidFill>
                <a:srgbClr val="FFFFFF"/>
              </a:solidFill>
              <a:latin typeface="Century Gothic" pitchFamily="34" charset="0"/>
            </a:endParaRPr>
          </a:p>
          <a:p>
            <a:pPr algn="just">
              <a:lnSpc>
                <a:spcPct val="90000"/>
              </a:lnSpc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>
              <a:solidFill>
                <a:srgbClr val="FFFFFF"/>
              </a:solidFill>
              <a:latin typeface="Century Gothic" pitchFamily="34" charset="0"/>
            </a:endParaRPr>
          </a:p>
          <a:p>
            <a:pPr algn="just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>
              <a:solidFill>
                <a:srgbClr val="FFFFFF"/>
              </a:solidFill>
              <a:latin typeface="Century Gothic" pitchFamily="34" charset="0"/>
            </a:endParaRPr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24525" y="2420938"/>
            <a:ext cx="2949575" cy="3676650"/>
          </a:xfrm>
          <a:prstGeom prst="rect">
            <a:avLst/>
          </a:prstGeom>
          <a:noFill/>
          <a:ln w="3175" cap="rnd">
            <a:solidFill>
              <a:schemeClr val="tx1"/>
            </a:solidFill>
            <a:miter lim="800000"/>
            <a:headEnd/>
            <a:tailEnd/>
          </a:ln>
          <a:effectLst>
            <a:outerShdw blurRad="50800" dist="50800" dir="4500000" algn="ctr" rotWithShape="0">
              <a:srgbClr val="000000">
                <a:alpha val="43137"/>
              </a:srgbClr>
            </a:outerShdw>
          </a:effectLst>
        </p:spPr>
      </p:pic>
      <p:sp>
        <p:nvSpPr>
          <p:cNvPr id="9" name="Rectangle 2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eaLnBrk="0" hangingPunct="0"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r>
              <a:rPr lang="pl-PL" sz="2400" b="1" kern="0" dirty="0">
                <a:solidFill>
                  <a:srgbClr val="000000"/>
                </a:solidFill>
                <a:latin typeface="Century Gothic" pitchFamily="32" charset="0"/>
                <a:ea typeface="+mj-ea"/>
                <a:cs typeface="+mj-cs"/>
              </a:rPr>
              <a:t>START – ACADEMIC ENTREPRENEURSHIP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5"/>
          <p:cNvSpPr>
            <a:spLocks noChangeArrowheads="1"/>
          </p:cNvSpPr>
          <p:nvPr/>
        </p:nvSpPr>
        <p:spPr bwMode="auto">
          <a:xfrm>
            <a:off x="285750" y="1857375"/>
            <a:ext cx="8429625" cy="4279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algn="just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000" i="1" u="sng">
                <a:solidFill>
                  <a:srgbClr val="FFFFFF"/>
                </a:solidFill>
                <a:latin typeface="Century Gothic" pitchFamily="34" charset="0"/>
              </a:rPr>
              <a:t>The aim of </a:t>
            </a:r>
            <a:r>
              <a:rPr lang="en-GB" sz="2000" b="1" i="1" u="sng">
                <a:solidFill>
                  <a:srgbClr val="FFFFFF"/>
                </a:solidFill>
                <a:latin typeface="Century Gothic" pitchFamily="34" charset="0"/>
              </a:rPr>
              <a:t>Academic Business Incubators </a:t>
            </a:r>
            <a:r>
              <a:rPr lang="en-GB" sz="2000" i="1" u="sng">
                <a:solidFill>
                  <a:srgbClr val="FFFFFF"/>
                </a:solidFill>
                <a:latin typeface="Century Gothic" pitchFamily="34" charset="0"/>
              </a:rPr>
              <a:t>(ABI):</a:t>
            </a:r>
          </a:p>
          <a:p>
            <a:pPr algn="just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>
              <a:solidFill>
                <a:srgbClr val="FFFFFF"/>
              </a:solidFill>
              <a:latin typeface="Century Gothic" pitchFamily="34" charset="0"/>
            </a:endParaRPr>
          </a:p>
          <a:p>
            <a:pPr algn="just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>
                <a:solidFill>
                  <a:srgbClr val="FFFFFF"/>
                </a:solidFill>
                <a:latin typeface="Century Gothic" pitchFamily="34" charset="0"/>
              </a:rPr>
              <a:t>Facilitation of the advancement of </a:t>
            </a:r>
            <a:endParaRPr lang="pl-PL">
              <a:solidFill>
                <a:srgbClr val="FFFFFF"/>
              </a:solidFill>
              <a:latin typeface="Century Gothic" pitchFamily="34" charset="0"/>
            </a:endParaRPr>
          </a:p>
          <a:p>
            <a:pPr algn="just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>
                <a:solidFill>
                  <a:srgbClr val="FFFFFF"/>
                </a:solidFill>
                <a:latin typeface="Century Gothic" pitchFamily="34" charset="0"/>
              </a:rPr>
              <a:t>entrepreneurship among </a:t>
            </a:r>
            <a:endParaRPr lang="pl-PL">
              <a:solidFill>
                <a:srgbClr val="FFFFFF"/>
              </a:solidFill>
              <a:latin typeface="Century Gothic" pitchFamily="34" charset="0"/>
            </a:endParaRPr>
          </a:p>
          <a:p>
            <a:pPr algn="just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>
                <a:solidFill>
                  <a:srgbClr val="FFFFFF"/>
                </a:solidFill>
                <a:latin typeface="Century Gothic" pitchFamily="34" charset="0"/>
              </a:rPr>
              <a:t>the younger generation in Poland.</a:t>
            </a:r>
          </a:p>
          <a:p>
            <a:pPr algn="just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>
              <a:solidFill>
                <a:srgbClr val="FFFFFF"/>
              </a:solidFill>
            </a:endParaRPr>
          </a:p>
          <a:p>
            <a:pPr algn="just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b="1">
                <a:solidFill>
                  <a:srgbClr val="FFFFFF"/>
                </a:solidFill>
                <a:latin typeface="Century Gothic" pitchFamily="34" charset="0"/>
              </a:rPr>
              <a:t>Academic Business Incubators</a:t>
            </a:r>
            <a:r>
              <a:rPr lang="en-GB">
                <a:solidFill>
                  <a:srgbClr val="FFFFFF"/>
                </a:solidFill>
                <a:latin typeface="Century Gothic" pitchFamily="34" charset="0"/>
              </a:rPr>
              <a:t> </a:t>
            </a:r>
            <a:endParaRPr lang="pl-PL">
              <a:solidFill>
                <a:srgbClr val="FFFFFF"/>
              </a:solidFill>
              <a:latin typeface="Century Gothic" pitchFamily="34" charset="0"/>
            </a:endParaRPr>
          </a:p>
          <a:p>
            <a:pPr algn="just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>
                <a:solidFill>
                  <a:srgbClr val="FFFFFF"/>
                </a:solidFill>
                <a:latin typeface="Century Gothic" pitchFamily="34" charset="0"/>
              </a:rPr>
              <a:t>help young individuals </a:t>
            </a:r>
            <a:r>
              <a:rPr lang="pl-PL">
                <a:solidFill>
                  <a:srgbClr val="FFFFFF"/>
                </a:solidFill>
                <a:latin typeface="Century Gothic" pitchFamily="34" charset="0"/>
              </a:rPr>
              <a:t>to </a:t>
            </a:r>
            <a:r>
              <a:rPr lang="en-GB">
                <a:solidFill>
                  <a:srgbClr val="FFFFFF"/>
                </a:solidFill>
                <a:latin typeface="Century Gothic" pitchFamily="34" charset="0"/>
              </a:rPr>
              <a:t>enter </a:t>
            </a:r>
            <a:endParaRPr lang="pl-PL">
              <a:solidFill>
                <a:srgbClr val="FFFFFF"/>
              </a:solidFill>
              <a:latin typeface="Century Gothic" pitchFamily="34" charset="0"/>
            </a:endParaRPr>
          </a:p>
          <a:p>
            <a:pPr algn="just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>
                <a:solidFill>
                  <a:srgbClr val="FFFFFF"/>
                </a:solidFill>
                <a:latin typeface="Century Gothic" pitchFamily="34" charset="0"/>
              </a:rPr>
              <a:t>the world of business:</a:t>
            </a:r>
          </a:p>
          <a:p>
            <a:pPr algn="just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>
              <a:solidFill>
                <a:srgbClr val="FFFFFF"/>
              </a:solidFill>
              <a:latin typeface="Century Gothic" pitchFamily="34" charset="0"/>
            </a:endParaRPr>
          </a:p>
          <a:p>
            <a:pPr algn="just">
              <a:buSzPct val="100000"/>
              <a:buFont typeface="Arial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>
                <a:solidFill>
                  <a:srgbClr val="FFFFFF"/>
                </a:solidFill>
                <a:latin typeface="Century Gothic" pitchFamily="34" charset="0"/>
              </a:rPr>
              <a:t> without the need to establish a private </a:t>
            </a:r>
            <a:endParaRPr lang="pl-PL">
              <a:solidFill>
                <a:srgbClr val="FFFFFF"/>
              </a:solidFill>
              <a:latin typeface="Century Gothic" pitchFamily="34" charset="0"/>
            </a:endParaRPr>
          </a:p>
          <a:p>
            <a:pPr algn="just"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>
                <a:solidFill>
                  <a:srgbClr val="FFFFFF"/>
                </a:solidFill>
                <a:latin typeface="Century Gothic" pitchFamily="34" charset="0"/>
              </a:rPr>
              <a:t>  </a:t>
            </a:r>
            <a:r>
              <a:rPr lang="en-GB">
                <a:solidFill>
                  <a:srgbClr val="FFFFFF"/>
                </a:solidFill>
                <a:latin typeface="Century Gothic" pitchFamily="34" charset="0"/>
              </a:rPr>
              <a:t>enterprise, </a:t>
            </a:r>
          </a:p>
          <a:p>
            <a:pPr algn="just">
              <a:buSzPct val="100000"/>
              <a:buFont typeface="Arial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>
                <a:solidFill>
                  <a:srgbClr val="FFFFFF"/>
                </a:solidFill>
                <a:latin typeface="Century Gothic" pitchFamily="34" charset="0"/>
              </a:rPr>
              <a:t> </a:t>
            </a:r>
            <a:r>
              <a:rPr lang="en-GB">
                <a:solidFill>
                  <a:srgbClr val="FFFFFF"/>
                </a:solidFill>
                <a:latin typeface="Century Gothic" pitchFamily="34" charset="0"/>
              </a:rPr>
              <a:t>reduces costs, paperwork and the </a:t>
            </a:r>
            <a:r>
              <a:rPr lang="en-GB" b="1">
                <a:solidFill>
                  <a:srgbClr val="FFFFFF"/>
                </a:solidFill>
                <a:latin typeface="Century Gothic" pitchFamily="34" charset="0"/>
              </a:rPr>
              <a:t>risk</a:t>
            </a:r>
            <a:r>
              <a:rPr lang="en-GB">
                <a:solidFill>
                  <a:srgbClr val="FFFFFF"/>
                </a:solidFill>
                <a:latin typeface="Century Gothic" pitchFamily="34" charset="0"/>
              </a:rPr>
              <a:t> to young entrepreneurs,</a:t>
            </a:r>
          </a:p>
          <a:p>
            <a:pPr algn="just">
              <a:buSzPct val="100000"/>
              <a:buFont typeface="Arial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>
                <a:solidFill>
                  <a:srgbClr val="FFFFFF"/>
                </a:solidFill>
                <a:latin typeface="Century Gothic" pitchFamily="34" charset="0"/>
              </a:rPr>
              <a:t> </a:t>
            </a:r>
            <a:r>
              <a:rPr lang="en-GB">
                <a:solidFill>
                  <a:srgbClr val="FFFFFF"/>
                </a:solidFill>
                <a:latin typeface="Century Gothic" pitchFamily="34" charset="0"/>
              </a:rPr>
              <a:t>enables them to focus on the development of their own business venture.</a:t>
            </a:r>
          </a:p>
        </p:txBody>
      </p:sp>
      <p:pic>
        <p:nvPicPr>
          <p:cNvPr id="7" name="Picture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32363" y="2565400"/>
            <a:ext cx="3887787" cy="2582863"/>
          </a:xfrm>
          <a:prstGeom prst="rect">
            <a:avLst/>
          </a:prstGeom>
          <a:noFill/>
          <a:ln w="3175" cap="rnd">
            <a:solidFill>
              <a:schemeClr val="tx1"/>
            </a:solidFill>
            <a:miter lim="800000"/>
            <a:headEnd/>
            <a:tailEnd/>
          </a:ln>
          <a:effectLst>
            <a:outerShdw blurRad="50800" dist="50800" dir="4500000" algn="ctr" rotWithShape="0">
              <a:srgbClr val="000000">
                <a:alpha val="43137"/>
              </a:srgbClr>
            </a:outerShdw>
          </a:effectLst>
        </p:spPr>
      </p:pic>
      <p:sp>
        <p:nvSpPr>
          <p:cNvPr id="8" name="Rectangle 2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eaLnBrk="0" hangingPunct="0"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r>
              <a:rPr lang="pl-PL" sz="2400" b="1" kern="0" dirty="0">
                <a:solidFill>
                  <a:srgbClr val="000000"/>
                </a:solidFill>
                <a:latin typeface="Century Gothic" pitchFamily="32" charset="0"/>
                <a:ea typeface="+mj-ea"/>
                <a:cs typeface="+mj-cs"/>
              </a:rPr>
              <a:t>ACADEMIC BUSINESS INCUBATORS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Text Box 5"/>
          <p:cNvSpPr txBox="1">
            <a:spLocks noChangeArrowheads="1"/>
          </p:cNvSpPr>
          <p:nvPr/>
        </p:nvSpPr>
        <p:spPr bwMode="auto">
          <a:xfrm>
            <a:off x="438150" y="1500188"/>
            <a:ext cx="6970713" cy="3698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</p:txBody>
      </p:sp>
      <p:sp>
        <p:nvSpPr>
          <p:cNvPr id="36866" name="Rectangle 6"/>
          <p:cNvSpPr>
            <a:spLocks noChangeArrowheads="1"/>
          </p:cNvSpPr>
          <p:nvPr/>
        </p:nvSpPr>
        <p:spPr bwMode="auto">
          <a:xfrm rot="10800000" flipV="1">
            <a:off x="357188" y="1927225"/>
            <a:ext cx="8921750" cy="47926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>
            <a:spAutoFit/>
          </a:bodyPr>
          <a:lstStyle/>
          <a:p>
            <a:pPr algn="just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000" i="1" u="sng">
                <a:solidFill>
                  <a:srgbClr val="FFFFFF"/>
                </a:solidFill>
                <a:latin typeface="Century Gothic" pitchFamily="34" charset="0"/>
                <a:cs typeface="Times New Roman" pitchFamily="18" charset="0"/>
              </a:rPr>
              <a:t>Stages of registering a business within ABI:</a:t>
            </a:r>
          </a:p>
          <a:p>
            <a:pPr algn="just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>
              <a:solidFill>
                <a:srgbClr val="FFFFFF"/>
              </a:solidFill>
              <a:latin typeface="Century Gothic" pitchFamily="34" charset="0"/>
              <a:cs typeface="Times New Roman" pitchFamily="18" charset="0"/>
            </a:endParaRPr>
          </a:p>
          <a:p>
            <a:pPr algn="just">
              <a:buClr>
                <a:srgbClr val="FFFFFF"/>
              </a:buClr>
              <a:buSzPct val="100000"/>
              <a:buFont typeface="Century Gothic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>
                <a:solidFill>
                  <a:srgbClr val="FFFFFF"/>
                </a:solidFill>
                <a:latin typeface="Century Gothic" pitchFamily="34" charset="0"/>
                <a:cs typeface="Times New Roman" pitchFamily="18" charset="0"/>
              </a:rPr>
              <a:t>Idea for a business</a:t>
            </a:r>
          </a:p>
          <a:p>
            <a:pPr algn="just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>
              <a:solidFill>
                <a:srgbClr val="FFFFFF"/>
              </a:solidFill>
              <a:latin typeface="Century Gothic" pitchFamily="34" charset="0"/>
              <a:cs typeface="Times New Roman" pitchFamily="18" charset="0"/>
            </a:endParaRPr>
          </a:p>
          <a:p>
            <a:pPr algn="just">
              <a:buClr>
                <a:srgbClr val="FFFFFF"/>
              </a:buClr>
              <a:buSzPct val="100000"/>
              <a:buFont typeface="Century Gothic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>
                <a:solidFill>
                  <a:srgbClr val="FFFFFF"/>
                </a:solidFill>
                <a:latin typeface="Century Gothic" pitchFamily="34" charset="0"/>
                <a:cs typeface="Times New Roman" pitchFamily="18" charset="0"/>
              </a:rPr>
              <a:t>Applying to ABI</a:t>
            </a:r>
          </a:p>
          <a:p>
            <a:pPr algn="just">
              <a:buClr>
                <a:srgbClr val="FFFFFF"/>
              </a:buClr>
              <a:buSzPct val="100000"/>
              <a:buFont typeface="Century Gothic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 b="1">
              <a:solidFill>
                <a:srgbClr val="FFFFFF"/>
              </a:solidFill>
              <a:latin typeface="Century Gothic" pitchFamily="34" charset="0"/>
              <a:cs typeface="Times New Roman" pitchFamily="18" charset="0"/>
            </a:endParaRPr>
          </a:p>
          <a:p>
            <a:pPr algn="just">
              <a:buClr>
                <a:srgbClr val="FFFFFF"/>
              </a:buClr>
              <a:buSzPct val="100000"/>
              <a:buFont typeface="Century Gothic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>
                <a:solidFill>
                  <a:srgbClr val="FFFFFF"/>
                </a:solidFill>
                <a:latin typeface="Century Gothic" pitchFamily="34" charset="0"/>
                <a:cs typeface="Times New Roman" pitchFamily="18" charset="0"/>
              </a:rPr>
              <a:t>Orientation meeting</a:t>
            </a:r>
          </a:p>
          <a:p>
            <a:pPr algn="just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>
              <a:solidFill>
                <a:srgbClr val="FFFFFF"/>
              </a:solidFill>
              <a:latin typeface="Century Gothic" pitchFamily="34" charset="0"/>
              <a:cs typeface="Times New Roman" pitchFamily="18" charset="0"/>
            </a:endParaRPr>
          </a:p>
          <a:p>
            <a:pPr algn="just">
              <a:buClr>
                <a:srgbClr val="FFFFFF"/>
              </a:buClr>
              <a:buSzPct val="100000"/>
              <a:buFont typeface="Century Gothic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>
                <a:solidFill>
                  <a:srgbClr val="FFFFFF"/>
                </a:solidFill>
                <a:latin typeface="Century Gothic" pitchFamily="34" charset="0"/>
                <a:cs typeface="Times New Roman" pitchFamily="18" charset="0"/>
              </a:rPr>
              <a:t>Application evaluation</a:t>
            </a:r>
          </a:p>
          <a:p>
            <a:pPr algn="just">
              <a:buClr>
                <a:srgbClr val="FFFFFF"/>
              </a:buClr>
              <a:buSzPct val="100000"/>
              <a:buFont typeface="Century Gothic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>
              <a:solidFill>
                <a:srgbClr val="FFFFFF"/>
              </a:solidFill>
              <a:latin typeface="Century Gothic" pitchFamily="34" charset="0"/>
              <a:cs typeface="Times New Roman" pitchFamily="18" charset="0"/>
            </a:endParaRPr>
          </a:p>
          <a:p>
            <a:pPr algn="just">
              <a:buClr>
                <a:srgbClr val="FFFFFF"/>
              </a:buClr>
              <a:buSzPct val="100000"/>
              <a:buFont typeface="Century Gothic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>
                <a:solidFill>
                  <a:srgbClr val="FFFFFF"/>
                </a:solidFill>
                <a:latin typeface="Century Gothic" pitchFamily="34" charset="0"/>
                <a:cs typeface="Times New Roman" pitchFamily="18" charset="0"/>
              </a:rPr>
              <a:t>Signing the agreement with ABI (for 2 years )</a:t>
            </a:r>
          </a:p>
          <a:p>
            <a:pPr algn="just">
              <a:buClr>
                <a:srgbClr val="FFFFFF"/>
              </a:buClr>
              <a:buSzPct val="100000"/>
              <a:buFont typeface="Century Gothic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>
              <a:solidFill>
                <a:srgbClr val="FFFFFF"/>
              </a:solidFill>
              <a:latin typeface="Century Gothic" pitchFamily="34" charset="0"/>
              <a:cs typeface="Times New Roman" pitchFamily="18" charset="0"/>
            </a:endParaRPr>
          </a:p>
          <a:p>
            <a:pPr algn="just">
              <a:buClr>
                <a:srgbClr val="FFFFFF"/>
              </a:buClr>
              <a:buSzPct val="100000"/>
              <a:buFont typeface="Century Gothic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>
                <a:solidFill>
                  <a:srgbClr val="FFFFFF"/>
                </a:solidFill>
                <a:latin typeface="Century Gothic" pitchFamily="34" charset="0"/>
                <a:cs typeface="Times New Roman" pitchFamily="18" charset="0"/>
              </a:rPr>
              <a:t>Training on the principles of operation within ABI</a:t>
            </a:r>
          </a:p>
          <a:p>
            <a:pPr algn="just">
              <a:buClr>
                <a:srgbClr val="FFFFFF"/>
              </a:buClr>
              <a:buSzPct val="100000"/>
              <a:buFont typeface="Arial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 sz="1200">
              <a:solidFill>
                <a:srgbClr val="FFFFFF"/>
              </a:solidFill>
              <a:cs typeface="Times New Roman" pitchFamily="18" charset="0"/>
            </a:endParaRPr>
          </a:p>
          <a:p>
            <a:pPr algn="just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 sz="1200">
              <a:solidFill>
                <a:srgbClr val="FFFFFF"/>
              </a:solidFill>
              <a:cs typeface="Times New Roman" pitchFamily="18" charset="0"/>
            </a:endParaRPr>
          </a:p>
          <a:p>
            <a:pPr algn="just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 sz="1200">
              <a:solidFill>
                <a:srgbClr val="FFFFFF"/>
              </a:solidFill>
              <a:cs typeface="Times New Roman" pitchFamily="18" charset="0"/>
            </a:endParaRPr>
          </a:p>
          <a:p>
            <a:pPr algn="just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>
                <a:solidFill>
                  <a:srgbClr val="FFFFFF"/>
                </a:solidFill>
                <a:latin typeface="Century Gothic" pitchFamily="34" charset="0"/>
                <a:cs typeface="Times New Roman" pitchFamily="18" charset="0"/>
              </a:rPr>
              <a:t>Monthly membership fee is </a:t>
            </a:r>
            <a:r>
              <a:rPr lang="pl-PL">
                <a:solidFill>
                  <a:srgbClr val="FFFFFF"/>
                </a:solidFill>
                <a:latin typeface="Century Gothic" pitchFamily="34" charset="0"/>
                <a:cs typeface="Times New Roman" pitchFamily="18" charset="0"/>
              </a:rPr>
              <a:t>about 55 euro</a:t>
            </a:r>
            <a:r>
              <a:rPr lang="en-GB" b="1">
                <a:solidFill>
                  <a:srgbClr val="FFFFFF"/>
                </a:solidFill>
                <a:latin typeface="Century Gothic" pitchFamily="34" charset="0"/>
                <a:cs typeface="Times New Roman" pitchFamily="18" charset="0"/>
              </a:rPr>
              <a:t>.</a:t>
            </a:r>
          </a:p>
          <a:p>
            <a:pPr algn="just">
              <a:buClr>
                <a:srgbClr val="FFFFFF"/>
              </a:buClr>
              <a:buSzPct val="100000"/>
              <a:buFont typeface="Century Gothic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 b="1">
              <a:solidFill>
                <a:srgbClr val="FFFFFF"/>
              </a:solidFill>
              <a:latin typeface="Century Gothic" pitchFamily="34" charset="0"/>
              <a:cs typeface="Times New Roman" pitchFamily="18" charset="0"/>
            </a:endParaRPr>
          </a:p>
        </p:txBody>
      </p:sp>
      <p:sp>
        <p:nvSpPr>
          <p:cNvPr id="8" name="Rectangle 2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eaLnBrk="0" hangingPunct="0"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r>
              <a:rPr lang="pl-PL" sz="2400" b="1" kern="0" dirty="0">
                <a:solidFill>
                  <a:srgbClr val="000000"/>
                </a:solidFill>
                <a:latin typeface="Century Gothic" pitchFamily="32" charset="0"/>
                <a:ea typeface="+mj-ea"/>
                <a:cs typeface="+mj-cs"/>
              </a:rPr>
              <a:t>ACADEMIC BUSINESS INCUBATORS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6"/>
          <p:cNvSpPr>
            <a:spLocks noChangeArrowheads="1"/>
          </p:cNvSpPr>
          <p:nvPr/>
        </p:nvSpPr>
        <p:spPr bwMode="auto">
          <a:xfrm rot="10800000" flipV="1">
            <a:off x="357188" y="2614613"/>
            <a:ext cx="8535987" cy="34178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>
            <a:spAutoFit/>
          </a:bodyPr>
          <a:lstStyle/>
          <a:p>
            <a:pPr algn="just">
              <a:buClr>
                <a:srgbClr val="FFFFFF"/>
              </a:buClr>
              <a:buSzPct val="100000"/>
              <a:buFont typeface="Century Gothic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>
                <a:solidFill>
                  <a:srgbClr val="FFFFFF"/>
                </a:solidFill>
                <a:latin typeface="Century Gothic" pitchFamily="34" charset="0"/>
                <a:cs typeface="Times New Roman" pitchFamily="18" charset="0"/>
              </a:rPr>
              <a:t>Project financed by </a:t>
            </a:r>
            <a:r>
              <a:rPr lang="en-GB" b="1">
                <a:solidFill>
                  <a:srgbClr val="FFFFFF"/>
                </a:solidFill>
                <a:latin typeface="Century Gothic" pitchFamily="34" charset="0"/>
                <a:cs typeface="Times New Roman" pitchFamily="18" charset="0"/>
              </a:rPr>
              <a:t>Ministry of Science and Higher Education</a:t>
            </a:r>
          </a:p>
          <a:p>
            <a:pPr algn="just">
              <a:buClr>
                <a:srgbClr val="FFFFFF"/>
              </a:buClr>
              <a:buSzPct val="100000"/>
              <a:buFont typeface="Century Gothic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 b="1">
              <a:solidFill>
                <a:srgbClr val="FFFFFF"/>
              </a:solidFill>
              <a:latin typeface="Century Gothic" pitchFamily="34" charset="0"/>
              <a:cs typeface="Times New Roman" pitchFamily="18" charset="0"/>
            </a:endParaRPr>
          </a:p>
          <a:p>
            <a:pPr algn="just">
              <a:buClr>
                <a:srgbClr val="FFFFFF"/>
              </a:buClr>
              <a:buSzPct val="100000"/>
              <a:buFont typeface="Century Gothic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b="1">
                <a:solidFill>
                  <a:srgbClr val="FFFFFF"/>
                </a:solidFill>
                <a:latin typeface="Century Gothic" pitchFamily="34" charset="0"/>
                <a:cs typeface="Times New Roman" pitchFamily="18" charset="0"/>
              </a:rPr>
              <a:t>Aim: </a:t>
            </a:r>
            <a:r>
              <a:rPr lang="en-GB">
                <a:solidFill>
                  <a:srgbClr val="FFFFFF"/>
                </a:solidFill>
                <a:latin typeface="Century Gothic" pitchFamily="34" charset="0"/>
                <a:cs typeface="Times New Roman" pitchFamily="18" charset="0"/>
              </a:rPr>
              <a:t>to promote and support establishing new enterprises by students and young professionals</a:t>
            </a:r>
          </a:p>
          <a:p>
            <a:pPr algn="just">
              <a:buClr>
                <a:srgbClr val="FFFFFF"/>
              </a:buClr>
              <a:buSzPct val="100000"/>
              <a:buFont typeface="Century Gothic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 b="1">
              <a:solidFill>
                <a:srgbClr val="FFFFFF"/>
              </a:solidFill>
              <a:latin typeface="Century Gothic" pitchFamily="34" charset="0"/>
              <a:cs typeface="Times New Roman" pitchFamily="18" charset="0"/>
            </a:endParaRPr>
          </a:p>
          <a:p>
            <a:pPr algn="just">
              <a:buClr>
                <a:srgbClr val="FFFFFF"/>
              </a:buClr>
              <a:buSzPct val="100000"/>
              <a:buFont typeface="Century Gothic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b="1">
                <a:solidFill>
                  <a:srgbClr val="FFFFFF"/>
                </a:solidFill>
                <a:latin typeface="Century Gothic" pitchFamily="34" charset="0"/>
                <a:cs typeface="Times New Roman" pitchFamily="18" charset="0"/>
              </a:rPr>
              <a:t>Time frame: </a:t>
            </a:r>
            <a:r>
              <a:rPr lang="en-GB">
                <a:solidFill>
                  <a:srgbClr val="FFFFFF"/>
                </a:solidFill>
                <a:latin typeface="Century Gothic" pitchFamily="34" charset="0"/>
                <a:cs typeface="Times New Roman" pitchFamily="18" charset="0"/>
              </a:rPr>
              <a:t>December 2011 – December 2013</a:t>
            </a:r>
          </a:p>
          <a:p>
            <a:pPr algn="just">
              <a:buClr>
                <a:srgbClr val="FFFFFF"/>
              </a:buClr>
              <a:buSzPct val="100000"/>
              <a:buFont typeface="Century Gothic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 b="1">
              <a:solidFill>
                <a:srgbClr val="FFFFFF"/>
              </a:solidFill>
              <a:latin typeface="Century Gothic" pitchFamily="34" charset="0"/>
              <a:cs typeface="Times New Roman" pitchFamily="18" charset="0"/>
            </a:endParaRPr>
          </a:p>
          <a:p>
            <a:pPr algn="just">
              <a:buClr>
                <a:srgbClr val="FFFFFF"/>
              </a:buClr>
              <a:buSzPct val="100000"/>
              <a:buFont typeface="Century Gothic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b="1">
                <a:solidFill>
                  <a:srgbClr val="FFFFFF"/>
                </a:solidFill>
                <a:latin typeface="Century Gothic" pitchFamily="34" charset="0"/>
                <a:cs typeface="Times New Roman" pitchFamily="18" charset="0"/>
              </a:rPr>
              <a:t>Beneficiaries: </a:t>
            </a:r>
            <a:r>
              <a:rPr lang="en-GB">
                <a:solidFill>
                  <a:srgbClr val="FFFFFF"/>
                </a:solidFill>
                <a:latin typeface="Century Gothic" pitchFamily="34" charset="0"/>
                <a:cs typeface="Times New Roman" pitchFamily="18" charset="0"/>
              </a:rPr>
              <a:t>300 students and graduates (also PhD students and academic teachers) leading to establish10 new enterprises</a:t>
            </a:r>
          </a:p>
          <a:p>
            <a:pPr algn="just">
              <a:buClr>
                <a:srgbClr val="FFFFFF"/>
              </a:buClr>
              <a:buSzPct val="100000"/>
              <a:buFont typeface="Century Gothic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 b="1">
              <a:solidFill>
                <a:srgbClr val="FFFFFF"/>
              </a:solidFill>
              <a:latin typeface="Century Gothic" pitchFamily="34" charset="0"/>
              <a:cs typeface="Times New Roman" pitchFamily="18" charset="0"/>
            </a:endParaRPr>
          </a:p>
          <a:p>
            <a:pPr algn="just">
              <a:buClr>
                <a:srgbClr val="FFFFFF"/>
              </a:buClr>
              <a:buSzPct val="100000"/>
              <a:buFont typeface="Century Gothic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b="1">
                <a:solidFill>
                  <a:srgbClr val="FFFFFF"/>
                </a:solidFill>
                <a:latin typeface="Century Gothic" pitchFamily="34" charset="0"/>
                <a:cs typeface="Times New Roman" pitchFamily="18" charset="0"/>
              </a:rPr>
              <a:t>Activities: </a:t>
            </a:r>
            <a:r>
              <a:rPr lang="en-GB">
                <a:solidFill>
                  <a:srgbClr val="FFFFFF"/>
                </a:solidFill>
                <a:latin typeface="Century Gothic" pitchFamily="34" charset="0"/>
                <a:cs typeface="Times New Roman" pitchFamily="18" charset="0"/>
              </a:rPr>
              <a:t>workshops, accountant support, intellectual property </a:t>
            </a:r>
          </a:p>
          <a:p>
            <a:pPr algn="just">
              <a:buClr>
                <a:srgbClr val="FFFFFF"/>
              </a:buClr>
              <a:buSzPct val="100000"/>
              <a:buFont typeface="Century Gothic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>
                <a:solidFill>
                  <a:srgbClr val="FFFFFF"/>
                </a:solidFill>
                <a:latin typeface="Century Gothic" pitchFamily="34" charset="0"/>
                <a:cs typeface="Times New Roman" pitchFamily="18" charset="0"/>
              </a:rPr>
              <a:t>counselling, legal support</a:t>
            </a:r>
          </a:p>
        </p:txBody>
      </p:sp>
      <p:sp>
        <p:nvSpPr>
          <p:cNvPr id="8" name="Rectangle 2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eaLnBrk="0" hangingPunct="0"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r>
              <a:rPr lang="pl-PL" sz="2400" b="1" kern="0" dirty="0">
                <a:solidFill>
                  <a:srgbClr val="000000"/>
                </a:solidFill>
                <a:latin typeface="Century Gothic" pitchFamily="32" charset="0"/>
                <a:ea typeface="+mj-ea"/>
                <a:cs typeface="+mj-cs"/>
              </a:rPr>
              <a:t>CREATOR OF INNOVATIONS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Text Box 5"/>
          <p:cNvSpPr txBox="1">
            <a:spLocks noChangeArrowheads="1"/>
          </p:cNvSpPr>
          <p:nvPr/>
        </p:nvSpPr>
        <p:spPr bwMode="auto">
          <a:xfrm>
            <a:off x="438150" y="1500188"/>
            <a:ext cx="6970713" cy="3698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</p:txBody>
      </p:sp>
      <p:sp>
        <p:nvSpPr>
          <p:cNvPr id="40962" name="Rectangle 6"/>
          <p:cNvSpPr>
            <a:spLocks noChangeArrowheads="1"/>
          </p:cNvSpPr>
          <p:nvPr/>
        </p:nvSpPr>
        <p:spPr bwMode="auto">
          <a:xfrm rot="10800000" flipV="1">
            <a:off x="357188" y="1752600"/>
            <a:ext cx="8607425" cy="48037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>
            <a:spAutoFit/>
          </a:bodyPr>
          <a:lstStyle/>
          <a:p>
            <a:pPr algn="just">
              <a:buClr>
                <a:srgbClr val="FFFFFF"/>
              </a:buClr>
              <a:buSzPct val="100000"/>
              <a:buFont typeface="Century Gothic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>
                <a:solidFill>
                  <a:srgbClr val="FFFFFF"/>
                </a:solidFill>
                <a:latin typeface="Century Gothic" pitchFamily="34" charset="0"/>
                <a:cs typeface="Times New Roman" pitchFamily="18" charset="0"/>
              </a:rPr>
              <a:t>Project financed by Lifelong Learning Programme </a:t>
            </a:r>
          </a:p>
          <a:p>
            <a:pPr algn="just">
              <a:buClr>
                <a:srgbClr val="FFFFFF"/>
              </a:buClr>
              <a:buSzPct val="100000"/>
              <a:buFont typeface="Century Gothic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>
              <a:solidFill>
                <a:srgbClr val="FFFFFF"/>
              </a:solidFill>
              <a:latin typeface="Century Gothic" pitchFamily="34" charset="0"/>
              <a:cs typeface="Times New Roman" pitchFamily="18" charset="0"/>
            </a:endParaRPr>
          </a:p>
          <a:p>
            <a:pPr algn="just">
              <a:buClr>
                <a:srgbClr val="FFFFFF"/>
              </a:buClr>
              <a:buSzPct val="100000"/>
              <a:buFont typeface="Century Gothic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b="1">
                <a:solidFill>
                  <a:srgbClr val="FFFFFF"/>
                </a:solidFill>
                <a:latin typeface="Century Gothic" pitchFamily="34" charset="0"/>
                <a:cs typeface="Times New Roman" pitchFamily="18" charset="0"/>
              </a:rPr>
              <a:t>Aim: </a:t>
            </a:r>
            <a:r>
              <a:rPr lang="en-GB">
                <a:latin typeface="Century Gothic" pitchFamily="34" charset="0"/>
              </a:rPr>
              <a:t>to enable vocational experience and achieving practical competences in the field of knowledge of the beneficiaries, as a result increasing their chances to be employed, not only in Poland, but also on the European market. </a:t>
            </a:r>
          </a:p>
          <a:p>
            <a:pPr algn="just">
              <a:buClr>
                <a:srgbClr val="FFFFFF"/>
              </a:buClr>
              <a:buSzPct val="100000"/>
              <a:buFont typeface="Century Gothic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>
              <a:latin typeface="Century Gothic" pitchFamily="34" charset="0"/>
            </a:endParaRPr>
          </a:p>
          <a:p>
            <a:pPr algn="just">
              <a:buClr>
                <a:srgbClr val="FFFFFF"/>
              </a:buClr>
              <a:buSzPct val="100000"/>
              <a:buFont typeface="Century Gothic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b="1">
                <a:latin typeface="Century Gothic" pitchFamily="34" charset="0"/>
              </a:rPr>
              <a:t>Time frame</a:t>
            </a:r>
            <a:r>
              <a:rPr lang="en-GB">
                <a:latin typeface="Century Gothic" pitchFamily="34" charset="0"/>
              </a:rPr>
              <a:t>: July 2011 – May 2013</a:t>
            </a:r>
          </a:p>
          <a:p>
            <a:pPr algn="just">
              <a:buClr>
                <a:srgbClr val="FFFFFF"/>
              </a:buClr>
              <a:buSzPct val="100000"/>
              <a:buFont typeface="Century Gothic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>
              <a:latin typeface="Century Gothic" pitchFamily="34" charset="0"/>
            </a:endParaRPr>
          </a:p>
          <a:p>
            <a:pPr algn="just">
              <a:buClr>
                <a:srgbClr val="FFFFFF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b="1">
                <a:latin typeface="Century Gothic" pitchFamily="34" charset="0"/>
              </a:rPr>
              <a:t>Beneficiaries</a:t>
            </a:r>
            <a:r>
              <a:rPr lang="en-GB">
                <a:latin typeface="Century Gothic" pitchFamily="34" charset="0"/>
              </a:rPr>
              <a:t>: young graduates of the following specializations:  Mathematics, Physics, Biology, Biotechnology, Geology, Computer Science and Materials Science</a:t>
            </a:r>
          </a:p>
          <a:p>
            <a:pPr algn="just">
              <a:buClr>
                <a:srgbClr val="FFFFFF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>
              <a:latin typeface="Century Gothic" pitchFamily="34" charset="0"/>
            </a:endParaRPr>
          </a:p>
          <a:p>
            <a:pPr algn="just">
              <a:buClr>
                <a:srgbClr val="FFFFFF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b="1">
                <a:latin typeface="Century Gothic" pitchFamily="34" charset="0"/>
              </a:rPr>
              <a:t>Activities</a:t>
            </a:r>
            <a:r>
              <a:rPr lang="en-GB">
                <a:latin typeface="Century Gothic" pitchFamily="34" charset="0"/>
              </a:rPr>
              <a:t>: organizing 24 internships in three countries: Germany, Italy and France.</a:t>
            </a:r>
          </a:p>
          <a:p>
            <a:pPr algn="just">
              <a:buClr>
                <a:srgbClr val="FFFFFF"/>
              </a:buClr>
              <a:buSzPct val="100000"/>
              <a:buFont typeface="Century Gothic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/>
          </a:p>
          <a:p>
            <a:pPr algn="just">
              <a:buClr>
                <a:srgbClr val="FFFFFF"/>
              </a:buClr>
              <a:buSzPct val="100000"/>
              <a:buFont typeface="Century Gothic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 b="1">
              <a:solidFill>
                <a:srgbClr val="FFFFFF"/>
              </a:solidFill>
              <a:latin typeface="Century Gothic" pitchFamily="34" charset="0"/>
              <a:cs typeface="Times New Roman" pitchFamily="18" charset="0"/>
            </a:endParaRPr>
          </a:p>
        </p:txBody>
      </p:sp>
      <p:sp>
        <p:nvSpPr>
          <p:cNvPr id="8" name="Rectangle 2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eaLnBrk="0" hangingPunct="0"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r>
              <a:rPr lang="pl-PL" sz="2400" b="1" kern="0" dirty="0">
                <a:solidFill>
                  <a:srgbClr val="000000"/>
                </a:solidFill>
                <a:latin typeface="Century Gothic" pitchFamily="32" charset="0"/>
                <a:ea typeface="+mj-ea"/>
                <a:cs typeface="+mj-cs"/>
              </a:rPr>
              <a:t>GO TO WORK!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Text Box 5"/>
          <p:cNvSpPr txBox="1">
            <a:spLocks noChangeArrowheads="1"/>
          </p:cNvSpPr>
          <p:nvPr/>
        </p:nvSpPr>
        <p:spPr bwMode="auto">
          <a:xfrm>
            <a:off x="438150" y="1500188"/>
            <a:ext cx="6970713" cy="3698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</p:txBody>
      </p:sp>
      <p:sp>
        <p:nvSpPr>
          <p:cNvPr id="43010" name="Rectangle 6"/>
          <p:cNvSpPr>
            <a:spLocks noChangeArrowheads="1"/>
          </p:cNvSpPr>
          <p:nvPr/>
        </p:nvSpPr>
        <p:spPr bwMode="auto">
          <a:xfrm rot="10800000" flipV="1">
            <a:off x="357188" y="1927225"/>
            <a:ext cx="8921750" cy="47926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</p:txBody>
      </p:sp>
      <p:sp>
        <p:nvSpPr>
          <p:cNvPr id="43011" name="Rectangle 10"/>
          <p:cNvSpPr>
            <a:spLocks noChangeArrowheads="1"/>
          </p:cNvSpPr>
          <p:nvPr/>
        </p:nvSpPr>
        <p:spPr bwMode="auto">
          <a:xfrm rot="10800000" flipV="1">
            <a:off x="217488" y="1090613"/>
            <a:ext cx="8926512" cy="5572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>
            <a:spAutoFit/>
          </a:bodyPr>
          <a:lstStyle/>
          <a:p>
            <a:pPr algn="ctr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3200" b="1" i="1">
              <a:solidFill>
                <a:srgbClr val="FFFFFF"/>
              </a:solidFill>
              <a:latin typeface="Century Gothic" pitchFamily="34" charset="0"/>
              <a:cs typeface="Times New Roman" pitchFamily="18" charset="0"/>
            </a:endParaRPr>
          </a:p>
          <a:p>
            <a:pPr algn="ctr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3200" b="1" i="1">
              <a:solidFill>
                <a:srgbClr val="FFFFFF"/>
              </a:solidFill>
              <a:latin typeface="Century Gothic" pitchFamily="34" charset="0"/>
              <a:cs typeface="Times New Roman" pitchFamily="18" charset="0"/>
            </a:endParaRPr>
          </a:p>
          <a:p>
            <a:pPr algn="ctr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3200" b="1" i="1">
              <a:solidFill>
                <a:srgbClr val="FFFFFF"/>
              </a:solidFill>
              <a:latin typeface="Century Gothic" pitchFamily="34" charset="0"/>
              <a:cs typeface="Times New Roman" pitchFamily="18" charset="0"/>
            </a:endParaRPr>
          </a:p>
          <a:p>
            <a:pPr algn="ctr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3200" b="1" i="1">
              <a:solidFill>
                <a:srgbClr val="FFFFFF"/>
              </a:solidFill>
              <a:latin typeface="Century Gothic" pitchFamily="34" charset="0"/>
              <a:cs typeface="Times New Roman" pitchFamily="18" charset="0"/>
            </a:endParaRPr>
          </a:p>
          <a:p>
            <a:pPr algn="ctr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3200" b="1" i="1">
              <a:solidFill>
                <a:srgbClr val="FFFFFF"/>
              </a:solidFill>
              <a:latin typeface="Century Gothic" pitchFamily="34" charset="0"/>
              <a:cs typeface="Times New Roman" pitchFamily="18" charset="0"/>
            </a:endParaRPr>
          </a:p>
          <a:p>
            <a:pPr algn="ctr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3200" b="1" i="1">
              <a:solidFill>
                <a:srgbClr val="FFFFFF"/>
              </a:solidFill>
              <a:latin typeface="Century Gothic" pitchFamily="34" charset="0"/>
              <a:cs typeface="Times New Roman" pitchFamily="18" charset="0"/>
            </a:endParaRPr>
          </a:p>
          <a:p>
            <a:pPr algn="ctr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3200" b="1" i="1">
              <a:solidFill>
                <a:srgbClr val="FFFFFF"/>
              </a:solidFill>
              <a:latin typeface="Century Gothic" pitchFamily="34" charset="0"/>
              <a:cs typeface="Times New Roman" pitchFamily="18" charset="0"/>
            </a:endParaRPr>
          </a:p>
          <a:p>
            <a:pPr algn="ctr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3200" b="1" i="1">
              <a:solidFill>
                <a:srgbClr val="FFFFFF"/>
              </a:solidFill>
              <a:latin typeface="Century Gothic" pitchFamily="34" charset="0"/>
              <a:cs typeface="Times New Roman" pitchFamily="18" charset="0"/>
            </a:endParaRPr>
          </a:p>
          <a:p>
            <a:pPr algn="ctr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3200" b="1" i="1">
                <a:solidFill>
                  <a:srgbClr val="FFFFFF"/>
                </a:solidFill>
                <a:latin typeface="Century Gothic" pitchFamily="34" charset="0"/>
                <a:cs typeface="Times New Roman" pitchFamily="18" charset="0"/>
              </a:rPr>
              <a:t>Thank you for your</a:t>
            </a:r>
            <a:r>
              <a:rPr lang="pl-PL" sz="3200" b="1" i="1">
                <a:solidFill>
                  <a:srgbClr val="FFFFFF"/>
                </a:solidFill>
                <a:latin typeface="Century Gothic" pitchFamily="34" charset="0"/>
                <a:cs typeface="Times New Roman" pitchFamily="18" charset="0"/>
              </a:rPr>
              <a:t> </a:t>
            </a:r>
            <a:r>
              <a:rPr lang="en-GB" sz="3200" b="1" i="1">
                <a:solidFill>
                  <a:srgbClr val="FFFFFF"/>
                </a:solidFill>
                <a:latin typeface="Century Gothic" pitchFamily="34" charset="0"/>
                <a:cs typeface="Times New Roman" pitchFamily="18" charset="0"/>
              </a:rPr>
              <a:t>attention</a:t>
            </a:r>
            <a:r>
              <a:rPr lang="pl-PL" sz="3200" b="1" i="1">
                <a:solidFill>
                  <a:srgbClr val="FFFFFF"/>
                </a:solidFill>
                <a:latin typeface="Century Gothic" pitchFamily="34" charset="0"/>
                <a:cs typeface="Times New Roman" pitchFamily="18" charset="0"/>
              </a:rPr>
              <a:t>!</a:t>
            </a:r>
            <a:endParaRPr lang="en-GB" sz="3200" b="1">
              <a:solidFill>
                <a:srgbClr val="FFFFFF"/>
              </a:solidFill>
              <a:latin typeface="Century Gothic" pitchFamily="34" charset="0"/>
              <a:cs typeface="Times New Roman" pitchFamily="18" charset="0"/>
            </a:endParaRPr>
          </a:p>
          <a:p>
            <a:pPr algn="just">
              <a:buClr>
                <a:srgbClr val="FFFFFF"/>
              </a:buClr>
              <a:buSzPct val="100000"/>
              <a:buFont typeface="Century Gothic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 sz="3200" b="1">
              <a:solidFill>
                <a:srgbClr val="FFFFFF"/>
              </a:solidFill>
              <a:latin typeface="Century Gothic" pitchFamily="34" charset="0"/>
              <a:cs typeface="Times New Roman" pitchFamily="18" charset="0"/>
            </a:endParaRPr>
          </a:p>
          <a:p>
            <a:pPr algn="just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>
              <a:solidFill>
                <a:srgbClr val="FFFFFF"/>
              </a:solidFill>
              <a:latin typeface="Century Gothic" pitchFamily="34" charset="0"/>
              <a:cs typeface="Times New Roman" pitchFamily="18" charset="0"/>
            </a:endParaRPr>
          </a:p>
          <a:p>
            <a:pPr algn="just">
              <a:buClr>
                <a:srgbClr val="FFFFFF"/>
              </a:buClr>
              <a:buSzPct val="100000"/>
              <a:buFont typeface="Century Gothic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 b="1">
              <a:solidFill>
                <a:srgbClr val="FFFFFF"/>
              </a:solidFill>
              <a:latin typeface="Century Gothic" pitchFamily="34" charset="0"/>
              <a:cs typeface="Times New Roman" pitchFamily="18" charset="0"/>
            </a:endParaRPr>
          </a:p>
        </p:txBody>
      </p:sp>
      <p:pic>
        <p:nvPicPr>
          <p:cNvPr id="14347" name="Picture 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1628775"/>
            <a:ext cx="4246563" cy="3181350"/>
          </a:xfrm>
          <a:prstGeom prst="rect">
            <a:avLst/>
          </a:prstGeom>
          <a:noFill/>
          <a:ln w="3175" cap="rnd">
            <a:solidFill>
              <a:schemeClr val="tx1"/>
            </a:solidFill>
            <a:miter lim="800000"/>
            <a:headEnd/>
            <a:tailEnd/>
          </a:ln>
          <a:effectLst>
            <a:outerShdw blurRad="50800" dist="50800" dir="4500000" algn="ctr" rotWithShape="0">
              <a:srgbClr val="000000">
                <a:alpha val="43137"/>
              </a:srgbClr>
            </a:outerShdw>
          </a:effectLst>
        </p:spPr>
      </p:pic>
      <p:sp>
        <p:nvSpPr>
          <p:cNvPr id="10" name="Rectangle 2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eaLnBrk="0" hangingPunct="0"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r>
              <a:rPr lang="pl-PL" sz="2400" b="1" kern="0" dirty="0">
                <a:solidFill>
                  <a:srgbClr val="000000"/>
                </a:solidFill>
                <a:latin typeface="Century Gothic" pitchFamily="32" charset="0"/>
                <a:ea typeface="+mj-ea"/>
                <a:cs typeface="+mj-cs"/>
              </a:rPr>
              <a:t>CAREER CENTRE</a:t>
            </a:r>
          </a:p>
          <a:p>
            <a:pPr eaLnBrk="0" hangingPunct="0"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r>
              <a:rPr lang="pl-PL" sz="2400" b="1" kern="0" dirty="0">
                <a:solidFill>
                  <a:srgbClr val="000000"/>
                </a:solidFill>
                <a:latin typeface="Century Gothic" pitchFamily="32" charset="0"/>
                <a:ea typeface="+mj-ea"/>
                <a:cs typeface="+mj-cs"/>
              </a:rPr>
              <a:t>UNIVERSITY OF SILESIA IN KATOWICE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Projekt domyślny">
  <a:themeElements>
    <a:clrScheme name="Projekt domyślny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rojekt domyślny">
      <a:majorFont>
        <a:latin typeface="Calibri"/>
        <a:ea typeface=""/>
        <a:cs typeface="Arial Unicode MS"/>
      </a:majorFont>
      <a:minorFont>
        <a:latin typeface="Calibri"/>
        <a:ea typeface=""/>
        <a:cs typeface="Arial Unicode MS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 Unicode M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 Unicode MS" charset="0"/>
          </a:defRPr>
        </a:defPPr>
      </a:lstStyle>
    </a:lnDef>
  </a:objectDefaults>
  <a:extraClrSchemeLst>
    <a:extraClrScheme>
      <a:clrScheme name="Projekt domyślny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yw pakiet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yw pakiet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997</TotalTime>
  <Words>702</Words>
  <Application>Microsoft Office PowerPoint</Application>
  <PresentationFormat>On-screen Show (4:3)</PresentationFormat>
  <Paragraphs>212</Paragraphs>
  <Slides>15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Arial</vt:lpstr>
      <vt:lpstr>Arial Unicode MS</vt:lpstr>
      <vt:lpstr>Times New Roman</vt:lpstr>
      <vt:lpstr>Calibri</vt:lpstr>
      <vt:lpstr>Century Gothic</vt:lpstr>
      <vt:lpstr>Wingdings</vt:lpstr>
      <vt:lpstr>Projekt domyślny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Maciej Mazak</dc:creator>
  <cp:lastModifiedBy>Centar za razvoj karijere i savetovanje studenata</cp:lastModifiedBy>
  <cp:revision>132</cp:revision>
  <cp:lastPrinted>1601-01-01T00:00:00Z</cp:lastPrinted>
  <dcterms:created xsi:type="dcterms:W3CDTF">2009-08-11T05:52:52Z</dcterms:created>
  <dcterms:modified xsi:type="dcterms:W3CDTF">2012-01-27T18:15:10Z</dcterms:modified>
</cp:coreProperties>
</file>