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393" r:id="rId2"/>
    <p:sldId id="394" r:id="rId3"/>
    <p:sldId id="395" r:id="rId4"/>
    <p:sldId id="396" r:id="rId5"/>
    <p:sldId id="397" r:id="rId6"/>
    <p:sldId id="398" r:id="rId7"/>
    <p:sldId id="399" r:id="rId8"/>
    <p:sldId id="381" r:id="rId9"/>
    <p:sldId id="380" r:id="rId10"/>
    <p:sldId id="376" r:id="rId11"/>
    <p:sldId id="383" r:id="rId12"/>
    <p:sldId id="392" r:id="rId13"/>
    <p:sldId id="384" r:id="rId14"/>
    <p:sldId id="360" r:id="rId15"/>
    <p:sldId id="385" r:id="rId16"/>
    <p:sldId id="387" r:id="rId17"/>
    <p:sldId id="389" r:id="rId18"/>
    <p:sldId id="388" r:id="rId19"/>
    <p:sldId id="390" r:id="rId20"/>
    <p:sldId id="326" r:id="rId21"/>
    <p:sldId id="358" r:id="rId22"/>
  </p:sldIdLst>
  <p:sldSz cx="9144000" cy="6858000" type="screen4x3"/>
  <p:notesSz cx="6858000" cy="919956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4E1E"/>
    <a:srgbClr val="F6281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22057" autoAdjust="0"/>
    <p:restoredTop sz="94659" autoAdjust="0"/>
  </p:normalViewPr>
  <p:slideViewPr>
    <p:cSldViewPr>
      <p:cViewPr>
        <p:scale>
          <a:sx n="75" d="100"/>
          <a:sy n="75" d="100"/>
        </p:scale>
        <p:origin x="-1494" y="-7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C7D681-5BC8-4A41-8729-E9A0C7A17AAB}"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8E1D5ED0-EE25-4FA3-8509-938F18FCDADD}">
      <dgm:prSet phldrT="[Text]" custT="1"/>
      <dgm:spPr>
        <a:solidFill>
          <a:schemeClr val="accent4">
            <a:lumMod val="75000"/>
          </a:schemeClr>
        </a:solidFill>
      </dgm:spPr>
      <dgm:t>
        <a:bodyPr/>
        <a:lstStyle/>
        <a:p>
          <a:r>
            <a:rPr lang="en-US" sz="2000" b="1" dirty="0" smtClean="0">
              <a:effectLst>
                <a:outerShdw blurRad="38100" dist="38100" dir="2700000" algn="tl">
                  <a:srgbClr val="000000">
                    <a:alpha val="43137"/>
                  </a:srgbClr>
                </a:outerShdw>
              </a:effectLst>
              <a:latin typeface="Times New Roman" pitchFamily="18" charset="0"/>
              <a:cs typeface="Times New Roman" pitchFamily="18" charset="0"/>
            </a:rPr>
            <a:t>Career counseling</a:t>
          </a:r>
          <a:endParaRPr lang="en-US" sz="20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950E3603-0B01-475C-99D9-46376BA6F327}" type="parTrans" cxnId="{C91F1EE2-B351-4A96-8ECF-968D215BED5A}">
      <dgm:prSet/>
      <dgm:spPr/>
      <dgm:t>
        <a:bodyPr/>
        <a:lstStyle/>
        <a:p>
          <a:endParaRPr lang="en-US"/>
        </a:p>
      </dgm:t>
    </dgm:pt>
    <dgm:pt modelId="{E23E9536-69CC-4E94-849C-66C3CD3BB701}" type="sibTrans" cxnId="{C91F1EE2-B351-4A96-8ECF-968D215BED5A}">
      <dgm:prSet/>
      <dgm:spPr/>
      <dgm:t>
        <a:bodyPr/>
        <a:lstStyle/>
        <a:p>
          <a:endParaRPr lang="en-US"/>
        </a:p>
      </dgm:t>
    </dgm:pt>
    <dgm:pt modelId="{472393D3-F313-425A-A224-5E8FF8E98CF0}">
      <dgm:prSet phldrT="[Text]" custT="1"/>
      <dgm:spPr>
        <a:solidFill>
          <a:schemeClr val="accent1">
            <a:lumMod val="75000"/>
          </a:schemeClr>
        </a:solidFill>
      </dgm:spPr>
      <dgm:t>
        <a:bodyPr/>
        <a:lstStyle/>
        <a:p>
          <a:r>
            <a:rPr lang="en-US" sz="2000" b="1" dirty="0" smtClean="0">
              <a:effectLst>
                <a:outerShdw blurRad="38100" dist="38100" dir="2700000" algn="tl">
                  <a:srgbClr val="000000">
                    <a:alpha val="43137"/>
                  </a:srgbClr>
                </a:outerShdw>
              </a:effectLst>
              <a:latin typeface="Times New Roman" pitchFamily="18" charset="0"/>
              <a:cs typeface="Times New Roman" pitchFamily="18" charset="0"/>
            </a:rPr>
            <a:t>Career informing</a:t>
          </a:r>
          <a:endParaRPr lang="en-US" sz="20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78EA4193-9565-47BB-9CFB-F6266D83D4DD}" type="parTrans" cxnId="{E3696F39-8B17-4866-B509-6603B95F551F}">
      <dgm:prSet/>
      <dgm:spPr/>
      <dgm:t>
        <a:bodyPr/>
        <a:lstStyle/>
        <a:p>
          <a:endParaRPr lang="en-US"/>
        </a:p>
      </dgm:t>
    </dgm:pt>
    <dgm:pt modelId="{6CB4939C-55E2-4FC5-BCF0-4C71B7EE46B5}" type="sibTrans" cxnId="{E3696F39-8B17-4866-B509-6603B95F551F}">
      <dgm:prSet/>
      <dgm:spPr/>
      <dgm:t>
        <a:bodyPr/>
        <a:lstStyle/>
        <a:p>
          <a:endParaRPr lang="en-US"/>
        </a:p>
      </dgm:t>
    </dgm:pt>
    <dgm:pt modelId="{5A7BBD25-0BC8-45AF-BAA2-0C6F3D024048}">
      <dgm:prSet phldrT="[Text]" custT="1"/>
      <dgm:spPr>
        <a:solidFill>
          <a:srgbClr val="244E1E"/>
        </a:solidFill>
      </dgm:spPr>
      <dgm:t>
        <a:bodyPr/>
        <a:lstStyle/>
        <a:p>
          <a:r>
            <a:rPr lang="en-US" sz="2000" b="1" dirty="0" smtClean="0">
              <a:effectLst>
                <a:outerShdw blurRad="38100" dist="38100" dir="2700000" algn="tl">
                  <a:srgbClr val="000000">
                    <a:alpha val="43137"/>
                  </a:srgbClr>
                </a:outerShdw>
              </a:effectLst>
              <a:latin typeface="Times New Roman" pitchFamily="18" charset="0"/>
              <a:cs typeface="Times New Roman" pitchFamily="18" charset="0"/>
            </a:rPr>
            <a:t>Cooperation with relevant companies</a:t>
          </a:r>
          <a:endParaRPr lang="en-US" sz="20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924E97D-282E-42CF-BB68-711BD966AFC4}" type="parTrans" cxnId="{855EDBA6-19D5-419B-8381-55AB130E1ED6}">
      <dgm:prSet/>
      <dgm:spPr/>
      <dgm:t>
        <a:bodyPr/>
        <a:lstStyle/>
        <a:p>
          <a:endParaRPr lang="en-US"/>
        </a:p>
      </dgm:t>
    </dgm:pt>
    <dgm:pt modelId="{87931223-D3AB-4E7A-AF1C-79C09CFF34FC}" type="sibTrans" cxnId="{855EDBA6-19D5-419B-8381-55AB130E1ED6}">
      <dgm:prSet/>
      <dgm:spPr/>
      <dgm:t>
        <a:bodyPr/>
        <a:lstStyle/>
        <a:p>
          <a:endParaRPr lang="en-US"/>
        </a:p>
      </dgm:t>
    </dgm:pt>
    <dgm:pt modelId="{247F3C53-3F30-4C1C-A613-DCEE05F5D2EA}" type="pres">
      <dgm:prSet presAssocID="{46C7D681-5BC8-4A41-8729-E9A0C7A17AAB}" presName="linear" presStyleCnt="0">
        <dgm:presLayoutVars>
          <dgm:dir/>
          <dgm:animLvl val="lvl"/>
          <dgm:resizeHandles val="exact"/>
        </dgm:presLayoutVars>
      </dgm:prSet>
      <dgm:spPr/>
      <dgm:t>
        <a:bodyPr/>
        <a:lstStyle/>
        <a:p>
          <a:endParaRPr lang="en-US"/>
        </a:p>
      </dgm:t>
    </dgm:pt>
    <dgm:pt modelId="{642E2D37-4CDD-4D43-BE98-64470C4EB6DA}" type="pres">
      <dgm:prSet presAssocID="{8E1D5ED0-EE25-4FA3-8509-938F18FCDADD}" presName="parentLin" presStyleCnt="0"/>
      <dgm:spPr/>
      <dgm:t>
        <a:bodyPr/>
        <a:lstStyle/>
        <a:p>
          <a:endParaRPr lang="en-US"/>
        </a:p>
      </dgm:t>
    </dgm:pt>
    <dgm:pt modelId="{1316ADF8-1B82-4B75-A49E-A11875A5C914}" type="pres">
      <dgm:prSet presAssocID="{8E1D5ED0-EE25-4FA3-8509-938F18FCDADD}" presName="parentLeftMargin" presStyleLbl="node1" presStyleIdx="0" presStyleCnt="3"/>
      <dgm:spPr/>
      <dgm:t>
        <a:bodyPr/>
        <a:lstStyle/>
        <a:p>
          <a:endParaRPr lang="en-US"/>
        </a:p>
      </dgm:t>
    </dgm:pt>
    <dgm:pt modelId="{50678D91-31AE-4ABF-A827-8C8A1C131679}" type="pres">
      <dgm:prSet presAssocID="{8E1D5ED0-EE25-4FA3-8509-938F18FCDADD}" presName="parentText" presStyleLbl="node1" presStyleIdx="0" presStyleCnt="3">
        <dgm:presLayoutVars>
          <dgm:chMax val="0"/>
          <dgm:bulletEnabled val="1"/>
        </dgm:presLayoutVars>
      </dgm:prSet>
      <dgm:spPr/>
      <dgm:t>
        <a:bodyPr/>
        <a:lstStyle/>
        <a:p>
          <a:endParaRPr lang="en-US"/>
        </a:p>
      </dgm:t>
    </dgm:pt>
    <dgm:pt modelId="{C0CC2A14-8EB3-47F8-97E8-59F1E3CDD5C5}" type="pres">
      <dgm:prSet presAssocID="{8E1D5ED0-EE25-4FA3-8509-938F18FCDADD}" presName="negativeSpace" presStyleCnt="0"/>
      <dgm:spPr/>
      <dgm:t>
        <a:bodyPr/>
        <a:lstStyle/>
        <a:p>
          <a:endParaRPr lang="en-US"/>
        </a:p>
      </dgm:t>
    </dgm:pt>
    <dgm:pt modelId="{EF15E395-1E3E-4B14-8842-B675B8F25028}" type="pres">
      <dgm:prSet presAssocID="{8E1D5ED0-EE25-4FA3-8509-938F18FCDADD}" presName="childText" presStyleLbl="conFgAcc1" presStyleIdx="0" presStyleCnt="3">
        <dgm:presLayoutVars>
          <dgm:bulletEnabled val="1"/>
        </dgm:presLayoutVars>
      </dgm:prSet>
      <dgm:spPr/>
      <dgm:t>
        <a:bodyPr/>
        <a:lstStyle/>
        <a:p>
          <a:endParaRPr lang="en-US"/>
        </a:p>
      </dgm:t>
    </dgm:pt>
    <dgm:pt modelId="{B26C2AB8-6E02-4F5E-92AD-55F5A7064875}" type="pres">
      <dgm:prSet presAssocID="{E23E9536-69CC-4E94-849C-66C3CD3BB701}" presName="spaceBetweenRectangles" presStyleCnt="0"/>
      <dgm:spPr/>
      <dgm:t>
        <a:bodyPr/>
        <a:lstStyle/>
        <a:p>
          <a:endParaRPr lang="en-US"/>
        </a:p>
      </dgm:t>
    </dgm:pt>
    <dgm:pt modelId="{5798F9F6-05CE-429A-9CD8-9B917EC441F3}" type="pres">
      <dgm:prSet presAssocID="{472393D3-F313-425A-A224-5E8FF8E98CF0}" presName="parentLin" presStyleCnt="0"/>
      <dgm:spPr/>
      <dgm:t>
        <a:bodyPr/>
        <a:lstStyle/>
        <a:p>
          <a:endParaRPr lang="en-US"/>
        </a:p>
      </dgm:t>
    </dgm:pt>
    <dgm:pt modelId="{C71D3231-A6CF-421E-8603-CBB485721334}" type="pres">
      <dgm:prSet presAssocID="{472393D3-F313-425A-A224-5E8FF8E98CF0}" presName="parentLeftMargin" presStyleLbl="node1" presStyleIdx="0" presStyleCnt="3"/>
      <dgm:spPr/>
      <dgm:t>
        <a:bodyPr/>
        <a:lstStyle/>
        <a:p>
          <a:endParaRPr lang="en-US"/>
        </a:p>
      </dgm:t>
    </dgm:pt>
    <dgm:pt modelId="{E810E76C-FD11-4858-8207-1080EE13E71E}" type="pres">
      <dgm:prSet presAssocID="{472393D3-F313-425A-A224-5E8FF8E98CF0}" presName="parentText" presStyleLbl="node1" presStyleIdx="1" presStyleCnt="3">
        <dgm:presLayoutVars>
          <dgm:chMax val="0"/>
          <dgm:bulletEnabled val="1"/>
        </dgm:presLayoutVars>
      </dgm:prSet>
      <dgm:spPr/>
      <dgm:t>
        <a:bodyPr/>
        <a:lstStyle/>
        <a:p>
          <a:endParaRPr lang="en-US"/>
        </a:p>
      </dgm:t>
    </dgm:pt>
    <dgm:pt modelId="{7F6688AA-BDED-4695-92FE-AB2E43DCA47F}" type="pres">
      <dgm:prSet presAssocID="{472393D3-F313-425A-A224-5E8FF8E98CF0}" presName="negativeSpace" presStyleCnt="0"/>
      <dgm:spPr/>
      <dgm:t>
        <a:bodyPr/>
        <a:lstStyle/>
        <a:p>
          <a:endParaRPr lang="en-US"/>
        </a:p>
      </dgm:t>
    </dgm:pt>
    <dgm:pt modelId="{772DB4AF-B21F-4492-A607-9E7C2BD49987}" type="pres">
      <dgm:prSet presAssocID="{472393D3-F313-425A-A224-5E8FF8E98CF0}" presName="childText" presStyleLbl="conFgAcc1" presStyleIdx="1" presStyleCnt="3">
        <dgm:presLayoutVars>
          <dgm:bulletEnabled val="1"/>
        </dgm:presLayoutVars>
      </dgm:prSet>
      <dgm:spPr/>
      <dgm:t>
        <a:bodyPr/>
        <a:lstStyle/>
        <a:p>
          <a:endParaRPr lang="en-US"/>
        </a:p>
      </dgm:t>
    </dgm:pt>
    <dgm:pt modelId="{1A4C70F3-2D80-4F22-BD9F-FD65D8CE1D88}" type="pres">
      <dgm:prSet presAssocID="{6CB4939C-55E2-4FC5-BCF0-4C71B7EE46B5}" presName="spaceBetweenRectangles" presStyleCnt="0"/>
      <dgm:spPr/>
      <dgm:t>
        <a:bodyPr/>
        <a:lstStyle/>
        <a:p>
          <a:endParaRPr lang="en-US"/>
        </a:p>
      </dgm:t>
    </dgm:pt>
    <dgm:pt modelId="{A34FA4F4-1F2C-4CC7-B8EF-C941E00A04E3}" type="pres">
      <dgm:prSet presAssocID="{5A7BBD25-0BC8-45AF-BAA2-0C6F3D024048}" presName="parentLin" presStyleCnt="0"/>
      <dgm:spPr/>
      <dgm:t>
        <a:bodyPr/>
        <a:lstStyle/>
        <a:p>
          <a:endParaRPr lang="en-US"/>
        </a:p>
      </dgm:t>
    </dgm:pt>
    <dgm:pt modelId="{C32933C5-A754-45A6-85CA-E535F9C45954}" type="pres">
      <dgm:prSet presAssocID="{5A7BBD25-0BC8-45AF-BAA2-0C6F3D024048}" presName="parentLeftMargin" presStyleLbl="node1" presStyleIdx="1" presStyleCnt="3"/>
      <dgm:spPr/>
      <dgm:t>
        <a:bodyPr/>
        <a:lstStyle/>
        <a:p>
          <a:endParaRPr lang="en-US"/>
        </a:p>
      </dgm:t>
    </dgm:pt>
    <dgm:pt modelId="{78E688B3-3D76-4E9C-9169-7A926A79BB78}" type="pres">
      <dgm:prSet presAssocID="{5A7BBD25-0BC8-45AF-BAA2-0C6F3D024048}" presName="parentText" presStyleLbl="node1" presStyleIdx="2" presStyleCnt="3" custScaleX="103145">
        <dgm:presLayoutVars>
          <dgm:chMax val="0"/>
          <dgm:bulletEnabled val="1"/>
        </dgm:presLayoutVars>
      </dgm:prSet>
      <dgm:spPr/>
      <dgm:t>
        <a:bodyPr/>
        <a:lstStyle/>
        <a:p>
          <a:endParaRPr lang="en-US"/>
        </a:p>
      </dgm:t>
    </dgm:pt>
    <dgm:pt modelId="{5B3A049E-4C2A-4611-B78F-F16DFEB44594}" type="pres">
      <dgm:prSet presAssocID="{5A7BBD25-0BC8-45AF-BAA2-0C6F3D024048}" presName="negativeSpace" presStyleCnt="0"/>
      <dgm:spPr/>
      <dgm:t>
        <a:bodyPr/>
        <a:lstStyle/>
        <a:p>
          <a:endParaRPr lang="en-US"/>
        </a:p>
      </dgm:t>
    </dgm:pt>
    <dgm:pt modelId="{D1C9DAF2-A86C-44CC-9684-D35ADD97C25B}" type="pres">
      <dgm:prSet presAssocID="{5A7BBD25-0BC8-45AF-BAA2-0C6F3D024048}" presName="childText" presStyleLbl="conFgAcc1" presStyleIdx="2" presStyleCnt="3">
        <dgm:presLayoutVars>
          <dgm:bulletEnabled val="1"/>
        </dgm:presLayoutVars>
      </dgm:prSet>
      <dgm:spPr/>
      <dgm:t>
        <a:bodyPr/>
        <a:lstStyle/>
        <a:p>
          <a:endParaRPr lang="en-US"/>
        </a:p>
      </dgm:t>
    </dgm:pt>
  </dgm:ptLst>
  <dgm:cxnLst>
    <dgm:cxn modelId="{24971478-2BF8-4D74-AC91-D5F274CDBD58}" type="presOf" srcId="{8E1D5ED0-EE25-4FA3-8509-938F18FCDADD}" destId="{1316ADF8-1B82-4B75-A49E-A11875A5C914}" srcOrd="0" destOrd="0" presId="urn:microsoft.com/office/officeart/2005/8/layout/list1"/>
    <dgm:cxn modelId="{71E0784C-33CC-43FE-81DC-53B72E78755A}" type="presOf" srcId="{472393D3-F313-425A-A224-5E8FF8E98CF0}" destId="{C71D3231-A6CF-421E-8603-CBB485721334}" srcOrd="0" destOrd="0" presId="urn:microsoft.com/office/officeart/2005/8/layout/list1"/>
    <dgm:cxn modelId="{857F0249-38A5-4762-B8D9-CE3186179B45}" type="presOf" srcId="{5A7BBD25-0BC8-45AF-BAA2-0C6F3D024048}" destId="{78E688B3-3D76-4E9C-9169-7A926A79BB78}" srcOrd="1" destOrd="0" presId="urn:microsoft.com/office/officeart/2005/8/layout/list1"/>
    <dgm:cxn modelId="{A4575808-6228-4A3F-91C8-BE10283CE755}" type="presOf" srcId="{46C7D681-5BC8-4A41-8729-E9A0C7A17AAB}" destId="{247F3C53-3F30-4C1C-A613-DCEE05F5D2EA}" srcOrd="0" destOrd="0" presId="urn:microsoft.com/office/officeart/2005/8/layout/list1"/>
    <dgm:cxn modelId="{9BAA4448-6B24-482F-8344-70B3113A27B5}" type="presOf" srcId="{8E1D5ED0-EE25-4FA3-8509-938F18FCDADD}" destId="{50678D91-31AE-4ABF-A827-8C8A1C131679}" srcOrd="1" destOrd="0" presId="urn:microsoft.com/office/officeart/2005/8/layout/list1"/>
    <dgm:cxn modelId="{E3696F39-8B17-4866-B509-6603B95F551F}" srcId="{46C7D681-5BC8-4A41-8729-E9A0C7A17AAB}" destId="{472393D3-F313-425A-A224-5E8FF8E98CF0}" srcOrd="1" destOrd="0" parTransId="{78EA4193-9565-47BB-9CFB-F6266D83D4DD}" sibTransId="{6CB4939C-55E2-4FC5-BCF0-4C71B7EE46B5}"/>
    <dgm:cxn modelId="{855EDBA6-19D5-419B-8381-55AB130E1ED6}" srcId="{46C7D681-5BC8-4A41-8729-E9A0C7A17AAB}" destId="{5A7BBD25-0BC8-45AF-BAA2-0C6F3D024048}" srcOrd="2" destOrd="0" parTransId="{4924E97D-282E-42CF-BB68-711BD966AFC4}" sibTransId="{87931223-D3AB-4E7A-AF1C-79C09CFF34FC}"/>
    <dgm:cxn modelId="{C91F1EE2-B351-4A96-8ECF-968D215BED5A}" srcId="{46C7D681-5BC8-4A41-8729-E9A0C7A17AAB}" destId="{8E1D5ED0-EE25-4FA3-8509-938F18FCDADD}" srcOrd="0" destOrd="0" parTransId="{950E3603-0B01-475C-99D9-46376BA6F327}" sibTransId="{E23E9536-69CC-4E94-849C-66C3CD3BB701}"/>
    <dgm:cxn modelId="{F9D86E28-3600-43C7-B6B9-EA122BF10832}" type="presOf" srcId="{472393D3-F313-425A-A224-5E8FF8E98CF0}" destId="{E810E76C-FD11-4858-8207-1080EE13E71E}" srcOrd="1" destOrd="0" presId="urn:microsoft.com/office/officeart/2005/8/layout/list1"/>
    <dgm:cxn modelId="{11B485BD-FE02-4DE4-AEAA-61ADF90DB67D}" type="presOf" srcId="{5A7BBD25-0BC8-45AF-BAA2-0C6F3D024048}" destId="{C32933C5-A754-45A6-85CA-E535F9C45954}" srcOrd="0" destOrd="0" presId="urn:microsoft.com/office/officeart/2005/8/layout/list1"/>
    <dgm:cxn modelId="{F5FD9D6E-48DE-43A9-914B-52C6750E8E47}" type="presParOf" srcId="{247F3C53-3F30-4C1C-A613-DCEE05F5D2EA}" destId="{642E2D37-4CDD-4D43-BE98-64470C4EB6DA}" srcOrd="0" destOrd="0" presId="urn:microsoft.com/office/officeart/2005/8/layout/list1"/>
    <dgm:cxn modelId="{203AD6FE-37B8-412B-90C5-122A74FE66C6}" type="presParOf" srcId="{642E2D37-4CDD-4D43-BE98-64470C4EB6DA}" destId="{1316ADF8-1B82-4B75-A49E-A11875A5C914}" srcOrd="0" destOrd="0" presId="urn:microsoft.com/office/officeart/2005/8/layout/list1"/>
    <dgm:cxn modelId="{B5B089C0-862A-4296-A057-A2CFEF24C064}" type="presParOf" srcId="{642E2D37-4CDD-4D43-BE98-64470C4EB6DA}" destId="{50678D91-31AE-4ABF-A827-8C8A1C131679}" srcOrd="1" destOrd="0" presId="urn:microsoft.com/office/officeart/2005/8/layout/list1"/>
    <dgm:cxn modelId="{BCA455F3-4D27-42BF-981F-8A06A8916F81}" type="presParOf" srcId="{247F3C53-3F30-4C1C-A613-DCEE05F5D2EA}" destId="{C0CC2A14-8EB3-47F8-97E8-59F1E3CDD5C5}" srcOrd="1" destOrd="0" presId="urn:microsoft.com/office/officeart/2005/8/layout/list1"/>
    <dgm:cxn modelId="{2D8CD846-765A-46F0-88BA-A845AE7EE40E}" type="presParOf" srcId="{247F3C53-3F30-4C1C-A613-DCEE05F5D2EA}" destId="{EF15E395-1E3E-4B14-8842-B675B8F25028}" srcOrd="2" destOrd="0" presId="urn:microsoft.com/office/officeart/2005/8/layout/list1"/>
    <dgm:cxn modelId="{666C8608-65E0-4CA1-9D59-6B2030083813}" type="presParOf" srcId="{247F3C53-3F30-4C1C-A613-DCEE05F5D2EA}" destId="{B26C2AB8-6E02-4F5E-92AD-55F5A7064875}" srcOrd="3" destOrd="0" presId="urn:microsoft.com/office/officeart/2005/8/layout/list1"/>
    <dgm:cxn modelId="{54A962FB-AB8C-43E7-AA7D-1B9887A76A57}" type="presParOf" srcId="{247F3C53-3F30-4C1C-A613-DCEE05F5D2EA}" destId="{5798F9F6-05CE-429A-9CD8-9B917EC441F3}" srcOrd="4" destOrd="0" presId="urn:microsoft.com/office/officeart/2005/8/layout/list1"/>
    <dgm:cxn modelId="{DA0E9E23-D1EF-4B99-8FFE-86E0BF78751E}" type="presParOf" srcId="{5798F9F6-05CE-429A-9CD8-9B917EC441F3}" destId="{C71D3231-A6CF-421E-8603-CBB485721334}" srcOrd="0" destOrd="0" presId="urn:microsoft.com/office/officeart/2005/8/layout/list1"/>
    <dgm:cxn modelId="{C5619C4A-9CA6-4795-B1FB-DFD5464D86BD}" type="presParOf" srcId="{5798F9F6-05CE-429A-9CD8-9B917EC441F3}" destId="{E810E76C-FD11-4858-8207-1080EE13E71E}" srcOrd="1" destOrd="0" presId="urn:microsoft.com/office/officeart/2005/8/layout/list1"/>
    <dgm:cxn modelId="{757D6145-D6FA-493F-BB5E-457CDFE13C01}" type="presParOf" srcId="{247F3C53-3F30-4C1C-A613-DCEE05F5D2EA}" destId="{7F6688AA-BDED-4695-92FE-AB2E43DCA47F}" srcOrd="5" destOrd="0" presId="urn:microsoft.com/office/officeart/2005/8/layout/list1"/>
    <dgm:cxn modelId="{23A0B577-D5C5-4833-BD8F-8B88EBA12974}" type="presParOf" srcId="{247F3C53-3F30-4C1C-A613-DCEE05F5D2EA}" destId="{772DB4AF-B21F-4492-A607-9E7C2BD49987}" srcOrd="6" destOrd="0" presId="urn:microsoft.com/office/officeart/2005/8/layout/list1"/>
    <dgm:cxn modelId="{8946EDE5-8508-42E5-80FA-D621CEC1D7C3}" type="presParOf" srcId="{247F3C53-3F30-4C1C-A613-DCEE05F5D2EA}" destId="{1A4C70F3-2D80-4F22-BD9F-FD65D8CE1D88}" srcOrd="7" destOrd="0" presId="urn:microsoft.com/office/officeart/2005/8/layout/list1"/>
    <dgm:cxn modelId="{C6309A1D-3A1C-4D64-A067-3C955FC877E0}" type="presParOf" srcId="{247F3C53-3F30-4C1C-A613-DCEE05F5D2EA}" destId="{A34FA4F4-1F2C-4CC7-B8EF-C941E00A04E3}" srcOrd="8" destOrd="0" presId="urn:microsoft.com/office/officeart/2005/8/layout/list1"/>
    <dgm:cxn modelId="{1C411140-387C-4185-B8FE-3F418EE61FFB}" type="presParOf" srcId="{A34FA4F4-1F2C-4CC7-B8EF-C941E00A04E3}" destId="{C32933C5-A754-45A6-85CA-E535F9C45954}" srcOrd="0" destOrd="0" presId="urn:microsoft.com/office/officeart/2005/8/layout/list1"/>
    <dgm:cxn modelId="{0FA971F5-E7C9-4968-8FAD-1E58062BEE36}" type="presParOf" srcId="{A34FA4F4-1F2C-4CC7-B8EF-C941E00A04E3}" destId="{78E688B3-3D76-4E9C-9169-7A926A79BB78}" srcOrd="1" destOrd="0" presId="urn:microsoft.com/office/officeart/2005/8/layout/list1"/>
    <dgm:cxn modelId="{20CC4DF7-77A2-45A1-A497-037749ACF54E}" type="presParOf" srcId="{247F3C53-3F30-4C1C-A613-DCEE05F5D2EA}" destId="{5B3A049E-4C2A-4611-B78F-F16DFEB44594}" srcOrd="9" destOrd="0" presId="urn:microsoft.com/office/officeart/2005/8/layout/list1"/>
    <dgm:cxn modelId="{E1E64BB7-7508-438F-AD6B-DFB791F23CAC}" type="presParOf" srcId="{247F3C53-3F30-4C1C-A613-DCEE05F5D2EA}" destId="{D1C9DAF2-A86C-44CC-9684-D35ADD97C25B}" srcOrd="10" destOrd="0" presId="urn:microsoft.com/office/officeart/2005/8/layout/list1"/>
  </dgm:cxnLst>
  <dgm:bg/>
  <dgm:whole/>
  <dgm:extLst>
    <a:ext uri="http://schemas.microsoft.com/office/drawing/2008/diagram"/>
  </dgm:extLst>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90480" tIns="45240" rIns="90480" bIns="45240" numCol="1" anchor="t" anchorCtr="0" compatLnSpc="1">
            <a:prstTxWarp prst="textNoShape">
              <a:avLst/>
            </a:prstTxWarp>
          </a:bodyPr>
          <a:lstStyle>
            <a:lvl1pPr defTabSz="904875" eaLnBrk="0" hangingPunct="0">
              <a:defRPr sz="1200"/>
            </a:lvl1pPr>
          </a:lstStyle>
          <a:p>
            <a:pPr>
              <a:defRPr/>
            </a:pPr>
            <a:endParaRPr lang="en-US"/>
          </a:p>
        </p:txBody>
      </p:sp>
      <p:sp>
        <p:nvSpPr>
          <p:cNvPr id="92163" name="Rectangle 3"/>
          <p:cNvSpPr>
            <a:spLocks noGrp="1" noChangeArrowheads="1"/>
          </p:cNvSpPr>
          <p:nvPr>
            <p:ph type="dt" sz="quarter" idx="1"/>
          </p:nvPr>
        </p:nvSpPr>
        <p:spPr bwMode="auto">
          <a:xfrm>
            <a:off x="3884613" y="0"/>
            <a:ext cx="2971800" cy="460375"/>
          </a:xfrm>
          <a:prstGeom prst="rect">
            <a:avLst/>
          </a:prstGeom>
          <a:noFill/>
          <a:ln w="9525">
            <a:noFill/>
            <a:miter lim="800000"/>
            <a:headEnd/>
            <a:tailEnd/>
          </a:ln>
          <a:effectLst/>
        </p:spPr>
        <p:txBody>
          <a:bodyPr vert="horz" wrap="square" lIns="90480" tIns="45240" rIns="90480" bIns="45240" numCol="1" anchor="t" anchorCtr="0" compatLnSpc="1">
            <a:prstTxWarp prst="textNoShape">
              <a:avLst/>
            </a:prstTxWarp>
          </a:bodyPr>
          <a:lstStyle>
            <a:lvl1pPr algn="r" defTabSz="904875" eaLnBrk="0" hangingPunct="0">
              <a:defRPr sz="1200"/>
            </a:lvl1pPr>
          </a:lstStyle>
          <a:p>
            <a:pPr>
              <a:defRPr/>
            </a:pPr>
            <a:fld id="{5A1493AD-D5E7-46F0-A040-0670E83D368E}" type="datetimeFigureOut">
              <a:rPr lang="en-US"/>
              <a:pPr>
                <a:defRPr/>
              </a:pPr>
              <a:t>1/27/2012</a:t>
            </a:fld>
            <a:endParaRPr lang="en-US"/>
          </a:p>
        </p:txBody>
      </p:sp>
      <p:sp>
        <p:nvSpPr>
          <p:cNvPr id="92164" name="Rectangle 4"/>
          <p:cNvSpPr>
            <a:spLocks noGrp="1" noChangeArrowheads="1"/>
          </p:cNvSpPr>
          <p:nvPr>
            <p:ph type="ftr" sz="quarter" idx="2"/>
          </p:nvPr>
        </p:nvSpPr>
        <p:spPr bwMode="auto">
          <a:xfrm>
            <a:off x="0" y="8737600"/>
            <a:ext cx="2971800" cy="460375"/>
          </a:xfrm>
          <a:prstGeom prst="rect">
            <a:avLst/>
          </a:prstGeom>
          <a:noFill/>
          <a:ln w="9525">
            <a:noFill/>
            <a:miter lim="800000"/>
            <a:headEnd/>
            <a:tailEnd/>
          </a:ln>
          <a:effectLst/>
        </p:spPr>
        <p:txBody>
          <a:bodyPr vert="horz" wrap="square" lIns="90480" tIns="45240" rIns="90480" bIns="45240" numCol="1" anchor="b" anchorCtr="0" compatLnSpc="1">
            <a:prstTxWarp prst="textNoShape">
              <a:avLst/>
            </a:prstTxWarp>
          </a:bodyPr>
          <a:lstStyle>
            <a:lvl1pPr defTabSz="904875" eaLnBrk="0" hangingPunct="0">
              <a:defRPr sz="1200"/>
            </a:lvl1pPr>
          </a:lstStyle>
          <a:p>
            <a:pPr>
              <a:defRPr/>
            </a:pPr>
            <a:endParaRPr lang="en-US"/>
          </a:p>
        </p:txBody>
      </p:sp>
      <p:sp>
        <p:nvSpPr>
          <p:cNvPr id="92165" name="Rectangle 5"/>
          <p:cNvSpPr>
            <a:spLocks noGrp="1" noChangeArrowheads="1"/>
          </p:cNvSpPr>
          <p:nvPr>
            <p:ph type="sldNum" sz="quarter" idx="3"/>
          </p:nvPr>
        </p:nvSpPr>
        <p:spPr bwMode="auto">
          <a:xfrm>
            <a:off x="3884613" y="8737600"/>
            <a:ext cx="2971800" cy="460375"/>
          </a:xfrm>
          <a:prstGeom prst="rect">
            <a:avLst/>
          </a:prstGeom>
          <a:noFill/>
          <a:ln w="9525">
            <a:noFill/>
            <a:miter lim="800000"/>
            <a:headEnd/>
            <a:tailEnd/>
          </a:ln>
          <a:effectLst/>
        </p:spPr>
        <p:txBody>
          <a:bodyPr vert="horz" wrap="square" lIns="90480" tIns="45240" rIns="90480" bIns="45240" numCol="1" anchor="b" anchorCtr="0" compatLnSpc="1">
            <a:prstTxWarp prst="textNoShape">
              <a:avLst/>
            </a:prstTxWarp>
          </a:bodyPr>
          <a:lstStyle>
            <a:lvl1pPr algn="r" defTabSz="904875" eaLnBrk="0" hangingPunct="0">
              <a:defRPr sz="1200"/>
            </a:lvl1pPr>
          </a:lstStyle>
          <a:p>
            <a:pPr>
              <a:defRPr/>
            </a:pPr>
            <a:fld id="{550916A9-9A67-43D3-A710-BD4F0444B41C}"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60375"/>
          </a:xfrm>
          <a:prstGeom prst="rect">
            <a:avLst/>
          </a:prstGeom>
          <a:noFill/>
          <a:ln w="9525">
            <a:noFill/>
            <a:miter lim="800000"/>
            <a:headEnd/>
            <a:tailEnd/>
          </a:ln>
        </p:spPr>
        <p:txBody>
          <a:bodyPr vert="horz" wrap="square" lIns="91746" tIns="45873" rIns="91746" bIns="45873" numCol="1" anchor="t" anchorCtr="0" compatLnSpc="1">
            <a:prstTxWarp prst="textNoShape">
              <a:avLst/>
            </a:prstTxWarp>
          </a:bodyPr>
          <a:lstStyle>
            <a:lvl1pPr defTabSz="917575">
              <a:defRPr sz="1200">
                <a:latin typeface="Calibri" pitchFamily="34" charset="0"/>
              </a:defRPr>
            </a:lvl1pPr>
          </a:lstStyle>
          <a:p>
            <a:pPr>
              <a:defRPr/>
            </a:pPr>
            <a:endParaRPr lang="en-US"/>
          </a:p>
        </p:txBody>
      </p:sp>
      <p:sp>
        <p:nvSpPr>
          <p:cNvPr id="20483" name="Rectangle 3"/>
          <p:cNvSpPr>
            <a:spLocks noGrp="1" noChangeArrowheads="1"/>
          </p:cNvSpPr>
          <p:nvPr>
            <p:ph type="dt" idx="1"/>
          </p:nvPr>
        </p:nvSpPr>
        <p:spPr bwMode="auto">
          <a:xfrm>
            <a:off x="3884613" y="0"/>
            <a:ext cx="2971800" cy="460375"/>
          </a:xfrm>
          <a:prstGeom prst="rect">
            <a:avLst/>
          </a:prstGeom>
          <a:noFill/>
          <a:ln w="9525">
            <a:noFill/>
            <a:miter lim="800000"/>
            <a:headEnd/>
            <a:tailEnd/>
          </a:ln>
        </p:spPr>
        <p:txBody>
          <a:bodyPr vert="horz" wrap="square" lIns="91746" tIns="45873" rIns="91746" bIns="45873" numCol="1" anchor="t" anchorCtr="0" compatLnSpc="1">
            <a:prstTxWarp prst="textNoShape">
              <a:avLst/>
            </a:prstTxWarp>
          </a:bodyPr>
          <a:lstStyle>
            <a:lvl1pPr algn="r" defTabSz="917575">
              <a:defRPr sz="1200">
                <a:latin typeface="Calibri" pitchFamily="34" charset="0"/>
              </a:defRPr>
            </a:lvl1pPr>
          </a:lstStyle>
          <a:p>
            <a:pPr>
              <a:defRPr/>
            </a:pPr>
            <a:fld id="{86B523F8-FA6E-4488-9286-48B00ABA9398}" type="datetimeFigureOut">
              <a:rPr lang="en-US"/>
              <a:pPr>
                <a:defRPr/>
              </a:pPr>
              <a:t>1/27/2012</a:t>
            </a:fld>
            <a:endParaRPr lang="en-US"/>
          </a:p>
        </p:txBody>
      </p:sp>
      <p:sp>
        <p:nvSpPr>
          <p:cNvPr id="23556" name="Rectangle 4"/>
          <p:cNvSpPr>
            <a:spLocks noRot="1" noChangeArrowheads="1" noTextEdit="1"/>
          </p:cNvSpPr>
          <p:nvPr>
            <p:ph type="sldImg" idx="2"/>
          </p:nvPr>
        </p:nvSpPr>
        <p:spPr bwMode="auto">
          <a:xfrm>
            <a:off x="1128713" y="690563"/>
            <a:ext cx="4600575" cy="3449637"/>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85800" y="4370388"/>
            <a:ext cx="5486400" cy="4138612"/>
          </a:xfrm>
          <a:prstGeom prst="rect">
            <a:avLst/>
          </a:prstGeom>
          <a:noFill/>
          <a:ln w="9525">
            <a:noFill/>
            <a:miter lim="800000"/>
            <a:headEnd/>
            <a:tailEnd/>
          </a:ln>
        </p:spPr>
        <p:txBody>
          <a:bodyPr vert="horz" wrap="square" lIns="91746" tIns="45873" rIns="91746" bIns="4587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8737600"/>
            <a:ext cx="2971800" cy="460375"/>
          </a:xfrm>
          <a:prstGeom prst="rect">
            <a:avLst/>
          </a:prstGeom>
          <a:noFill/>
          <a:ln w="9525">
            <a:noFill/>
            <a:miter lim="800000"/>
            <a:headEnd/>
            <a:tailEnd/>
          </a:ln>
        </p:spPr>
        <p:txBody>
          <a:bodyPr vert="horz" wrap="square" lIns="91746" tIns="45873" rIns="91746" bIns="45873" numCol="1" anchor="b" anchorCtr="0" compatLnSpc="1">
            <a:prstTxWarp prst="textNoShape">
              <a:avLst/>
            </a:prstTxWarp>
          </a:bodyPr>
          <a:lstStyle>
            <a:lvl1pPr defTabSz="917575">
              <a:defRPr sz="1200">
                <a:latin typeface="Calibri" pitchFamily="34" charset="0"/>
              </a:defRPr>
            </a:lvl1pPr>
          </a:lstStyle>
          <a:p>
            <a:pPr>
              <a:defRPr/>
            </a:pPr>
            <a:endParaRPr lang="en-US"/>
          </a:p>
        </p:txBody>
      </p:sp>
      <p:sp>
        <p:nvSpPr>
          <p:cNvPr id="20487" name="Rectangle 7"/>
          <p:cNvSpPr>
            <a:spLocks noGrp="1" noChangeArrowheads="1"/>
          </p:cNvSpPr>
          <p:nvPr>
            <p:ph type="sldNum" sz="quarter" idx="5"/>
          </p:nvPr>
        </p:nvSpPr>
        <p:spPr bwMode="auto">
          <a:xfrm>
            <a:off x="3884613" y="8737600"/>
            <a:ext cx="2971800" cy="460375"/>
          </a:xfrm>
          <a:prstGeom prst="rect">
            <a:avLst/>
          </a:prstGeom>
          <a:noFill/>
          <a:ln w="9525">
            <a:noFill/>
            <a:miter lim="800000"/>
            <a:headEnd/>
            <a:tailEnd/>
          </a:ln>
        </p:spPr>
        <p:txBody>
          <a:bodyPr vert="horz" wrap="square" lIns="91746" tIns="45873" rIns="91746" bIns="45873" numCol="1" anchor="b" anchorCtr="0" compatLnSpc="1">
            <a:prstTxWarp prst="textNoShape">
              <a:avLst/>
            </a:prstTxWarp>
          </a:bodyPr>
          <a:lstStyle>
            <a:lvl1pPr algn="r" defTabSz="917575">
              <a:defRPr sz="1200">
                <a:latin typeface="Calibri" pitchFamily="34" charset="0"/>
              </a:defRPr>
            </a:lvl1pPr>
          </a:lstStyle>
          <a:p>
            <a:pPr>
              <a:defRPr/>
            </a:pPr>
            <a:fld id="{1424FADC-92BC-48D7-8180-3CF4ADD9D80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856461F-008F-4C5B-8A01-D1880B6037DD}"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193E88C-2C7D-420B-86E1-FC3B98A029E0}"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D7FA8B6-439A-4228-81CC-9F57D894A60B}"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370685-2C5D-474E-9D42-1CFC21409120}"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CB7940D-0CDB-4414-875B-E54EC06940CA}"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B384667-5E74-4828-81FB-BF58AC31BB0B}"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7A9C121-8583-4D99-BB07-2C86C10B755D}" type="datetimeFigureOut">
              <a:rPr lang="en-US"/>
              <a:pPr>
                <a:defRPr/>
              </a:pPr>
              <a:t>1/27/2012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89BB6AC-66D3-4722-ABD4-AA5311D19D79}"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430ABD6-6C98-42C7-8F53-7DE088F4D701}" type="datetimeFigureOut">
              <a:rPr lang="en-US"/>
              <a:pPr>
                <a:defRPr/>
              </a:pPr>
              <a:t>1/27/2012</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533AD94-2459-41FE-B453-56EA7AE4B150}"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F1EE486-1E5B-4E1D-B8D7-542DBB844F0E}" type="datetimeFigureOut">
              <a:rPr lang="en-US"/>
              <a:pPr>
                <a:defRPr/>
              </a:pPr>
              <a:t>1/27/2012</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8BA393A-9759-44F3-87E5-1272427DA1DE}"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B4E149B-3607-492C-8374-9220C49D8D5F}" type="datetimeFigureOut">
              <a:rPr lang="en-US"/>
              <a:pPr>
                <a:defRPr/>
              </a:pPr>
              <a:t>1/27/2012</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662EB92-5C0B-4006-AC04-3B8381115F73}"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E44D4C1-73DD-40F8-9668-FC2B6BD5A897}" type="datetimeFigureOut">
              <a:rPr lang="en-US"/>
              <a:pPr>
                <a:defRPr/>
              </a:pPr>
              <a:t>1/27/2012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8DF920-07F3-4477-89A9-23C1C09EAE79}"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B601C75-2D45-46B6-8DDF-42A1830A37D1}" type="datetimeFigureOut">
              <a:rPr lang="en-US"/>
              <a:pPr>
                <a:defRPr/>
              </a:pPr>
              <a:t>1/27/2012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6009468-9A39-42C8-AF9B-B20483E0FC6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0639594-2C61-4DA5-A143-50A75358EEA3}"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7A74CD9-969D-40AD-8558-48BC8E933630}"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A14DFA1-FDA9-494B-AE6A-9899A9012903}"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46AC97-E57D-42CF-AEDD-FE658DE4FA86}"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0"/>
            <a:ext cx="8229600" cy="4525963"/>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fld id="{FF7F9024-2270-437F-8498-40002752324C}" type="datetimeFigureOut">
              <a:rPr lang="en-US"/>
              <a:pPr>
                <a:defRPr/>
              </a:pPr>
              <a:t>1/27/2012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485132-225C-4B27-B339-59B1497D4462}"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CE1F219-166D-41E9-82AC-B96ED6879AB8}" type="datetimeFigureOut">
              <a:rPr lang="en-US"/>
              <a:pPr>
                <a:defRPr/>
              </a:pPr>
              <a:t>1/27/2012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B6B6272-AB8E-43F6-BE14-1DE52B4F657E}"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jpeg"/><Relationship Id="rId12"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6"/>
          <p:cNvSpPr>
            <a:spLocks noGrp="1"/>
          </p:cNvSpPr>
          <p:nvPr>
            <p:ph type="title"/>
          </p:nvPr>
        </p:nvSpPr>
        <p:spPr>
          <a:xfrm>
            <a:off x="304800" y="2133600"/>
            <a:ext cx="8534400" cy="4343400"/>
          </a:xfrm>
        </p:spPr>
        <p:txBody>
          <a:bodyPr/>
          <a:lstStyle/>
          <a:p>
            <a:pPr eaLnBrk="1" hangingPunct="1"/>
            <a:r>
              <a:rPr lang="sr-Cyrl-CS" sz="3200" b="1" smtClean="0">
                <a:solidFill>
                  <a:schemeClr val="tx2"/>
                </a:solidFill>
                <a:latin typeface="Arial" charset="0"/>
              </a:rPr>
              <a:t/>
            </a:r>
            <a:br>
              <a:rPr lang="sr-Cyrl-CS" sz="3200" b="1" smtClean="0">
                <a:solidFill>
                  <a:schemeClr val="tx2"/>
                </a:solidFill>
                <a:latin typeface="Arial" charset="0"/>
              </a:rPr>
            </a:br>
            <a:r>
              <a:rPr lang="sr-Cyrl-CS" sz="3200" b="1" smtClean="0">
                <a:solidFill>
                  <a:schemeClr val="tx2"/>
                </a:solidFill>
                <a:latin typeface="Arial" charset="0"/>
              </a:rPr>
              <a:t/>
            </a:r>
            <a:br>
              <a:rPr lang="sr-Cyrl-CS" sz="3200" b="1" smtClean="0">
                <a:solidFill>
                  <a:schemeClr val="tx2"/>
                </a:solidFill>
                <a:latin typeface="Arial" charset="0"/>
              </a:rPr>
            </a:br>
            <a:r>
              <a:rPr lang="en-US" sz="2800" b="1" i="1" smtClean="0">
                <a:solidFill>
                  <a:schemeClr val="tx2"/>
                </a:solidFill>
                <a:latin typeface="Times New Roman" pitchFamily="18" charset="0"/>
                <a:cs typeface="Times New Roman" pitchFamily="18" charset="0"/>
              </a:rPr>
              <a:t> C</a:t>
            </a:r>
            <a:r>
              <a:rPr lang="sr-Latn-CS" sz="2800" b="1" i="1" smtClean="0">
                <a:solidFill>
                  <a:schemeClr val="tx2"/>
                </a:solidFill>
                <a:latin typeface="Times New Roman" pitchFamily="18" charset="0"/>
                <a:cs typeface="Times New Roman" pitchFamily="18" charset="0"/>
              </a:rPr>
              <a:t>areer </a:t>
            </a:r>
            <a:r>
              <a:rPr lang="en-US" sz="2800" b="1" i="1" smtClean="0">
                <a:solidFill>
                  <a:schemeClr val="tx2"/>
                </a:solidFill>
                <a:latin typeface="Times New Roman" pitchFamily="18" charset="0"/>
                <a:cs typeface="Times New Roman" pitchFamily="18" charset="0"/>
              </a:rPr>
              <a:t>G</a:t>
            </a:r>
            <a:r>
              <a:rPr lang="sr-Latn-CS" sz="2800" b="1" i="1" smtClean="0">
                <a:solidFill>
                  <a:schemeClr val="tx2"/>
                </a:solidFill>
                <a:latin typeface="Times New Roman" pitchFamily="18" charset="0"/>
                <a:cs typeface="Times New Roman" pitchFamily="18" charset="0"/>
              </a:rPr>
              <a:t>u</a:t>
            </a:r>
            <a:r>
              <a:rPr lang="en-US" sz="2800" b="1" i="1" smtClean="0">
                <a:solidFill>
                  <a:schemeClr val="tx2"/>
                </a:solidFill>
                <a:latin typeface="Times New Roman" pitchFamily="18" charset="0"/>
                <a:cs typeface="Times New Roman" pitchFamily="18" charset="0"/>
              </a:rPr>
              <a:t>id</a:t>
            </a:r>
            <a:r>
              <a:rPr lang="sr-Latn-CS" sz="2800" b="1" i="1" smtClean="0">
                <a:solidFill>
                  <a:schemeClr val="tx2"/>
                </a:solidFill>
                <a:latin typeface="Times New Roman" pitchFamily="18" charset="0"/>
                <a:cs typeface="Times New Roman" pitchFamily="18" charset="0"/>
              </a:rPr>
              <a:t>an</a:t>
            </a:r>
            <a:r>
              <a:rPr lang="en-US" sz="2800" b="1" i="1" smtClean="0">
                <a:solidFill>
                  <a:schemeClr val="tx2"/>
                </a:solidFill>
                <a:latin typeface="Times New Roman" pitchFamily="18" charset="0"/>
                <a:cs typeface="Times New Roman" pitchFamily="18" charset="0"/>
              </a:rPr>
              <a:t>c</a:t>
            </a:r>
            <a:r>
              <a:rPr lang="sr-Latn-CS" sz="2800" b="1" i="1" smtClean="0">
                <a:solidFill>
                  <a:schemeClr val="tx2"/>
                </a:solidFill>
                <a:latin typeface="Times New Roman" pitchFamily="18" charset="0"/>
                <a:cs typeface="Times New Roman" pitchFamily="18" charset="0"/>
              </a:rPr>
              <a:t>e </a:t>
            </a:r>
            <a:r>
              <a:rPr lang="en-US" sz="2800" b="1" i="1" smtClean="0">
                <a:solidFill>
                  <a:schemeClr val="tx2"/>
                </a:solidFill>
                <a:latin typeface="Times New Roman" pitchFamily="18" charset="0"/>
                <a:cs typeface="Times New Roman" pitchFamily="18" charset="0"/>
              </a:rPr>
              <a:t>A</a:t>
            </a:r>
            <a:r>
              <a:rPr lang="sr-Latn-CS" sz="2800" b="1" i="1" smtClean="0">
                <a:solidFill>
                  <a:schemeClr val="tx2"/>
                </a:solidFill>
                <a:latin typeface="Times New Roman" pitchFamily="18" charset="0"/>
                <a:cs typeface="Times New Roman" pitchFamily="18" charset="0"/>
              </a:rPr>
              <a:t>imed at </a:t>
            </a:r>
            <a:r>
              <a:rPr lang="sr-Cyrl-CS" sz="2800" b="1" i="1" smtClean="0">
                <a:solidFill>
                  <a:schemeClr val="tx2"/>
                </a:solidFill>
                <a:latin typeface="Times New Roman" pitchFamily="18" charset="0"/>
                <a:cs typeface="Times New Roman" pitchFamily="18" charset="0"/>
              </a:rPr>
              <a:t/>
            </a:r>
            <a:br>
              <a:rPr lang="sr-Cyrl-CS" sz="2800" b="1" i="1" smtClean="0">
                <a:solidFill>
                  <a:schemeClr val="tx2"/>
                </a:solidFill>
                <a:latin typeface="Times New Roman" pitchFamily="18" charset="0"/>
                <a:cs typeface="Times New Roman" pitchFamily="18" charset="0"/>
              </a:rPr>
            </a:br>
            <a:r>
              <a:rPr lang="en-US" sz="2800" b="1" i="1" smtClean="0">
                <a:solidFill>
                  <a:schemeClr val="tx2"/>
                </a:solidFill>
                <a:latin typeface="Times New Roman" pitchFamily="18" charset="0"/>
                <a:cs typeface="Times New Roman" pitchFamily="18" charset="0"/>
              </a:rPr>
              <a:t>I</a:t>
            </a:r>
            <a:r>
              <a:rPr lang="sr-Latn-CS" sz="2800" b="1" i="1" smtClean="0">
                <a:solidFill>
                  <a:schemeClr val="tx2"/>
                </a:solidFill>
                <a:latin typeface="Times New Roman" pitchFamily="18" charset="0"/>
                <a:cs typeface="Times New Roman" pitchFamily="18" charset="0"/>
              </a:rPr>
              <a:t>mprovin</a:t>
            </a:r>
            <a:r>
              <a:rPr lang="en-US" sz="2800" b="1" i="1" smtClean="0">
                <a:solidFill>
                  <a:schemeClr val="tx2"/>
                </a:solidFill>
                <a:latin typeface="Times New Roman" pitchFamily="18" charset="0"/>
                <a:cs typeface="Times New Roman" pitchFamily="18" charset="0"/>
              </a:rPr>
              <a:t>g</a:t>
            </a:r>
            <a:r>
              <a:rPr lang="sr-Latn-CS" sz="2800" b="1" i="1" smtClean="0">
                <a:solidFill>
                  <a:schemeClr val="tx2"/>
                </a:solidFill>
                <a:latin typeface="Times New Roman" pitchFamily="18" charset="0"/>
                <a:cs typeface="Times New Roman" pitchFamily="18" charset="0"/>
              </a:rPr>
              <a:t> </a:t>
            </a:r>
            <a:r>
              <a:rPr lang="en-US" sz="2800" b="1" i="1" smtClean="0">
                <a:solidFill>
                  <a:schemeClr val="tx2"/>
                </a:solidFill>
                <a:latin typeface="Times New Roman" pitchFamily="18" charset="0"/>
                <a:cs typeface="Times New Roman" pitchFamily="18" charset="0"/>
              </a:rPr>
              <a:t>H</a:t>
            </a:r>
            <a:r>
              <a:rPr lang="sr-Latn-CS" sz="2800" b="1" i="1" smtClean="0">
                <a:solidFill>
                  <a:schemeClr val="tx2"/>
                </a:solidFill>
                <a:latin typeface="Times New Roman" pitchFamily="18" charset="0"/>
                <a:cs typeface="Times New Roman" pitchFamily="18" charset="0"/>
              </a:rPr>
              <a:t>ig</a:t>
            </a:r>
            <a:r>
              <a:rPr lang="en-US" sz="2800" b="1" i="1" smtClean="0">
                <a:solidFill>
                  <a:schemeClr val="tx2"/>
                </a:solidFill>
                <a:latin typeface="Times New Roman" pitchFamily="18" charset="0"/>
                <a:cs typeface="Times New Roman" pitchFamily="18" charset="0"/>
              </a:rPr>
              <a:t>h</a:t>
            </a:r>
            <a:r>
              <a:rPr lang="sr-Latn-CS" sz="2800" b="1" i="1" smtClean="0">
                <a:solidFill>
                  <a:schemeClr val="tx2"/>
                </a:solidFill>
                <a:latin typeface="Times New Roman" pitchFamily="18" charset="0"/>
                <a:cs typeface="Times New Roman" pitchFamily="18" charset="0"/>
              </a:rPr>
              <a:t>er </a:t>
            </a:r>
            <a:r>
              <a:rPr lang="en-US" sz="2800" b="1" i="1" smtClean="0">
                <a:solidFill>
                  <a:schemeClr val="tx2"/>
                </a:solidFill>
                <a:latin typeface="Times New Roman" pitchFamily="18" charset="0"/>
                <a:cs typeface="Times New Roman" pitchFamily="18" charset="0"/>
              </a:rPr>
              <a:t>E</a:t>
            </a:r>
            <a:r>
              <a:rPr lang="sr-Latn-CS" sz="2800" b="1" i="1" smtClean="0">
                <a:solidFill>
                  <a:schemeClr val="tx2"/>
                </a:solidFill>
                <a:latin typeface="Times New Roman" pitchFamily="18" charset="0"/>
                <a:cs typeface="Times New Roman" pitchFamily="18" charset="0"/>
              </a:rPr>
              <a:t>ducation </a:t>
            </a:r>
            <a:r>
              <a:rPr lang="es-ES" sz="2800" b="1" i="1" smtClean="0">
                <a:solidFill>
                  <a:schemeClr val="tx2"/>
                </a:solidFill>
                <a:latin typeface="Times New Roman" pitchFamily="18" charset="0"/>
                <a:cs typeface="Times New Roman" pitchFamily="18" charset="0"/>
              </a:rPr>
              <a:t/>
            </a:r>
            <a:br>
              <a:rPr lang="es-ES" sz="2800" b="1" i="1" smtClean="0">
                <a:solidFill>
                  <a:schemeClr val="tx2"/>
                </a:solidFill>
                <a:latin typeface="Times New Roman" pitchFamily="18" charset="0"/>
                <a:cs typeface="Times New Roman" pitchFamily="18" charset="0"/>
              </a:rPr>
            </a:br>
            <a:r>
              <a:rPr lang="es-ES" sz="2400" b="1" i="1" smtClean="0">
                <a:solidFill>
                  <a:schemeClr val="tx2"/>
                </a:solidFill>
                <a:latin typeface="Times New Roman" pitchFamily="18" charset="0"/>
                <a:cs typeface="Times New Roman" pitchFamily="18" charset="0"/>
              </a:rPr>
              <a:t>- </a:t>
            </a:r>
            <a:r>
              <a:rPr lang="en-US" sz="2400" b="1" i="1" smtClean="0">
                <a:solidFill>
                  <a:schemeClr val="tx2"/>
                </a:solidFill>
                <a:latin typeface="Times New Roman" pitchFamily="18" charset="0"/>
                <a:cs typeface="Times New Roman" pitchFamily="18" charset="0"/>
              </a:rPr>
              <a:t>role of</a:t>
            </a:r>
            <a:r>
              <a:rPr lang="sr-Cyrl-CS" sz="2400" b="1" i="1" smtClean="0">
                <a:solidFill>
                  <a:schemeClr val="tx2"/>
                </a:solidFill>
                <a:latin typeface="Times New Roman" pitchFamily="18" charset="0"/>
                <a:cs typeface="Times New Roman" pitchFamily="18" charset="0"/>
              </a:rPr>
              <a:t> </a:t>
            </a:r>
            <a:r>
              <a:rPr lang="en-US" sz="2400" b="1" i="1" smtClean="0">
                <a:solidFill>
                  <a:schemeClr val="tx2"/>
                </a:solidFill>
                <a:latin typeface="Times New Roman" pitchFamily="18" charset="0"/>
                <a:cs typeface="Times New Roman" pitchFamily="18" charset="0"/>
              </a:rPr>
              <a:t>Ministry of Youth and Sport of Republic of Serbia-</a:t>
            </a:r>
            <a:r>
              <a:rPr lang="sr-Latn-CS" sz="2800" b="1" smtClean="0">
                <a:solidFill>
                  <a:schemeClr val="tx2"/>
                </a:solidFill>
                <a:latin typeface="Times New Roman" pitchFamily="18" charset="0"/>
                <a:cs typeface="Times New Roman" pitchFamily="18" charset="0"/>
              </a:rPr>
              <a:t/>
            </a:r>
            <a:br>
              <a:rPr lang="sr-Latn-CS" sz="2800" b="1" smtClean="0">
                <a:solidFill>
                  <a:schemeClr val="tx2"/>
                </a:solidFill>
                <a:latin typeface="Times New Roman" pitchFamily="18" charset="0"/>
                <a:cs typeface="Times New Roman" pitchFamily="18" charset="0"/>
              </a:rPr>
            </a:br>
            <a:r>
              <a:rPr lang="sr-Cyrl-CS" sz="3200" b="1" smtClean="0">
                <a:solidFill>
                  <a:schemeClr val="tx2"/>
                </a:solidFill>
                <a:latin typeface="Times New Roman" pitchFamily="18" charset="0"/>
                <a:cs typeface="Times New Roman" pitchFamily="18" charset="0"/>
              </a:rPr>
              <a:t/>
            </a:r>
            <a:br>
              <a:rPr lang="sr-Cyrl-CS" sz="3200" b="1" smtClean="0">
                <a:solidFill>
                  <a:schemeClr val="tx2"/>
                </a:solidFill>
                <a:latin typeface="Times New Roman" pitchFamily="18" charset="0"/>
                <a:cs typeface="Times New Roman" pitchFamily="18" charset="0"/>
              </a:rPr>
            </a:br>
            <a:r>
              <a:rPr lang="en-US" sz="3200" b="1" smtClean="0">
                <a:solidFill>
                  <a:schemeClr val="tx2"/>
                </a:solidFill>
                <a:latin typeface="Times New Roman" pitchFamily="18" charset="0"/>
                <a:cs typeface="Times New Roman" pitchFamily="18" charset="0"/>
              </a:rPr>
              <a:t>Ministry of Youth and Sport</a:t>
            </a:r>
            <a:r>
              <a:rPr lang="sr-Cyrl-CS" sz="3200" b="1" smtClean="0">
                <a:solidFill>
                  <a:schemeClr val="tx2"/>
                </a:solidFill>
                <a:latin typeface="Times New Roman" pitchFamily="18" charset="0"/>
                <a:cs typeface="Times New Roman" pitchFamily="18" charset="0"/>
              </a:rPr>
              <a:t/>
            </a:r>
            <a:br>
              <a:rPr lang="sr-Cyrl-CS" sz="3200" b="1" smtClean="0">
                <a:solidFill>
                  <a:schemeClr val="tx2"/>
                </a:solidFill>
                <a:latin typeface="Times New Roman" pitchFamily="18" charset="0"/>
                <a:cs typeface="Times New Roman" pitchFamily="18" charset="0"/>
              </a:rPr>
            </a:br>
            <a:r>
              <a:rPr lang="sr-Latn-CS" sz="2000" b="1" smtClean="0">
                <a:solidFill>
                  <a:schemeClr val="tx2"/>
                </a:solidFill>
              </a:rPr>
              <a:t/>
            </a:r>
            <a:br>
              <a:rPr lang="sr-Latn-CS" sz="2000" b="1" smtClean="0">
                <a:solidFill>
                  <a:schemeClr val="tx2"/>
                </a:solidFill>
              </a:rPr>
            </a:br>
            <a:r>
              <a:rPr lang="sr-Cyrl-CS" sz="2000" b="1" smtClean="0">
                <a:solidFill>
                  <a:schemeClr val="tx2"/>
                </a:solidFill>
              </a:rPr>
              <a:t/>
            </a:r>
            <a:br>
              <a:rPr lang="sr-Cyrl-CS" sz="2000" b="1" smtClean="0">
                <a:solidFill>
                  <a:schemeClr val="tx2"/>
                </a:solidFill>
              </a:rPr>
            </a:br>
            <a:r>
              <a:rPr lang="en-US" sz="2000" b="1" i="1" smtClean="0">
                <a:solidFill>
                  <a:schemeClr val="tx2"/>
                </a:solidFill>
                <a:latin typeface="Times New Roman" pitchFamily="18" charset="0"/>
                <a:cs typeface="Times New Roman" pitchFamily="18" charset="0"/>
              </a:rPr>
              <a:t>D</a:t>
            </a:r>
            <a:r>
              <a:rPr lang="sr-Latn-CS" sz="2000" b="1" i="1" smtClean="0">
                <a:solidFill>
                  <a:schemeClr val="tx2"/>
                </a:solidFill>
                <a:latin typeface="Times New Roman" pitchFamily="18" charset="0"/>
                <a:cs typeface="Times New Roman" pitchFamily="18" charset="0"/>
              </a:rPr>
              <a:t>e</a:t>
            </a:r>
            <a:r>
              <a:rPr lang="en-US" sz="2000" b="1" i="1" smtClean="0">
                <a:solidFill>
                  <a:schemeClr val="tx2"/>
                </a:solidFill>
                <a:latin typeface="Times New Roman" pitchFamily="18" charset="0"/>
                <a:cs typeface="Times New Roman" pitchFamily="18" charset="0"/>
              </a:rPr>
              <a:t>v</a:t>
            </a:r>
            <a:r>
              <a:rPr lang="sr-Latn-CS" sz="2000" b="1" i="1" smtClean="0">
                <a:solidFill>
                  <a:schemeClr val="tx2"/>
                </a:solidFill>
                <a:latin typeface="Times New Roman" pitchFamily="18" charset="0"/>
                <a:cs typeface="Times New Roman" pitchFamily="18" charset="0"/>
              </a:rPr>
              <a:t>e</a:t>
            </a:r>
            <a:r>
              <a:rPr lang="en-US" sz="2000" b="1" i="1" smtClean="0">
                <a:solidFill>
                  <a:schemeClr val="tx2"/>
                </a:solidFill>
                <a:latin typeface="Times New Roman" pitchFamily="18" charset="0"/>
                <a:cs typeface="Times New Roman" pitchFamily="18" charset="0"/>
              </a:rPr>
              <a:t>l</a:t>
            </a:r>
            <a:r>
              <a:rPr lang="sr-Latn-CS" sz="2000" b="1" i="1" smtClean="0">
                <a:solidFill>
                  <a:schemeClr val="tx2"/>
                </a:solidFill>
                <a:latin typeface="Times New Roman" pitchFamily="18" charset="0"/>
                <a:cs typeface="Times New Roman" pitchFamily="18" charset="0"/>
              </a:rPr>
              <a:t>op</a:t>
            </a:r>
            <a:r>
              <a:rPr lang="en-US" sz="2000" b="1" i="1" smtClean="0">
                <a:solidFill>
                  <a:schemeClr val="tx2"/>
                </a:solidFill>
                <a:latin typeface="Times New Roman" pitchFamily="18" charset="0"/>
                <a:cs typeface="Times New Roman" pitchFamily="18" charset="0"/>
              </a:rPr>
              <a:t>m</a:t>
            </a:r>
            <a:r>
              <a:rPr lang="sr-Latn-CS" sz="2000" b="1" i="1" smtClean="0">
                <a:solidFill>
                  <a:schemeClr val="tx2"/>
                </a:solidFill>
                <a:latin typeface="Times New Roman" pitchFamily="18" charset="0"/>
                <a:cs typeface="Times New Roman" pitchFamily="18" charset="0"/>
              </a:rPr>
              <a:t>ent o</a:t>
            </a:r>
            <a:r>
              <a:rPr lang="en-US" sz="2000" b="1" i="1" smtClean="0">
                <a:solidFill>
                  <a:schemeClr val="tx2"/>
                </a:solidFill>
                <a:latin typeface="Times New Roman" pitchFamily="18" charset="0"/>
                <a:cs typeface="Times New Roman" pitchFamily="18" charset="0"/>
              </a:rPr>
              <a:t>f</a:t>
            </a:r>
            <a:r>
              <a:rPr lang="sr-Latn-CS" sz="2000" b="1" i="1" smtClean="0">
                <a:solidFill>
                  <a:schemeClr val="tx2"/>
                </a:solidFill>
                <a:latin typeface="Times New Roman" pitchFamily="18" charset="0"/>
                <a:cs typeface="Times New Roman" pitchFamily="18" charset="0"/>
              </a:rPr>
              <a:t> </a:t>
            </a:r>
            <a:r>
              <a:rPr lang="en-US" sz="2000" b="1" i="1" smtClean="0">
                <a:solidFill>
                  <a:schemeClr val="tx2"/>
                </a:solidFill>
                <a:latin typeface="Times New Roman" pitchFamily="18" charset="0"/>
                <a:cs typeface="Times New Roman" pitchFamily="18" charset="0"/>
              </a:rPr>
              <a:t>C</a:t>
            </a:r>
            <a:r>
              <a:rPr lang="sr-Latn-CS" sz="2000" b="1" i="1" smtClean="0">
                <a:solidFill>
                  <a:schemeClr val="tx2"/>
                </a:solidFill>
                <a:latin typeface="Times New Roman" pitchFamily="18" charset="0"/>
                <a:cs typeface="Times New Roman" pitchFamily="18" charset="0"/>
              </a:rPr>
              <a:t>areer </a:t>
            </a:r>
            <a:r>
              <a:rPr lang="en-US" sz="2000" b="1" i="1" smtClean="0">
                <a:solidFill>
                  <a:schemeClr val="tx2"/>
                </a:solidFill>
                <a:latin typeface="Times New Roman" pitchFamily="18" charset="0"/>
                <a:cs typeface="Times New Roman" pitchFamily="18" charset="0"/>
              </a:rPr>
              <a:t>G</a:t>
            </a:r>
            <a:r>
              <a:rPr lang="sr-Latn-CS" sz="2000" b="1" i="1" smtClean="0">
                <a:solidFill>
                  <a:schemeClr val="tx2"/>
                </a:solidFill>
                <a:latin typeface="Times New Roman" pitchFamily="18" charset="0"/>
                <a:cs typeface="Times New Roman" pitchFamily="18" charset="0"/>
              </a:rPr>
              <a:t>u</a:t>
            </a:r>
            <a:r>
              <a:rPr lang="en-US" sz="2000" b="1" i="1" smtClean="0">
                <a:solidFill>
                  <a:schemeClr val="tx2"/>
                </a:solidFill>
                <a:latin typeface="Times New Roman" pitchFamily="18" charset="0"/>
                <a:cs typeface="Times New Roman" pitchFamily="18" charset="0"/>
              </a:rPr>
              <a:t>id</a:t>
            </a:r>
            <a:r>
              <a:rPr lang="sr-Latn-CS" sz="2000" b="1" i="1" smtClean="0">
                <a:solidFill>
                  <a:schemeClr val="tx2"/>
                </a:solidFill>
                <a:latin typeface="Times New Roman" pitchFamily="18" charset="0"/>
                <a:cs typeface="Times New Roman" pitchFamily="18" charset="0"/>
              </a:rPr>
              <a:t>an</a:t>
            </a:r>
            <a:r>
              <a:rPr lang="en-US" sz="2000" b="1" i="1" smtClean="0">
                <a:solidFill>
                  <a:schemeClr val="tx2"/>
                </a:solidFill>
                <a:latin typeface="Times New Roman" pitchFamily="18" charset="0"/>
                <a:cs typeface="Times New Roman" pitchFamily="18" charset="0"/>
              </a:rPr>
              <a:t>c</a:t>
            </a:r>
            <a:r>
              <a:rPr lang="sr-Latn-CS" sz="2000" b="1" i="1" smtClean="0">
                <a:solidFill>
                  <a:schemeClr val="tx2"/>
                </a:solidFill>
                <a:latin typeface="Times New Roman" pitchFamily="18" charset="0"/>
                <a:cs typeface="Times New Roman" pitchFamily="18" charset="0"/>
              </a:rPr>
              <a:t>e </a:t>
            </a:r>
            <a:r>
              <a:rPr lang="en-US" sz="2000" b="1" i="1" smtClean="0">
                <a:solidFill>
                  <a:schemeClr val="tx2"/>
                </a:solidFill>
                <a:latin typeface="Times New Roman" pitchFamily="18" charset="0"/>
                <a:cs typeface="Times New Roman" pitchFamily="18" charset="0"/>
              </a:rPr>
              <a:t>A</a:t>
            </a:r>
            <a:r>
              <a:rPr lang="sr-Latn-CS" sz="2000" b="1" i="1" smtClean="0">
                <a:solidFill>
                  <a:schemeClr val="tx2"/>
                </a:solidFill>
                <a:latin typeface="Times New Roman" pitchFamily="18" charset="0"/>
                <a:cs typeface="Times New Roman" pitchFamily="18" charset="0"/>
              </a:rPr>
              <a:t>imed at </a:t>
            </a:r>
            <a:r>
              <a:rPr lang="sr-Cyrl-CS" sz="2000" b="1" i="1" smtClean="0">
                <a:solidFill>
                  <a:schemeClr val="tx2"/>
                </a:solidFill>
                <a:latin typeface="Times New Roman" pitchFamily="18" charset="0"/>
                <a:cs typeface="Times New Roman" pitchFamily="18" charset="0"/>
              </a:rPr>
              <a:t/>
            </a:r>
            <a:br>
              <a:rPr lang="sr-Cyrl-CS" sz="2000" b="1" i="1" smtClean="0">
                <a:solidFill>
                  <a:schemeClr val="tx2"/>
                </a:solidFill>
                <a:latin typeface="Times New Roman" pitchFamily="18" charset="0"/>
                <a:cs typeface="Times New Roman" pitchFamily="18" charset="0"/>
              </a:rPr>
            </a:br>
            <a:r>
              <a:rPr lang="en-US" sz="2000" b="1" i="1" smtClean="0">
                <a:solidFill>
                  <a:schemeClr val="tx2"/>
                </a:solidFill>
                <a:latin typeface="Times New Roman" pitchFamily="18" charset="0"/>
                <a:cs typeface="Times New Roman" pitchFamily="18" charset="0"/>
              </a:rPr>
              <a:t>I</a:t>
            </a:r>
            <a:r>
              <a:rPr lang="sr-Latn-CS" sz="2000" b="1" i="1" smtClean="0">
                <a:solidFill>
                  <a:schemeClr val="tx2"/>
                </a:solidFill>
                <a:latin typeface="Times New Roman" pitchFamily="18" charset="0"/>
                <a:cs typeface="Times New Roman" pitchFamily="18" charset="0"/>
              </a:rPr>
              <a:t>mprovin</a:t>
            </a:r>
            <a:r>
              <a:rPr lang="en-US" sz="2000" b="1" i="1" smtClean="0">
                <a:solidFill>
                  <a:schemeClr val="tx2"/>
                </a:solidFill>
                <a:latin typeface="Times New Roman" pitchFamily="18" charset="0"/>
                <a:cs typeface="Times New Roman" pitchFamily="18" charset="0"/>
              </a:rPr>
              <a:t>g</a:t>
            </a:r>
            <a:r>
              <a:rPr lang="sr-Latn-CS" sz="2000" b="1" i="1" smtClean="0">
                <a:solidFill>
                  <a:schemeClr val="tx2"/>
                </a:solidFill>
                <a:latin typeface="Times New Roman" pitchFamily="18" charset="0"/>
                <a:cs typeface="Times New Roman" pitchFamily="18" charset="0"/>
              </a:rPr>
              <a:t> </a:t>
            </a:r>
            <a:r>
              <a:rPr lang="en-US" sz="2000" b="1" i="1" smtClean="0">
                <a:solidFill>
                  <a:schemeClr val="tx2"/>
                </a:solidFill>
                <a:latin typeface="Times New Roman" pitchFamily="18" charset="0"/>
                <a:cs typeface="Times New Roman" pitchFamily="18" charset="0"/>
              </a:rPr>
              <a:t>H</a:t>
            </a:r>
            <a:r>
              <a:rPr lang="sr-Latn-CS" sz="2000" b="1" i="1" smtClean="0">
                <a:solidFill>
                  <a:schemeClr val="tx2"/>
                </a:solidFill>
                <a:latin typeface="Times New Roman" pitchFamily="18" charset="0"/>
                <a:cs typeface="Times New Roman" pitchFamily="18" charset="0"/>
              </a:rPr>
              <a:t>ig</a:t>
            </a:r>
            <a:r>
              <a:rPr lang="en-US" sz="2000" b="1" i="1" smtClean="0">
                <a:solidFill>
                  <a:schemeClr val="tx2"/>
                </a:solidFill>
                <a:latin typeface="Times New Roman" pitchFamily="18" charset="0"/>
                <a:cs typeface="Times New Roman" pitchFamily="18" charset="0"/>
              </a:rPr>
              <a:t>h</a:t>
            </a:r>
            <a:r>
              <a:rPr lang="sr-Latn-CS" sz="2000" b="1" i="1" smtClean="0">
                <a:solidFill>
                  <a:schemeClr val="tx2"/>
                </a:solidFill>
                <a:latin typeface="Times New Roman" pitchFamily="18" charset="0"/>
                <a:cs typeface="Times New Roman" pitchFamily="18" charset="0"/>
              </a:rPr>
              <a:t>er </a:t>
            </a:r>
            <a:r>
              <a:rPr lang="en-US" sz="2000" b="1" i="1" smtClean="0">
                <a:solidFill>
                  <a:schemeClr val="tx2"/>
                </a:solidFill>
                <a:latin typeface="Times New Roman" pitchFamily="18" charset="0"/>
                <a:cs typeface="Times New Roman" pitchFamily="18" charset="0"/>
              </a:rPr>
              <a:t>E</a:t>
            </a:r>
            <a:r>
              <a:rPr lang="sr-Latn-CS" sz="2000" b="1" i="1" smtClean="0">
                <a:solidFill>
                  <a:schemeClr val="tx2"/>
                </a:solidFill>
                <a:latin typeface="Times New Roman" pitchFamily="18" charset="0"/>
                <a:cs typeface="Times New Roman" pitchFamily="18" charset="0"/>
              </a:rPr>
              <a:t>ducation in </a:t>
            </a:r>
            <a:r>
              <a:rPr lang="en-US" sz="2000" b="1" i="1" smtClean="0">
                <a:solidFill>
                  <a:schemeClr val="tx2"/>
                </a:solidFill>
                <a:latin typeface="Times New Roman" pitchFamily="18" charset="0"/>
                <a:cs typeface="Times New Roman" pitchFamily="18" charset="0"/>
              </a:rPr>
              <a:t>S</a:t>
            </a:r>
            <a:r>
              <a:rPr lang="sr-Latn-CS" sz="2000" b="1" i="1" smtClean="0">
                <a:solidFill>
                  <a:schemeClr val="tx2"/>
                </a:solidFill>
                <a:latin typeface="Times New Roman" pitchFamily="18" charset="0"/>
                <a:cs typeface="Times New Roman" pitchFamily="18" charset="0"/>
              </a:rPr>
              <a:t>er</a:t>
            </a:r>
            <a:r>
              <a:rPr lang="en-US" sz="2000" b="1" i="1" smtClean="0">
                <a:solidFill>
                  <a:schemeClr val="tx2"/>
                </a:solidFill>
                <a:latin typeface="Times New Roman" pitchFamily="18" charset="0"/>
                <a:cs typeface="Times New Roman" pitchFamily="18" charset="0"/>
              </a:rPr>
              <a:t>b</a:t>
            </a:r>
            <a:r>
              <a:rPr lang="sr-Latn-CS" sz="2000" b="1" i="1" smtClean="0">
                <a:solidFill>
                  <a:schemeClr val="tx2"/>
                </a:solidFill>
                <a:latin typeface="Times New Roman" pitchFamily="18" charset="0"/>
                <a:cs typeface="Times New Roman" pitchFamily="18" charset="0"/>
              </a:rPr>
              <a:t>ia – CA</a:t>
            </a:r>
            <a:r>
              <a:rPr lang="en-US" sz="2000" b="1" i="1" smtClean="0">
                <a:solidFill>
                  <a:schemeClr val="tx2"/>
                </a:solidFill>
                <a:latin typeface="Times New Roman" pitchFamily="18" charset="0"/>
                <a:cs typeface="Times New Roman" pitchFamily="18" charset="0"/>
              </a:rPr>
              <a:t>R</a:t>
            </a:r>
            <a:r>
              <a:rPr lang="sr-Latn-CS" sz="2000" b="1" i="1" smtClean="0">
                <a:solidFill>
                  <a:schemeClr val="tx2"/>
                </a:solidFill>
                <a:latin typeface="Times New Roman" pitchFamily="18" charset="0"/>
                <a:cs typeface="Times New Roman" pitchFamily="18" charset="0"/>
              </a:rPr>
              <a:t>EERS</a:t>
            </a:r>
            <a:r>
              <a:rPr lang="sr-Latn-CS" sz="2000" b="1" smtClean="0">
                <a:solidFill>
                  <a:schemeClr val="tx2"/>
                </a:solidFill>
                <a:latin typeface="Times New Roman" pitchFamily="18" charset="0"/>
                <a:cs typeface="Times New Roman" pitchFamily="18" charset="0"/>
              </a:rPr>
              <a:t> </a:t>
            </a:r>
            <a:r>
              <a:rPr lang="sr-Cyrl-CS" sz="2000" b="1" i="1" smtClean="0">
                <a:solidFill>
                  <a:schemeClr val="tx2"/>
                </a:solidFill>
                <a:latin typeface="Times New Roman" pitchFamily="18" charset="0"/>
                <a:cs typeface="Times New Roman" pitchFamily="18" charset="0"/>
              </a:rPr>
              <a:t/>
            </a:r>
            <a:br>
              <a:rPr lang="sr-Cyrl-CS" sz="2000" b="1" i="1" smtClean="0">
                <a:solidFill>
                  <a:schemeClr val="tx2"/>
                </a:solidFill>
                <a:latin typeface="Times New Roman" pitchFamily="18" charset="0"/>
                <a:cs typeface="Times New Roman" pitchFamily="18" charset="0"/>
              </a:rPr>
            </a:br>
            <a:r>
              <a:rPr lang="sr-Latn-CS" sz="2000" b="1" smtClean="0">
                <a:solidFill>
                  <a:schemeClr val="tx2"/>
                </a:solidFill>
                <a:latin typeface="Times New Roman" pitchFamily="18" charset="0"/>
                <a:cs typeface="Times New Roman" pitchFamily="18" charset="0"/>
              </a:rPr>
              <a:t>30</a:t>
            </a:r>
            <a:r>
              <a:rPr lang="en-US" sz="2000" b="1" smtClean="0">
                <a:solidFill>
                  <a:schemeClr val="tx2"/>
                </a:solidFill>
                <a:latin typeface="Times New Roman" pitchFamily="18" charset="0"/>
                <a:cs typeface="Times New Roman" pitchFamily="18" charset="0"/>
              </a:rPr>
              <a:t> - </a:t>
            </a:r>
            <a:r>
              <a:rPr lang="sr-Latn-CS" sz="2000" b="1" smtClean="0">
                <a:solidFill>
                  <a:schemeClr val="tx2"/>
                </a:solidFill>
                <a:latin typeface="Times New Roman" pitchFamily="18" charset="0"/>
                <a:cs typeface="Times New Roman" pitchFamily="18" charset="0"/>
              </a:rPr>
              <a:t>31 </a:t>
            </a:r>
            <a:r>
              <a:rPr lang="en-US" sz="2000" b="1" smtClean="0">
                <a:solidFill>
                  <a:schemeClr val="tx2"/>
                </a:solidFill>
                <a:latin typeface="Times New Roman" pitchFamily="18" charset="0"/>
                <a:cs typeface="Times New Roman" pitchFamily="18" charset="0"/>
              </a:rPr>
              <a:t>January</a:t>
            </a:r>
            <a:r>
              <a:rPr lang="sr-Latn-CS" sz="2000" b="1" smtClean="0">
                <a:solidFill>
                  <a:schemeClr val="tx2"/>
                </a:solidFill>
                <a:latin typeface="Times New Roman" pitchFamily="18" charset="0"/>
                <a:cs typeface="Times New Roman" pitchFamily="18" charset="0"/>
              </a:rPr>
              <a:t> 2012,</a:t>
            </a:r>
            <a:r>
              <a:rPr lang="en-US" sz="2000" b="1" smtClean="0">
                <a:solidFill>
                  <a:schemeClr val="tx2"/>
                </a:solidFill>
                <a:latin typeface="Times New Roman" pitchFamily="18" charset="0"/>
                <a:cs typeface="Times New Roman" pitchFamily="18" charset="0"/>
              </a:rPr>
              <a:t> University of Belgrade</a:t>
            </a:r>
            <a:r>
              <a:rPr lang="sr-Cyrl-CS" sz="2000" smtClean="0"/>
              <a:t/>
            </a:r>
            <a:br>
              <a:rPr lang="sr-Cyrl-CS" sz="2000" smtClean="0"/>
            </a:br>
            <a:r>
              <a:rPr lang="en-US" sz="2000" smtClean="0"/>
              <a:t/>
            </a:r>
            <a:br>
              <a:rPr lang="en-US" sz="2000" smtClean="0"/>
            </a:br>
            <a:endParaRPr lang="en-US" sz="2000" b="1" smtClean="0">
              <a:solidFill>
                <a:schemeClr val="tx2"/>
              </a:solidFill>
            </a:endParaRPr>
          </a:p>
        </p:txBody>
      </p:sp>
      <p:pic>
        <p:nvPicPr>
          <p:cNvPr id="2051"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p:cNvSpPr>
          <p:nvPr>
            <p:ph type="title"/>
          </p:nvPr>
        </p:nvSpPr>
        <p:spPr>
          <a:xfrm>
            <a:off x="457200" y="1524000"/>
            <a:ext cx="8229600" cy="1905000"/>
          </a:xfrm>
        </p:spPr>
        <p:txBody>
          <a:bodyPr/>
          <a:lstStyle/>
          <a:p>
            <a:pPr eaLnBrk="1" hangingPunct="1"/>
            <a:r>
              <a:rPr lang="en-US" sz="3200" b="1" smtClean="0">
                <a:solidFill>
                  <a:schemeClr val="tx2"/>
                </a:solidFill>
                <a:latin typeface="Arial" charset="0"/>
                <a:cs typeface="Arial" charset="0"/>
              </a:rPr>
              <a:t/>
            </a:r>
            <a:br>
              <a:rPr lang="en-US" sz="3200" b="1" smtClean="0">
                <a:solidFill>
                  <a:schemeClr val="tx2"/>
                </a:solidFill>
                <a:latin typeface="Arial" charset="0"/>
                <a:cs typeface="Arial" charset="0"/>
              </a:rPr>
            </a:br>
            <a:r>
              <a:rPr lang="en-US" sz="3200" b="1" smtClean="0">
                <a:solidFill>
                  <a:schemeClr val="tx2"/>
                </a:solidFill>
                <a:latin typeface="Times New Roman" pitchFamily="18" charset="0"/>
                <a:cs typeface="Times New Roman" pitchFamily="18" charset="0"/>
              </a:rPr>
              <a:t>Ministry of Youth and Sport</a:t>
            </a:r>
            <a:r>
              <a:rPr lang="en-US" sz="2800" b="1" smtClean="0">
                <a:solidFill>
                  <a:schemeClr val="tx2"/>
                </a:solidFill>
                <a:latin typeface="Times New Roman" pitchFamily="18" charset="0"/>
                <a:cs typeface="Times New Roman" pitchFamily="18" charset="0"/>
              </a:rPr>
              <a:t/>
            </a:r>
            <a:br>
              <a:rPr lang="en-US" sz="2800" b="1" smtClean="0">
                <a:solidFill>
                  <a:schemeClr val="tx2"/>
                </a:solidFill>
                <a:latin typeface="Times New Roman" pitchFamily="18" charset="0"/>
                <a:cs typeface="Times New Roman" pitchFamily="18" charset="0"/>
              </a:rPr>
            </a:br>
            <a:r>
              <a:rPr lang="en-US" sz="2800" smtClean="0">
                <a:latin typeface="Times New Roman" pitchFamily="18" charset="0"/>
                <a:cs typeface="Times New Roman" pitchFamily="18" charset="0"/>
              </a:rPr>
              <a:t/>
            </a:r>
            <a:br>
              <a:rPr lang="en-US" sz="2800" smtClean="0">
                <a:latin typeface="Times New Roman" pitchFamily="18" charset="0"/>
                <a:cs typeface="Times New Roman" pitchFamily="18" charset="0"/>
              </a:rPr>
            </a:br>
            <a:endParaRPr lang="en-US" sz="2800" smtClean="0">
              <a:latin typeface="Times New Roman" pitchFamily="18" charset="0"/>
              <a:cs typeface="Times New Roman" pitchFamily="18" charset="0"/>
            </a:endParaRPr>
          </a:p>
        </p:txBody>
      </p:sp>
      <p:sp>
        <p:nvSpPr>
          <p:cNvPr id="3075" name="Rectangle 3"/>
          <p:cNvSpPr>
            <a:spLocks noGrp="1"/>
          </p:cNvSpPr>
          <p:nvPr>
            <p:ph type="body" idx="1"/>
          </p:nvPr>
        </p:nvSpPr>
        <p:spPr>
          <a:xfrm>
            <a:off x="457200" y="2590800"/>
            <a:ext cx="8229600" cy="3657600"/>
          </a:xfrm>
        </p:spPr>
        <p:txBody>
          <a:bodyPr/>
          <a:lstStyle/>
          <a:p>
            <a:pPr eaLnBrk="1" hangingPunct="1">
              <a:lnSpc>
                <a:spcPct val="80000"/>
              </a:lnSpc>
              <a:buFont typeface="Arial" charset="0"/>
              <a:buNone/>
            </a:pPr>
            <a:endParaRPr lang="sr-Cyrl-CS" sz="900" b="1" smtClean="0">
              <a:latin typeface="Arial" charset="0"/>
              <a:cs typeface="Arial" charset="0"/>
            </a:endParaRPr>
          </a:p>
          <a:p>
            <a:pPr algn="just" eaLnBrk="1" hangingPunct="1">
              <a:lnSpc>
                <a:spcPct val="80000"/>
              </a:lnSpc>
            </a:pPr>
            <a:r>
              <a:rPr lang="en-US" sz="1800" smtClean="0">
                <a:solidFill>
                  <a:schemeClr val="tx2"/>
                </a:solidFill>
                <a:latin typeface="Times New Roman" pitchFamily="18" charset="0"/>
                <a:cs typeface="Times New Roman" pitchFamily="18" charset="0"/>
              </a:rPr>
              <a:t>Ministry of Youth and Sport of Republic of Serbia was formed on May 15 2007</a:t>
            </a:r>
          </a:p>
          <a:p>
            <a:pPr algn="just" eaLnBrk="1" hangingPunct="1">
              <a:lnSpc>
                <a:spcPct val="80000"/>
              </a:lnSpc>
              <a:buFont typeface="Arial" charset="0"/>
              <a:buNone/>
            </a:pPr>
            <a:endParaRPr lang="sr-Cyrl-CS" sz="1800" smtClean="0">
              <a:solidFill>
                <a:schemeClr val="tx2"/>
              </a:solidFill>
              <a:latin typeface="Times New Roman" pitchFamily="18" charset="0"/>
              <a:cs typeface="Times New Roman" pitchFamily="18" charset="0"/>
            </a:endParaRPr>
          </a:p>
          <a:p>
            <a:pPr algn="just" eaLnBrk="1" hangingPunct="1">
              <a:lnSpc>
                <a:spcPct val="80000"/>
              </a:lnSpc>
            </a:pPr>
            <a:r>
              <a:rPr lang="en-US" sz="2000" b="1" smtClean="0">
                <a:solidFill>
                  <a:schemeClr val="tx2"/>
                </a:solidFill>
                <a:latin typeface="Times New Roman" pitchFamily="18" charset="0"/>
                <a:cs typeface="Times New Roman" pitchFamily="18" charset="0"/>
              </a:rPr>
              <a:t>Vision</a:t>
            </a:r>
            <a:endParaRPr lang="sr-Latn-CS" sz="2000" b="1" smtClean="0">
              <a:solidFill>
                <a:schemeClr val="tx2"/>
              </a:solidFill>
              <a:latin typeface="Times New Roman" pitchFamily="18" charset="0"/>
              <a:cs typeface="Times New Roman" pitchFamily="18" charset="0"/>
            </a:endParaRPr>
          </a:p>
          <a:p>
            <a:pPr algn="just">
              <a:lnSpc>
                <a:spcPct val="80000"/>
              </a:lnSpc>
            </a:pPr>
            <a:endParaRPr lang="sr-Latn-CS" sz="1800" smtClean="0">
              <a:solidFill>
                <a:schemeClr val="tx2"/>
              </a:solidFill>
              <a:latin typeface="Times New Roman" pitchFamily="18" charset="0"/>
              <a:cs typeface="Times New Roman" pitchFamily="18" charset="0"/>
            </a:endParaRPr>
          </a:p>
          <a:p>
            <a:pPr algn="just">
              <a:lnSpc>
                <a:spcPct val="80000"/>
              </a:lnSpc>
              <a:buFont typeface="Arial" charset="0"/>
              <a:buNone/>
            </a:pPr>
            <a:r>
              <a:rPr lang="sr-Cyrl-CS" sz="1800" smtClean="0">
                <a:solidFill>
                  <a:schemeClr val="tx2"/>
                </a:solidFill>
                <a:latin typeface="Times New Roman" pitchFamily="18" charset="0"/>
                <a:cs typeface="Times New Roman" pitchFamily="18" charset="0"/>
              </a:rPr>
              <a:t>	</a:t>
            </a:r>
            <a:r>
              <a:rPr lang="en-US" sz="1800" smtClean="0">
                <a:solidFill>
                  <a:schemeClr val="tx2"/>
                </a:solidFill>
                <a:latin typeface="Times New Roman" pitchFamily="18" charset="0"/>
                <a:cs typeface="Times New Roman" pitchFamily="18" charset="0"/>
              </a:rPr>
              <a:t>In 21</a:t>
            </a:r>
            <a:r>
              <a:rPr lang="en-US" sz="1800" baseline="30000" smtClean="0">
                <a:solidFill>
                  <a:schemeClr val="tx2"/>
                </a:solidFill>
                <a:latin typeface="Times New Roman" pitchFamily="18" charset="0"/>
                <a:cs typeface="Times New Roman" pitchFamily="18" charset="0"/>
              </a:rPr>
              <a:t>st</a:t>
            </a:r>
            <a:r>
              <a:rPr lang="en-US" sz="1800" smtClean="0">
                <a:solidFill>
                  <a:schemeClr val="tx2"/>
                </a:solidFill>
                <a:latin typeface="Times New Roman" pitchFamily="18" charset="0"/>
                <a:cs typeface="Times New Roman" pitchFamily="18" charset="0"/>
              </a:rPr>
              <a:t> century young people in Serbia are active and equal participants in areas of social life. They also have equal rights and opportunities for </a:t>
            </a:r>
            <a:r>
              <a:rPr lang="en-US" sz="1800" b="1" smtClean="0">
                <a:solidFill>
                  <a:schemeClr val="tx2"/>
                </a:solidFill>
                <a:latin typeface="Times New Roman" pitchFamily="18" charset="0"/>
                <a:cs typeface="Times New Roman" pitchFamily="18" charset="0"/>
              </a:rPr>
              <a:t>development of their full potential</a:t>
            </a:r>
            <a:r>
              <a:rPr lang="en-US" sz="1800" smtClean="0">
                <a:solidFill>
                  <a:schemeClr val="tx2"/>
                </a:solidFill>
                <a:latin typeface="Times New Roman" pitchFamily="18" charset="0"/>
                <a:cs typeface="Times New Roman" pitchFamily="18" charset="0"/>
              </a:rPr>
              <a:t>.</a:t>
            </a:r>
            <a:r>
              <a:rPr lang="sr-Cyrl-CS" sz="1800" smtClean="0">
                <a:solidFill>
                  <a:schemeClr val="tx2"/>
                </a:solidFill>
                <a:latin typeface="Times New Roman" pitchFamily="18" charset="0"/>
                <a:cs typeface="Times New Roman" pitchFamily="18" charset="0"/>
              </a:rPr>
              <a:t> </a:t>
            </a:r>
            <a:r>
              <a:rPr lang="en-US" sz="1800" smtClean="0">
                <a:solidFill>
                  <a:schemeClr val="tx2"/>
                </a:solidFill>
                <a:latin typeface="Times New Roman" pitchFamily="18" charset="0"/>
                <a:cs typeface="Times New Roman" pitchFamily="18" charset="0"/>
              </a:rPr>
              <a:t>Therefore, their active role in family life, education, employment, health and overall social life is necessary.</a:t>
            </a:r>
          </a:p>
          <a:p>
            <a:pPr algn="just">
              <a:lnSpc>
                <a:spcPct val="80000"/>
              </a:lnSpc>
            </a:pPr>
            <a:endParaRPr lang="en-US" sz="1800" smtClean="0">
              <a:solidFill>
                <a:schemeClr val="tx2"/>
              </a:solidFill>
              <a:latin typeface="Times New Roman" pitchFamily="18" charset="0"/>
              <a:cs typeface="Times New Roman" pitchFamily="18" charset="0"/>
            </a:endParaRPr>
          </a:p>
          <a:p>
            <a:pPr algn="just">
              <a:lnSpc>
                <a:spcPct val="80000"/>
              </a:lnSpc>
            </a:pPr>
            <a:r>
              <a:rPr lang="en-US" sz="2000" b="1" smtClean="0">
                <a:solidFill>
                  <a:schemeClr val="tx2"/>
                </a:solidFill>
                <a:latin typeface="Times New Roman" pitchFamily="18" charset="0"/>
                <a:cs typeface="Times New Roman" pitchFamily="18" charset="0"/>
              </a:rPr>
              <a:t>Mission</a:t>
            </a:r>
          </a:p>
          <a:p>
            <a:pPr algn="just">
              <a:lnSpc>
                <a:spcPct val="80000"/>
              </a:lnSpc>
            </a:pPr>
            <a:endParaRPr lang="en-US" sz="1800" b="1" smtClean="0">
              <a:solidFill>
                <a:schemeClr val="tx2"/>
              </a:solidFill>
              <a:latin typeface="Times New Roman" pitchFamily="18" charset="0"/>
              <a:cs typeface="Times New Roman" pitchFamily="18" charset="0"/>
            </a:endParaRPr>
          </a:p>
          <a:p>
            <a:pPr algn="just">
              <a:lnSpc>
                <a:spcPct val="80000"/>
              </a:lnSpc>
              <a:buFont typeface="Arial" charset="0"/>
              <a:buNone/>
            </a:pPr>
            <a:r>
              <a:rPr lang="sr-Cyrl-CS" sz="1800" smtClean="0">
                <a:solidFill>
                  <a:schemeClr val="tx2"/>
                </a:solidFill>
                <a:latin typeface="Times New Roman" pitchFamily="18" charset="0"/>
                <a:cs typeface="Times New Roman" pitchFamily="18" charset="0"/>
              </a:rPr>
              <a:t>	</a:t>
            </a:r>
            <a:r>
              <a:rPr lang="en-US" sz="1800" smtClean="0">
                <a:solidFill>
                  <a:schemeClr val="tx2"/>
                </a:solidFill>
                <a:latin typeface="Times New Roman" pitchFamily="18" charset="0"/>
                <a:cs typeface="Times New Roman" pitchFamily="18" charset="0"/>
              </a:rPr>
              <a:t>Organized and systematical implementation of activities and procedures on national and local level aimed at improving position and state of young people and their quality of life.</a:t>
            </a:r>
          </a:p>
          <a:p>
            <a:pPr algn="just">
              <a:lnSpc>
                <a:spcPct val="80000"/>
              </a:lnSpc>
              <a:buFont typeface="Arial" charset="0"/>
              <a:buNone/>
            </a:pPr>
            <a:r>
              <a:rPr lang="en-US" sz="1800" smtClean="0">
                <a:solidFill>
                  <a:schemeClr val="tx2"/>
                </a:solidFill>
                <a:latin typeface="Times New Roman" pitchFamily="18" charset="0"/>
                <a:cs typeface="Times New Roman" pitchFamily="18" charset="0"/>
              </a:rPr>
              <a:t>. </a:t>
            </a:r>
          </a:p>
        </p:txBody>
      </p:sp>
      <p:pic>
        <p:nvPicPr>
          <p:cNvPr id="3076" name="Picture 5" descr="Picture1 copy"/>
          <p:cNvPicPr>
            <a:picLocks noChangeAspect="1" noChangeArrowheads="1"/>
          </p:cNvPicPr>
          <p:nvPr/>
        </p:nvPicPr>
        <p:blipFill>
          <a:blip r:embed="rId2"/>
          <a:srcRect/>
          <a:stretch>
            <a:fillRect/>
          </a:stretch>
        </p:blipFill>
        <p:spPr bwMode="auto">
          <a:xfrm>
            <a:off x="0" y="0"/>
            <a:ext cx="9144000" cy="20574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19"/>
          <p:cNvGrpSpPr>
            <a:grpSpLocks/>
          </p:cNvGrpSpPr>
          <p:nvPr/>
        </p:nvGrpSpPr>
        <p:grpSpPr bwMode="auto">
          <a:xfrm>
            <a:off x="914400" y="3124200"/>
            <a:ext cx="6934200" cy="3125788"/>
            <a:chOff x="1428728" y="1785938"/>
            <a:chExt cx="5857897" cy="3228421"/>
          </a:xfrm>
        </p:grpSpPr>
        <p:grpSp>
          <p:nvGrpSpPr>
            <p:cNvPr id="4102" name="Group 43"/>
            <p:cNvGrpSpPr>
              <a:grpSpLocks/>
            </p:cNvGrpSpPr>
            <p:nvPr/>
          </p:nvGrpSpPr>
          <p:grpSpPr bwMode="auto">
            <a:xfrm>
              <a:off x="1428728" y="1785938"/>
              <a:ext cx="3072445" cy="1562100"/>
              <a:chOff x="-18" y="0"/>
              <a:chExt cx="2477009" cy="1295400"/>
            </a:xfrm>
          </p:grpSpPr>
          <p:sp>
            <p:nvSpPr>
              <p:cNvPr id="12" name="Round Single Corner Rectangle 11"/>
              <p:cNvSpPr/>
              <p:nvPr/>
            </p:nvSpPr>
            <p:spPr>
              <a:xfrm rot="16200000">
                <a:off x="590549" y="-590550"/>
                <a:ext cx="1295400" cy="2476499"/>
              </a:xfrm>
              <a:prstGeom prst="round1Rect">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path path="circle">
                  <a:fillToRect t="100000" r="100000"/>
                </a:path>
                <a:tileRect l="-100000" b="-100000"/>
              </a:gradFill>
            </p:spPr>
            <p:style>
              <a:lnRef idx="0">
                <a:schemeClr val="accent1"/>
              </a:lnRef>
              <a:fillRef idx="3">
                <a:schemeClr val="accent1"/>
              </a:fillRef>
              <a:effectRef idx="3">
                <a:schemeClr val="accent1"/>
              </a:effectRef>
              <a:fontRef idx="minor">
                <a:schemeClr val="lt1"/>
              </a:fontRef>
            </p:style>
          </p:sp>
          <p:sp>
            <p:nvSpPr>
              <p:cNvPr id="13" name="Round Single Corner Rectangle 4"/>
              <p:cNvSpPr/>
              <p:nvPr/>
            </p:nvSpPr>
            <p:spPr>
              <a:xfrm>
                <a:off x="-18" y="171321"/>
                <a:ext cx="2477010" cy="972178"/>
              </a:xfrm>
              <a:prstGeom prst="rect">
                <a:avLst/>
              </a:prstGeom>
            </p:spPr>
            <p:style>
              <a:lnRef idx="0">
                <a:scrgbClr r="0" g="0" b="0"/>
              </a:lnRef>
              <a:fillRef idx="0">
                <a:scrgbClr r="0" g="0" b="0"/>
              </a:fillRef>
              <a:effectRef idx="0">
                <a:scrgbClr r="0" g="0" b="0"/>
              </a:effectRef>
              <a:fontRef idx="minor">
                <a:schemeClr val="lt1"/>
              </a:fontRef>
            </p:style>
            <p:txBody>
              <a:bodyPr lIns="106680" tIns="106680" rIns="106680" bIns="106680" spcCol="1270" anchor="ctr"/>
              <a:lstStyle/>
              <a:p>
                <a:pPr algn="ctr" defTabSz="666750">
                  <a:lnSpc>
                    <a:spcPct val="90000"/>
                  </a:lnSpc>
                  <a:spcAft>
                    <a:spcPct val="35000"/>
                  </a:spcAft>
                  <a:defRPr/>
                </a:pPr>
                <a:r>
                  <a:rPr lang="en-US" sz="24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National Youth Strategy </a:t>
                </a:r>
              </a:p>
              <a:p>
                <a:pPr algn="ctr" defTabSz="666750">
                  <a:lnSpc>
                    <a:spcPct val="90000"/>
                  </a:lnSpc>
                  <a:spcAft>
                    <a:spcPct val="35000"/>
                  </a:spcAft>
                  <a:defRPr/>
                </a:pPr>
                <a:r>
                  <a:rPr lang="en-US" sz="24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(NYS)</a:t>
                </a:r>
              </a:p>
            </p:txBody>
          </p:sp>
        </p:grpSp>
        <p:grpSp>
          <p:nvGrpSpPr>
            <p:cNvPr id="4103" name="Group 44"/>
            <p:cNvGrpSpPr>
              <a:grpSpLocks/>
            </p:cNvGrpSpPr>
            <p:nvPr/>
          </p:nvGrpSpPr>
          <p:grpSpPr bwMode="auto">
            <a:xfrm>
              <a:off x="4500563" y="1785938"/>
              <a:ext cx="2786062" cy="1581150"/>
              <a:chOff x="2476500" y="0"/>
              <a:chExt cx="2547938" cy="1295400"/>
            </a:xfrm>
          </p:grpSpPr>
          <p:sp>
            <p:nvSpPr>
              <p:cNvPr id="15" name="Round Single Corner Rectangle 14"/>
              <p:cNvSpPr/>
              <p:nvPr/>
            </p:nvSpPr>
            <p:spPr>
              <a:xfrm>
                <a:off x="2476500" y="0"/>
                <a:ext cx="2476500" cy="1295400"/>
              </a:xfrm>
              <a:prstGeom prst="round1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8100000" scaled="1"/>
                <a:tileRect/>
              </a:gradFill>
            </p:spPr>
            <p:style>
              <a:lnRef idx="0">
                <a:schemeClr val="accent6"/>
              </a:lnRef>
              <a:fillRef idx="3">
                <a:schemeClr val="accent6"/>
              </a:fillRef>
              <a:effectRef idx="3">
                <a:schemeClr val="accent6"/>
              </a:effectRef>
              <a:fontRef idx="minor">
                <a:schemeClr val="lt1"/>
              </a:fontRef>
            </p:style>
          </p:sp>
          <p:sp>
            <p:nvSpPr>
              <p:cNvPr id="16" name="Round Single Corner Rectangle 6"/>
              <p:cNvSpPr/>
              <p:nvPr/>
            </p:nvSpPr>
            <p:spPr>
              <a:xfrm>
                <a:off x="2548194" y="99405"/>
                <a:ext cx="2476244" cy="972554"/>
              </a:xfrm>
              <a:prstGeom prst="rect">
                <a:avLst/>
              </a:prstGeom>
            </p:spPr>
            <p:style>
              <a:lnRef idx="0">
                <a:scrgbClr r="0" g="0" b="0"/>
              </a:lnRef>
              <a:fillRef idx="0">
                <a:scrgbClr r="0" g="0" b="0"/>
              </a:fillRef>
              <a:effectRef idx="0">
                <a:scrgbClr r="0" g="0" b="0"/>
              </a:effectRef>
              <a:fontRef idx="minor">
                <a:schemeClr val="lt1"/>
              </a:fontRef>
            </p:style>
            <p:txBody>
              <a:bodyPr lIns="106680" tIns="106680" rIns="106680" bIns="106680" spcCol="1270" anchor="ctr"/>
              <a:lstStyle/>
              <a:p>
                <a:pPr algn="ctr" defTabSz="666750">
                  <a:lnSpc>
                    <a:spcPct val="90000"/>
                  </a:lnSpc>
                  <a:spcAft>
                    <a:spcPct val="35000"/>
                  </a:spcAft>
                  <a:defRPr/>
                </a:pPr>
                <a:r>
                  <a:rPr lang="en-US" b="1" dirty="0">
                    <a:effectLst>
                      <a:outerShdw blurRad="38100" dist="38100" dir="2700000" algn="tl">
                        <a:srgbClr val="000000">
                          <a:alpha val="43137"/>
                        </a:srgbClr>
                      </a:outerShdw>
                    </a:effectLst>
                    <a:latin typeface="Times New Roman" pitchFamily="18" charset="0"/>
                    <a:cs typeface="Arial" pitchFamily="34" charset="0"/>
                  </a:rPr>
                  <a:t>Action Plan for implementation of National Youth Strategy 2010-2014</a:t>
                </a:r>
                <a:r>
                  <a:rPr lang="sr-Cyrl-CS" b="1" dirty="0">
                    <a:effectLst>
                      <a:outerShdw blurRad="38100" dist="38100" dir="2700000" algn="tl">
                        <a:srgbClr val="000000">
                          <a:alpha val="43137"/>
                        </a:srgbClr>
                      </a:outerShdw>
                    </a:effectLst>
                    <a:latin typeface="Times New Roman" pitchFamily="18" charset="0"/>
                    <a:cs typeface="Arial" pitchFamily="34" charset="0"/>
                  </a:rPr>
                  <a:t> </a:t>
                </a:r>
                <a:endParaRPr lang="en-US" b="1" dirty="0">
                  <a:effectLst>
                    <a:outerShdw blurRad="38100" dist="38100" dir="2700000" algn="tl">
                      <a:srgbClr val="000000">
                        <a:alpha val="43137"/>
                      </a:srgbClr>
                    </a:outerShdw>
                  </a:effectLst>
                  <a:latin typeface="Times New Roman" pitchFamily="18" charset="0"/>
                  <a:cs typeface="Arial" pitchFamily="34" charset="0"/>
                </a:endParaRPr>
              </a:p>
            </p:txBody>
          </p:sp>
        </p:grpSp>
        <p:grpSp>
          <p:nvGrpSpPr>
            <p:cNvPr id="5" name="Group 45"/>
            <p:cNvGrpSpPr/>
            <p:nvPr/>
          </p:nvGrpSpPr>
          <p:grpSpPr>
            <a:xfrm>
              <a:off x="1428728" y="3338529"/>
              <a:ext cx="3071815" cy="1662107"/>
              <a:chOff x="0" y="1285883"/>
              <a:chExt cx="2476500" cy="1304917"/>
            </a:xfrm>
            <a:solidFill>
              <a:srgbClr val="FF0000"/>
            </a:solidFill>
          </p:grpSpPr>
          <p:sp>
            <p:nvSpPr>
              <p:cNvPr id="18" name="Round Single Corner Rectangle 17"/>
              <p:cNvSpPr/>
              <p:nvPr/>
            </p:nvSpPr>
            <p:spPr>
              <a:xfrm rot="10800000">
                <a:off x="0" y="1295400"/>
                <a:ext cx="2476500" cy="1295400"/>
              </a:xfrm>
              <a:prstGeom prst="round1Rect">
                <a:avLst/>
              </a:prstGeom>
            </p:spPr>
            <p:style>
              <a:lnRef idx="0">
                <a:schemeClr val="accent3"/>
              </a:lnRef>
              <a:fillRef idx="3">
                <a:schemeClr val="accent3"/>
              </a:fillRef>
              <a:effectRef idx="3">
                <a:schemeClr val="accent3"/>
              </a:effectRef>
              <a:fontRef idx="minor">
                <a:schemeClr val="lt1"/>
              </a:fontRef>
            </p:style>
          </p:sp>
          <p:sp>
            <p:nvSpPr>
              <p:cNvPr id="19" name="Round Single Corner Rectangle 8"/>
              <p:cNvSpPr/>
              <p:nvPr/>
            </p:nvSpPr>
            <p:spPr>
              <a:xfrm>
                <a:off x="0" y="1285883"/>
                <a:ext cx="2476500" cy="1304915"/>
              </a:xfrm>
              <a:prstGeom prst="rect">
                <a:avLst/>
              </a:prstGeom>
              <a:solidFill>
                <a:srgbClr val="006600"/>
              </a:solidFill>
            </p:spPr>
            <p:style>
              <a:lnRef idx="0">
                <a:schemeClr val="accent3"/>
              </a:lnRef>
              <a:fillRef idx="3">
                <a:schemeClr val="accent3"/>
              </a:fillRef>
              <a:effectRef idx="3">
                <a:schemeClr val="accent3"/>
              </a:effectRef>
              <a:fontRef idx="minor">
                <a:schemeClr val="lt1"/>
              </a:fontRef>
            </p:style>
            <p:txBody>
              <a:bodyPr lIns="106680" tIns="106680" rIns="106680" bIns="106680" spcCol="1270" anchor="ctr"/>
              <a:lstStyle/>
              <a:p>
                <a:pPr algn="ctr" defTabSz="666750">
                  <a:lnSpc>
                    <a:spcPct val="90000"/>
                  </a:lnSpc>
                  <a:spcAft>
                    <a:spcPct val="35000"/>
                  </a:spcAft>
                  <a:defRPr/>
                </a:pPr>
                <a:r>
                  <a:rPr lang="sr-Cyrl-CS" sz="1500" dirty="0">
                    <a:solidFill>
                      <a:schemeClr val="bg1"/>
                    </a:solidFill>
                  </a:rPr>
                  <a:t/>
                </a:r>
                <a:br>
                  <a:rPr lang="sr-Cyrl-CS" sz="1500" dirty="0">
                    <a:solidFill>
                      <a:schemeClr val="bg1"/>
                    </a:solidFill>
                  </a:rPr>
                </a:br>
                <a:r>
                  <a:rPr lang="ru-RU" dirty="0">
                    <a:solidFill>
                      <a:schemeClr val="bg1"/>
                    </a:solidFill>
                    <a:effectLst>
                      <a:outerShdw blurRad="38100" dist="38100" dir="2700000" algn="tl">
                        <a:srgbClr val="000000">
                          <a:alpha val="43137"/>
                        </a:srgbClr>
                      </a:outerShdw>
                    </a:effectLst>
                    <a:latin typeface="Arial" pitchFamily="34" charset="0"/>
                    <a:cs typeface="Arial" pitchFamily="34" charset="0"/>
                  </a:rPr>
                  <a:t> </a:t>
                </a:r>
                <a:r>
                  <a:rPr lang="en-US" b="1" dirty="0">
                    <a:solidFill>
                      <a:schemeClr val="bg1"/>
                    </a:solidFill>
                    <a:effectLst>
                      <a:outerShdw blurRad="38100" dist="38100" dir="2700000" algn="tl">
                        <a:srgbClr val="000000">
                          <a:alpha val="43137"/>
                        </a:srgbClr>
                      </a:outerShdw>
                    </a:effectLst>
                    <a:latin typeface="Times New Roman" pitchFamily="18" charset="0"/>
                    <a:cs typeface="Arial" pitchFamily="34" charset="0"/>
                  </a:rPr>
                  <a:t>Strategy of Career Guidance and Counseling in the</a:t>
                </a:r>
                <a:r>
                  <a:rPr lang="ru-RU" b="1" dirty="0">
                    <a:solidFill>
                      <a:schemeClr val="bg1"/>
                    </a:solidFill>
                    <a:effectLst>
                      <a:outerShdw blurRad="38100" dist="38100" dir="2700000" algn="tl">
                        <a:srgbClr val="000000">
                          <a:alpha val="43137"/>
                        </a:srgbClr>
                      </a:outerShdw>
                    </a:effectLst>
                    <a:latin typeface="Times New Roman" pitchFamily="18" charset="0"/>
                    <a:cs typeface="Arial" pitchFamily="34" charset="0"/>
                  </a:rPr>
                  <a:t> </a:t>
                </a:r>
                <a:r>
                  <a:rPr lang="en-US" b="1" dirty="0">
                    <a:solidFill>
                      <a:schemeClr val="bg1"/>
                    </a:solidFill>
                    <a:effectLst>
                      <a:outerShdw blurRad="38100" dist="38100" dir="2700000" algn="tl">
                        <a:srgbClr val="000000">
                          <a:alpha val="43137"/>
                        </a:srgbClr>
                      </a:outerShdw>
                    </a:effectLst>
                    <a:latin typeface="Times New Roman" pitchFamily="18" charset="0"/>
                    <a:cs typeface="Arial" pitchFamily="34" charset="0"/>
                  </a:rPr>
                  <a:t>Republic of Serbia with Action Plan for implementation of strategy 2010-2014</a:t>
                </a:r>
              </a:p>
            </p:txBody>
          </p:sp>
        </p:grpSp>
        <p:grpSp>
          <p:nvGrpSpPr>
            <p:cNvPr id="4105" name="Group 46"/>
            <p:cNvGrpSpPr>
              <a:grpSpLocks/>
            </p:cNvGrpSpPr>
            <p:nvPr/>
          </p:nvGrpSpPr>
          <p:grpSpPr bwMode="auto">
            <a:xfrm>
              <a:off x="4490811" y="3361772"/>
              <a:ext cx="2724808" cy="1652587"/>
              <a:chOff x="2467604" y="1306164"/>
              <a:chExt cx="2485790" cy="1295400"/>
            </a:xfrm>
          </p:grpSpPr>
          <p:sp>
            <p:nvSpPr>
              <p:cNvPr id="21" name="Round Single Corner Rectangle 20"/>
              <p:cNvSpPr/>
              <p:nvPr/>
            </p:nvSpPr>
            <p:spPr>
              <a:xfrm rot="5400000">
                <a:off x="3058154" y="715614"/>
                <a:ext cx="1295400" cy="2476500"/>
              </a:xfrm>
              <a:prstGeom prst="round1Rect">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path path="circle">
                  <a:fillToRect t="100000" r="100000"/>
                </a:path>
                <a:tileRect l="-100000" b="-100000"/>
              </a:gra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sp>
          <p:sp>
            <p:nvSpPr>
              <p:cNvPr id="22" name="Round Single Corner Rectangle 10"/>
              <p:cNvSpPr/>
              <p:nvPr/>
            </p:nvSpPr>
            <p:spPr>
              <a:xfrm>
                <a:off x="2474611" y="1394724"/>
                <a:ext cx="2478717" cy="971641"/>
              </a:xfrm>
              <a:prstGeom prst="rect">
                <a:avLst/>
              </a:prstGeom>
            </p:spPr>
            <p:style>
              <a:lnRef idx="0">
                <a:scrgbClr r="0" g="0" b="0"/>
              </a:lnRef>
              <a:fillRef idx="0">
                <a:scrgbClr r="0" g="0" b="0"/>
              </a:fillRef>
              <a:effectRef idx="0">
                <a:scrgbClr r="0" g="0" b="0"/>
              </a:effectRef>
              <a:fontRef idx="minor">
                <a:schemeClr val="lt1"/>
              </a:fontRef>
            </p:style>
            <p:txBody>
              <a:bodyPr lIns="106680" tIns="106680" rIns="106680" bIns="106680" spcCol="1270" anchor="ctr"/>
              <a:lstStyle/>
              <a:p>
                <a:pPr algn="ctr" defTabSz="666750">
                  <a:lnSpc>
                    <a:spcPct val="90000"/>
                  </a:lnSpc>
                  <a:spcAft>
                    <a:spcPct val="35000"/>
                  </a:spcAft>
                  <a:defRPr/>
                </a:pPr>
                <a:r>
                  <a:rPr lang="sr-Cyrl-CS" sz="1500" b="1" dirty="0"/>
                  <a:t> </a:t>
                </a:r>
              </a:p>
              <a:p>
                <a:pPr algn="ctr" defTabSz="666750">
                  <a:lnSpc>
                    <a:spcPct val="90000"/>
                  </a:lnSpc>
                  <a:spcAft>
                    <a:spcPct val="35000"/>
                  </a:spcAft>
                  <a:defRPr/>
                </a:pPr>
                <a:r>
                  <a:rPr lang="en-US" sz="2800" b="1" dirty="0">
                    <a:effectLst>
                      <a:outerShdw blurRad="38100" dist="38100" dir="2700000" algn="tl">
                        <a:srgbClr val="000000">
                          <a:alpha val="43137"/>
                        </a:srgbClr>
                      </a:outerShdw>
                    </a:effectLst>
                    <a:latin typeface="Times New Roman" pitchFamily="18" charset="0"/>
                    <a:cs typeface="Arial" pitchFamily="34" charset="0"/>
                  </a:rPr>
                  <a:t>Law on Youth</a:t>
                </a:r>
              </a:p>
            </p:txBody>
          </p:sp>
        </p:grpSp>
        <p:grpSp>
          <p:nvGrpSpPr>
            <p:cNvPr id="4106" name="Group 47"/>
            <p:cNvGrpSpPr>
              <a:grpSpLocks/>
            </p:cNvGrpSpPr>
            <p:nvPr/>
          </p:nvGrpSpPr>
          <p:grpSpPr bwMode="auto">
            <a:xfrm>
              <a:off x="3677580" y="2966468"/>
              <a:ext cx="1504146" cy="778935"/>
              <a:chOff x="1765948" y="999905"/>
              <a:chExt cx="1422102" cy="588528"/>
            </a:xfrm>
          </p:grpSpPr>
          <p:sp>
            <p:nvSpPr>
              <p:cNvPr id="24" name="Rounded Rectangle 23"/>
              <p:cNvSpPr/>
              <p:nvPr/>
            </p:nvSpPr>
            <p:spPr>
              <a:xfrm>
                <a:off x="1769905" y="999905"/>
                <a:ext cx="1399809" cy="528773"/>
              </a:xfrm>
              <a:prstGeom prst="roundRect">
                <a:avLst/>
              </a:prstGeom>
            </p:spPr>
            <p:style>
              <a:lnRef idx="0">
                <a:schemeClr val="lt1">
                  <a:hueOff val="0"/>
                  <a:satOff val="0"/>
                  <a:lumOff val="0"/>
                  <a:alphaOff val="0"/>
                </a:schemeClr>
              </a:lnRef>
              <a:fillRef idx="3">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sp>
          <p:sp>
            <p:nvSpPr>
              <p:cNvPr id="25" name="Rounded Rectangle 12"/>
              <p:cNvSpPr/>
              <p:nvPr/>
            </p:nvSpPr>
            <p:spPr>
              <a:xfrm>
                <a:off x="1766101" y="1002383"/>
                <a:ext cx="1421364" cy="58596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57150" tIns="57150" rIns="57150" bIns="57150" spcCol="1270" anchor="ctr"/>
              <a:lstStyle/>
              <a:p>
                <a:pPr algn="ctr" defTabSz="666750">
                  <a:lnSpc>
                    <a:spcPct val="90000"/>
                  </a:lnSpc>
                  <a:spcAft>
                    <a:spcPct val="35000"/>
                  </a:spcAft>
                  <a:defRPr/>
                </a:pPr>
                <a:r>
                  <a:rPr lang="en-US" sz="3200" b="1" dirty="0" err="1">
                    <a:solidFill>
                      <a:schemeClr val="bg1"/>
                    </a:solidFill>
                    <a:effectLst>
                      <a:outerShdw blurRad="38100" dist="38100" dir="2700000" algn="tl">
                        <a:srgbClr val="000000">
                          <a:alpha val="43137"/>
                        </a:srgbClr>
                      </a:outerShdw>
                    </a:effectLst>
                    <a:latin typeface="Times New Roman" pitchFamily="18" charset="0"/>
                    <a:cs typeface="Arial" pitchFamily="34" charset="0"/>
                  </a:rPr>
                  <a:t>MoYS</a:t>
                </a:r>
                <a:endParaRPr lang="en-US" sz="3200" b="1" dirty="0">
                  <a:solidFill>
                    <a:schemeClr val="bg1"/>
                  </a:solidFill>
                  <a:effectLst>
                    <a:outerShdw blurRad="38100" dist="38100" dir="2700000" algn="tl">
                      <a:srgbClr val="000000">
                        <a:alpha val="43137"/>
                      </a:srgbClr>
                    </a:outerShdw>
                  </a:effectLst>
                  <a:latin typeface="Times New Roman" pitchFamily="18" charset="0"/>
                  <a:cs typeface="Arial" pitchFamily="34" charset="0"/>
                </a:endParaRPr>
              </a:p>
            </p:txBody>
          </p:sp>
        </p:grpSp>
      </p:grpSp>
      <p:sp>
        <p:nvSpPr>
          <p:cNvPr id="4099" name="Rectangle 3"/>
          <p:cNvSpPr>
            <a:spLocks noChangeArrowheads="1"/>
          </p:cNvSpPr>
          <p:nvPr/>
        </p:nvSpPr>
        <p:spPr bwMode="auto">
          <a:xfrm>
            <a:off x="0" y="2286000"/>
            <a:ext cx="9059863" cy="492125"/>
          </a:xfrm>
          <a:prstGeom prst="rect">
            <a:avLst/>
          </a:prstGeom>
          <a:noFill/>
          <a:ln w="9525">
            <a:noFill/>
            <a:miter lim="800000"/>
            <a:headEnd/>
            <a:tailEnd/>
          </a:ln>
        </p:spPr>
        <p:txBody>
          <a:bodyPr>
            <a:spAutoFit/>
          </a:bodyPr>
          <a:lstStyle/>
          <a:p>
            <a:pPr algn="ctr"/>
            <a:r>
              <a:rPr lang="en-US" sz="2600" b="1">
                <a:solidFill>
                  <a:srgbClr val="003399"/>
                </a:solidFill>
                <a:latin typeface="Times New Roman" pitchFamily="18" charset="0"/>
                <a:cs typeface="Times New Roman" pitchFamily="18" charset="0"/>
              </a:rPr>
              <a:t>SERBIA</a:t>
            </a:r>
            <a:r>
              <a:rPr lang="sr-Cyrl-CS" sz="2600" b="1">
                <a:solidFill>
                  <a:srgbClr val="003399"/>
                </a:solidFill>
                <a:latin typeface="Times New Roman" pitchFamily="18" charset="0"/>
                <a:cs typeface="Times New Roman" pitchFamily="18" charset="0"/>
              </a:rPr>
              <a:t> – </a:t>
            </a:r>
            <a:r>
              <a:rPr lang="en-US" sz="2600" b="1">
                <a:solidFill>
                  <a:srgbClr val="003399"/>
                </a:solidFill>
                <a:latin typeface="Times New Roman" pitchFamily="18" charset="0"/>
                <a:cs typeface="Times New Roman" pitchFamily="18" charset="0"/>
              </a:rPr>
              <a:t>STRATEGIC AND LEGAL DOCUMENTS</a:t>
            </a:r>
          </a:p>
        </p:txBody>
      </p:sp>
      <p:pic>
        <p:nvPicPr>
          <p:cNvPr id="4100" name="Picture 5" descr="Picture1 copy"/>
          <p:cNvPicPr>
            <a:picLocks noChangeAspect="1" noChangeArrowheads="1"/>
          </p:cNvPicPr>
          <p:nvPr/>
        </p:nvPicPr>
        <p:blipFill>
          <a:blip r:embed="rId2"/>
          <a:srcRect/>
          <a:stretch>
            <a:fillRect/>
          </a:stretch>
        </p:blipFill>
        <p:spPr bwMode="auto">
          <a:xfrm>
            <a:off x="0" y="0"/>
            <a:ext cx="8915400" cy="1447800"/>
          </a:xfrm>
          <a:prstGeom prst="rect">
            <a:avLst/>
          </a:prstGeom>
          <a:noFill/>
          <a:ln w="9525">
            <a:noFill/>
            <a:miter lim="800000"/>
            <a:headEnd/>
            <a:tailEnd/>
          </a:ln>
        </p:spPr>
      </p:pic>
      <p:pic>
        <p:nvPicPr>
          <p:cNvPr id="4101" name="Picture 5" descr="Picture1 copy"/>
          <p:cNvPicPr>
            <a:picLocks noChangeAspect="1" noChangeArrowheads="1"/>
          </p:cNvPicPr>
          <p:nvPr/>
        </p:nvPicPr>
        <p:blipFill>
          <a:blip r:embed="rId2"/>
          <a:srcRect/>
          <a:stretch>
            <a:fillRect/>
          </a:stretch>
        </p:blipFill>
        <p:spPr bwMode="auto">
          <a:xfrm>
            <a:off x="0" y="0"/>
            <a:ext cx="9144000" cy="2057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p:txBody>
          <a:bodyPr/>
          <a:lstStyle/>
          <a:p>
            <a:endParaRPr lang="en-US" smtClean="0"/>
          </a:p>
        </p:txBody>
      </p:sp>
      <p:pic>
        <p:nvPicPr>
          <p:cNvPr id="5123"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
        <p:nvSpPr>
          <p:cNvPr id="5124" name="Rectangle 8"/>
          <p:cNvSpPr>
            <a:spLocks noChangeArrowheads="1"/>
          </p:cNvSpPr>
          <p:nvPr/>
        </p:nvSpPr>
        <p:spPr bwMode="auto">
          <a:xfrm>
            <a:off x="0" y="1008063"/>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5125" name="Rectangle 10"/>
          <p:cNvSpPr>
            <a:spLocks noChangeArrowheads="1"/>
          </p:cNvSpPr>
          <p:nvPr/>
        </p:nvSpPr>
        <p:spPr bwMode="auto">
          <a:xfrm>
            <a:off x="0" y="1008063"/>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5126" name="Rectangle 69"/>
          <p:cNvSpPr>
            <a:spLocks noChangeArrowheads="1"/>
          </p:cNvSpPr>
          <p:nvPr/>
        </p:nvSpPr>
        <p:spPr bwMode="auto">
          <a:xfrm>
            <a:off x="0" y="4483100"/>
            <a:ext cx="9144000" cy="0"/>
          </a:xfrm>
          <a:prstGeom prst="rect">
            <a:avLst/>
          </a:prstGeom>
          <a:noFill/>
          <a:ln w="9525">
            <a:noFill/>
            <a:miter lim="800000"/>
            <a:headEnd/>
            <a:tailEnd/>
          </a:ln>
        </p:spPr>
        <p:txBody>
          <a:bodyPr wrap="none" anchor="ctr">
            <a:spAutoFit/>
          </a:bodyPr>
          <a:lstStyle/>
          <a:p>
            <a:endParaRPr lang="en-US"/>
          </a:p>
        </p:txBody>
      </p:sp>
      <p:sp>
        <p:nvSpPr>
          <p:cNvPr id="5127" name="Rectangle 70"/>
          <p:cNvSpPr>
            <a:spLocks noChangeArrowheads="1"/>
          </p:cNvSpPr>
          <p:nvPr/>
        </p:nvSpPr>
        <p:spPr bwMode="auto">
          <a:xfrm>
            <a:off x="0" y="4483100"/>
            <a:ext cx="184150" cy="1039813"/>
          </a:xfrm>
          <a:prstGeom prst="rect">
            <a:avLst/>
          </a:prstGeom>
          <a:noFill/>
          <a:ln w="9525">
            <a:noFill/>
            <a:miter lim="800000"/>
            <a:headEnd/>
            <a:tailEnd/>
          </a:ln>
        </p:spPr>
        <p:txBody>
          <a:bodyPr wrap="none" anchor="ctr">
            <a:spAutoFit/>
          </a:bodyPr>
          <a:lstStyle/>
          <a:p>
            <a:endParaRPr lang="pt-PT" sz="1100"/>
          </a:p>
          <a:p>
            <a:pPr eaLnBrk="0" hangingPunct="0"/>
            <a:r>
              <a:rPr lang="pt-PT" sz="1100">
                <a:latin typeface="Calibri" pitchFamily="34" charset="0"/>
              </a:rPr>
              <a:t/>
            </a:r>
            <a:br>
              <a:rPr lang="pt-PT" sz="1100">
                <a:latin typeface="Calibri" pitchFamily="34" charset="0"/>
              </a:rPr>
            </a:br>
            <a:endParaRPr lang="en-US" sz="1100">
              <a:latin typeface="Calibri" pitchFamily="34" charset="0"/>
            </a:endParaRPr>
          </a:p>
          <a:p>
            <a:pPr eaLnBrk="0" hangingPunct="0"/>
            <a:r>
              <a:rPr lang="pt-PT" sz="1100">
                <a:latin typeface="Calibri" pitchFamily="34" charset="0"/>
                <a:cs typeface="Times New Roman" pitchFamily="18" charset="0"/>
              </a:rPr>
              <a:t/>
            </a:r>
            <a:br>
              <a:rPr lang="pt-PT" sz="1100">
                <a:latin typeface="Calibri" pitchFamily="34" charset="0"/>
                <a:cs typeface="Times New Roman" pitchFamily="18" charset="0"/>
              </a:rPr>
            </a:br>
            <a:endParaRPr lang="pt-PT">
              <a:latin typeface="Calibri" pitchFamily="34" charset="0"/>
            </a:endParaRPr>
          </a:p>
        </p:txBody>
      </p:sp>
      <p:sp>
        <p:nvSpPr>
          <p:cNvPr id="5128" name="Text Box 72"/>
          <p:cNvSpPr txBox="1">
            <a:spLocks noChangeArrowheads="1"/>
          </p:cNvSpPr>
          <p:nvPr/>
        </p:nvSpPr>
        <p:spPr bwMode="auto">
          <a:xfrm>
            <a:off x="990600" y="2819400"/>
            <a:ext cx="2546350" cy="3540125"/>
          </a:xfrm>
          <a:prstGeom prst="rect">
            <a:avLst/>
          </a:prstGeom>
          <a:noFill/>
          <a:ln w="9525">
            <a:noFill/>
            <a:miter lim="800000"/>
            <a:headEnd/>
            <a:tailEnd/>
          </a:ln>
        </p:spPr>
        <p:txBody>
          <a:bodyPr wrap="none">
            <a:spAutoFit/>
          </a:bodyPr>
          <a:lstStyle/>
          <a:p>
            <a:pPr marL="342900" indent="-342900">
              <a:buFontTx/>
              <a:buChar char="•"/>
              <a:defRPr/>
            </a:pPr>
            <a:endParaRPr lang="en-US" sz="2800" b="1" dirty="0">
              <a:solidFill>
                <a:schemeClr val="accent1">
                  <a:lumMod val="75000"/>
                </a:schemeClr>
              </a:solidFill>
              <a:latin typeface="Times New Roman" pitchFamily="18" charset="0"/>
              <a:cs typeface="Times New Roman" pitchFamily="18" charset="0"/>
            </a:endParaRPr>
          </a:p>
          <a:p>
            <a:pPr marL="342900" indent="-342900">
              <a:buFontTx/>
              <a:buChar char="•"/>
              <a:defRPr/>
            </a:pPr>
            <a:r>
              <a:rPr lang="en-US" sz="2800" b="1" dirty="0">
                <a:solidFill>
                  <a:schemeClr val="accent1">
                    <a:lumMod val="75000"/>
                  </a:schemeClr>
                </a:solidFill>
                <a:latin typeface="Times New Roman" pitchFamily="18" charset="0"/>
                <a:cs typeface="Times New Roman" pitchFamily="18" charset="0"/>
              </a:rPr>
              <a:t>Participation</a:t>
            </a:r>
            <a:endParaRPr lang="sr-Cyrl-CS" sz="2800" b="1" dirty="0">
              <a:solidFill>
                <a:schemeClr val="accent1">
                  <a:lumMod val="75000"/>
                </a:schemeClr>
              </a:solidFill>
              <a:latin typeface="Times New Roman" pitchFamily="18" charset="0"/>
              <a:cs typeface="Times New Roman" pitchFamily="18" charset="0"/>
            </a:endParaRPr>
          </a:p>
          <a:p>
            <a:pPr marL="342900" indent="-342900">
              <a:buFontTx/>
              <a:buChar char="•"/>
              <a:defRPr/>
            </a:pPr>
            <a:endParaRPr lang="en-US" sz="2800" b="1" dirty="0">
              <a:latin typeface="Times New Roman" pitchFamily="18" charset="0"/>
              <a:cs typeface="Times New Roman" pitchFamily="18" charset="0"/>
            </a:endParaRPr>
          </a:p>
          <a:p>
            <a:pPr marL="342900" indent="-342900">
              <a:buFontTx/>
              <a:buChar char="•"/>
              <a:defRPr/>
            </a:pPr>
            <a:endParaRPr lang="sr-Cyrl-CS" sz="2800" b="1" dirty="0">
              <a:latin typeface="Times New Roman" pitchFamily="18" charset="0"/>
              <a:cs typeface="Times New Roman" pitchFamily="18" charset="0"/>
            </a:endParaRPr>
          </a:p>
          <a:p>
            <a:pPr marL="342900" indent="-342900">
              <a:buFontTx/>
              <a:buChar char="•"/>
              <a:defRPr/>
            </a:pPr>
            <a:r>
              <a:rPr lang="en-US" sz="2800" b="1" dirty="0">
                <a:solidFill>
                  <a:schemeClr val="folHlink"/>
                </a:solidFill>
                <a:latin typeface="Times New Roman" pitchFamily="18" charset="0"/>
                <a:cs typeface="Times New Roman" pitchFamily="18" charset="0"/>
              </a:rPr>
              <a:t>Potential</a:t>
            </a:r>
            <a:endParaRPr lang="sr-Cyrl-CS" sz="2800" dirty="0">
              <a:solidFill>
                <a:schemeClr val="folHlink"/>
              </a:solidFill>
              <a:latin typeface="Times New Roman" pitchFamily="18" charset="0"/>
              <a:cs typeface="Times New Roman" pitchFamily="18" charset="0"/>
            </a:endParaRPr>
          </a:p>
          <a:p>
            <a:pPr marL="342900" indent="-342900">
              <a:buFontTx/>
              <a:buChar char="•"/>
              <a:defRPr/>
            </a:pPr>
            <a:endParaRPr lang="sr-Cyrl-CS" sz="2800" b="1" dirty="0">
              <a:latin typeface="Times New Roman" pitchFamily="18" charset="0"/>
              <a:cs typeface="Times New Roman" pitchFamily="18" charset="0"/>
            </a:endParaRPr>
          </a:p>
          <a:p>
            <a:pPr marL="342900" indent="-342900">
              <a:buFontTx/>
              <a:buChar char="•"/>
              <a:defRPr/>
            </a:pPr>
            <a:endParaRPr lang="sr-Cyrl-CS" sz="2800" b="1" dirty="0">
              <a:latin typeface="Times New Roman" pitchFamily="18" charset="0"/>
              <a:cs typeface="Times New Roman" pitchFamily="18" charset="0"/>
            </a:endParaRPr>
          </a:p>
          <a:p>
            <a:pPr marL="342900" indent="-342900">
              <a:buFontTx/>
              <a:buChar char="•"/>
              <a:defRPr/>
            </a:pPr>
            <a:r>
              <a:rPr lang="en-US" sz="2800" b="1" dirty="0">
                <a:solidFill>
                  <a:srgbClr val="009900"/>
                </a:solidFill>
                <a:latin typeface="Times New Roman" pitchFamily="18" charset="0"/>
                <a:cs typeface="Times New Roman" pitchFamily="18" charset="0"/>
              </a:rPr>
              <a:t>Prevention</a:t>
            </a:r>
            <a:endParaRPr lang="en-US" sz="2800" dirty="0">
              <a:solidFill>
                <a:srgbClr val="009900"/>
              </a:solidFill>
              <a:latin typeface="Times New Roman" pitchFamily="18" charset="0"/>
              <a:cs typeface="Times New Roman" pitchFamily="18" charset="0"/>
            </a:endParaRPr>
          </a:p>
        </p:txBody>
      </p:sp>
      <p:sp>
        <p:nvSpPr>
          <p:cNvPr id="5129" name="Text Box 73"/>
          <p:cNvSpPr txBox="1">
            <a:spLocks noChangeArrowheads="1"/>
          </p:cNvSpPr>
          <p:nvPr/>
        </p:nvSpPr>
        <p:spPr bwMode="auto">
          <a:xfrm>
            <a:off x="381000" y="1905000"/>
            <a:ext cx="3048000" cy="830263"/>
          </a:xfrm>
          <a:prstGeom prst="rect">
            <a:avLst/>
          </a:prstGeom>
          <a:noFill/>
          <a:ln w="9525">
            <a:noFill/>
            <a:miter lim="800000"/>
            <a:headEnd/>
            <a:tailEnd/>
          </a:ln>
        </p:spPr>
        <p:txBody>
          <a:bodyPr>
            <a:spAutoFit/>
          </a:bodyPr>
          <a:lstStyle/>
          <a:p>
            <a:pPr>
              <a:defRPr/>
            </a:pPr>
            <a:r>
              <a:rPr lang="sr-Latn-CS" sz="2400" b="1" dirty="0">
                <a:solidFill>
                  <a:schemeClr val="accent1">
                    <a:lumMod val="75000"/>
                  </a:schemeClr>
                </a:solidFill>
                <a:latin typeface="Times New Roman" pitchFamily="18" charset="0"/>
                <a:cs typeface="Times New Roman" pitchFamily="18" charset="0"/>
              </a:rPr>
              <a:t>Three </a:t>
            </a:r>
            <a:r>
              <a:rPr lang="en-US" sz="2400" b="1" dirty="0">
                <a:solidFill>
                  <a:schemeClr val="accent1">
                    <a:lumMod val="75000"/>
                  </a:schemeClr>
                </a:solidFill>
                <a:latin typeface="Times New Roman" pitchFamily="18" charset="0"/>
                <a:cs typeface="Times New Roman" pitchFamily="18" charset="0"/>
              </a:rPr>
              <a:t>“P” direction </a:t>
            </a:r>
          </a:p>
          <a:p>
            <a:pPr>
              <a:defRPr/>
            </a:pPr>
            <a:r>
              <a:rPr lang="en-US" sz="2400" b="1" dirty="0">
                <a:solidFill>
                  <a:schemeClr val="accent1">
                    <a:lumMod val="75000"/>
                  </a:schemeClr>
                </a:solidFill>
                <a:latin typeface="Times New Roman" pitchFamily="18" charset="0"/>
                <a:cs typeface="Times New Roman" pitchFamily="18" charset="0"/>
              </a:rPr>
              <a:t>groups:</a:t>
            </a:r>
            <a:endParaRPr lang="sr-Cyrl-CS" sz="2400" b="1" dirty="0">
              <a:solidFill>
                <a:schemeClr val="accent1">
                  <a:lumMod val="75000"/>
                </a:schemeClr>
              </a:solidFill>
              <a:latin typeface="Times New Roman" pitchFamily="18" charset="0"/>
              <a:cs typeface="Times New Roman" pitchFamily="18" charset="0"/>
            </a:endParaRPr>
          </a:p>
        </p:txBody>
      </p:sp>
      <p:pic>
        <p:nvPicPr>
          <p:cNvPr id="5130" name="Picture 5" descr="Jigsaw37_eng"/>
          <p:cNvPicPr>
            <a:picLocks noChangeAspect="1" noChangeArrowheads="1"/>
          </p:cNvPicPr>
          <p:nvPr/>
        </p:nvPicPr>
        <p:blipFill>
          <a:blip r:embed="rId3"/>
          <a:srcRect/>
          <a:stretch>
            <a:fillRect/>
          </a:stretch>
        </p:blipFill>
        <p:spPr bwMode="auto">
          <a:xfrm>
            <a:off x="3657600" y="1752600"/>
            <a:ext cx="5181600" cy="489902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p:cNvSpPr>
          <p:nvPr>
            <p:ph type="title"/>
          </p:nvPr>
        </p:nvSpPr>
        <p:spPr/>
        <p:txBody>
          <a:bodyPr/>
          <a:lstStyle/>
          <a:p>
            <a:endParaRPr lang="en-US" smtClean="0"/>
          </a:p>
        </p:txBody>
      </p:sp>
      <p:pic>
        <p:nvPicPr>
          <p:cNvPr id="6147"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
        <p:nvSpPr>
          <p:cNvPr id="6148" name="Rectangle 3"/>
          <p:cNvSpPr>
            <a:spLocks noGrp="1"/>
          </p:cNvSpPr>
          <p:nvPr>
            <p:ph type="body" idx="1"/>
          </p:nvPr>
        </p:nvSpPr>
        <p:spPr>
          <a:xfrm>
            <a:off x="381000" y="1524000"/>
            <a:ext cx="8229600" cy="4525963"/>
          </a:xfrm>
        </p:spPr>
        <p:txBody>
          <a:bodyPr/>
          <a:lstStyle/>
          <a:p>
            <a:pPr marL="609600" indent="-609600">
              <a:buFont typeface="Arial" charset="0"/>
              <a:buNone/>
              <a:defRPr/>
            </a:pPr>
            <a:endParaRPr lang="sr-Cyrl-CS" sz="2000" b="1" dirty="0" smtClean="0">
              <a:latin typeface="Arial" charset="0"/>
            </a:endParaRPr>
          </a:p>
          <a:p>
            <a:pPr marL="609600" indent="-609600" algn="just">
              <a:buFont typeface="Arial" charset="0"/>
              <a:buNone/>
              <a:defRPr/>
            </a:pPr>
            <a:r>
              <a:rPr lang="en-US" sz="2400" b="1" dirty="0" smtClean="0">
                <a:solidFill>
                  <a:schemeClr val="tx2"/>
                </a:solidFill>
                <a:latin typeface="Times New Roman" pitchFamily="18" charset="0"/>
                <a:cs typeface="Times New Roman" pitchFamily="18" charset="0"/>
              </a:rPr>
              <a:t>Strategic goals in NYS:</a:t>
            </a:r>
            <a:endParaRPr lang="en-US" sz="2400" dirty="0" smtClean="0">
              <a:solidFill>
                <a:schemeClr val="tx2"/>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Encourage young people to </a:t>
            </a:r>
            <a:r>
              <a:rPr lang="en-GB" sz="1400" b="1" dirty="0" smtClean="0">
                <a:solidFill>
                  <a:schemeClr val="accent1">
                    <a:lumMod val="75000"/>
                  </a:schemeClr>
                </a:solidFill>
                <a:latin typeface="Times New Roman" pitchFamily="18" charset="0"/>
                <a:cs typeface="Times New Roman" pitchFamily="18" charset="0"/>
              </a:rPr>
              <a:t>actively participate in society</a:t>
            </a:r>
            <a:endParaRPr lang="en-US" sz="1400" b="1"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Develop youth cooperation and provide conditions for participation in decision-making through a </a:t>
            </a:r>
            <a:r>
              <a:rPr lang="en-GB" sz="1400" b="1" dirty="0" smtClean="0">
                <a:solidFill>
                  <a:schemeClr val="accent1">
                    <a:lumMod val="75000"/>
                  </a:schemeClr>
                </a:solidFill>
                <a:latin typeface="Times New Roman" pitchFamily="18" charset="0"/>
                <a:cs typeface="Times New Roman" pitchFamily="18" charset="0"/>
              </a:rPr>
              <a:t>sustainable institutional framework</a:t>
            </a:r>
            <a:r>
              <a:rPr lang="en-GB" sz="1400" dirty="0" smtClean="0">
                <a:solidFill>
                  <a:schemeClr val="accent1">
                    <a:lumMod val="75000"/>
                  </a:schemeClr>
                </a:solidFill>
                <a:latin typeface="Times New Roman" pitchFamily="18" charset="0"/>
                <a:cs typeface="Times New Roman" pitchFamily="18" charset="0"/>
              </a:rPr>
              <a:t>, according to the needs of young people and in partnership with them </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Build an </a:t>
            </a:r>
            <a:r>
              <a:rPr lang="en-GB" sz="1400" b="1" dirty="0" smtClean="0">
                <a:solidFill>
                  <a:schemeClr val="accent1">
                    <a:lumMod val="75000"/>
                  </a:schemeClr>
                </a:solidFill>
                <a:latin typeface="Times New Roman" pitchFamily="18" charset="0"/>
                <a:cs typeface="Times New Roman" pitchFamily="18" charset="0"/>
              </a:rPr>
              <a:t>information system for young people </a:t>
            </a:r>
            <a:r>
              <a:rPr lang="en-GB" sz="1400" dirty="0" smtClean="0">
                <a:solidFill>
                  <a:schemeClr val="accent1">
                    <a:lumMod val="75000"/>
                  </a:schemeClr>
                </a:solidFill>
                <a:latin typeface="Times New Roman" pitchFamily="18" charset="0"/>
                <a:cs typeface="Times New Roman" pitchFamily="18" charset="0"/>
              </a:rPr>
              <a:t>at all levels and in all spheres	</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Ensure the exercise of the </a:t>
            </a:r>
            <a:r>
              <a:rPr lang="en-GB" sz="1400" b="1" dirty="0" smtClean="0">
                <a:solidFill>
                  <a:schemeClr val="accent1">
                    <a:lumMod val="75000"/>
                  </a:schemeClr>
                </a:solidFill>
                <a:latin typeface="Times New Roman" pitchFamily="18" charset="0"/>
                <a:cs typeface="Times New Roman" pitchFamily="18" charset="0"/>
              </a:rPr>
              <a:t>right to equal opportunities </a:t>
            </a:r>
            <a:r>
              <a:rPr lang="en-GB" sz="1400" dirty="0" smtClean="0">
                <a:solidFill>
                  <a:schemeClr val="accent1">
                    <a:lumMod val="75000"/>
                  </a:schemeClr>
                </a:solidFill>
                <a:latin typeface="Times New Roman" pitchFamily="18" charset="0"/>
                <a:cs typeface="Times New Roman" pitchFamily="18" charset="0"/>
              </a:rPr>
              <a:t>for all young people in society</a:t>
            </a:r>
            <a:r>
              <a:rPr lang="en-US" sz="1400" dirty="0" smtClean="0">
                <a:solidFill>
                  <a:schemeClr val="accent1">
                    <a:lumMod val="75000"/>
                  </a:schemeClr>
                </a:solidFill>
                <a:latin typeface="Times New Roman" pitchFamily="18" charset="0"/>
                <a:cs typeface="Times New Roman" pitchFamily="18" charset="0"/>
              </a:rPr>
              <a:t>, particularly </a:t>
            </a:r>
            <a:r>
              <a:rPr lang="en-GB" sz="1400" dirty="0" smtClean="0">
                <a:solidFill>
                  <a:schemeClr val="accent1">
                    <a:lumMod val="75000"/>
                  </a:schemeClr>
                </a:solidFill>
                <a:latin typeface="Times New Roman" pitchFamily="18" charset="0"/>
                <a:cs typeface="Times New Roman" pitchFamily="18" charset="0"/>
              </a:rPr>
              <a:t>those living in difficult circumstances</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Encourage and value </a:t>
            </a:r>
            <a:r>
              <a:rPr lang="en-GB" sz="1400" b="1" dirty="0" smtClean="0">
                <a:solidFill>
                  <a:schemeClr val="accent1">
                    <a:lumMod val="75000"/>
                  </a:schemeClr>
                </a:solidFill>
                <a:latin typeface="Times New Roman" pitchFamily="18" charset="0"/>
                <a:cs typeface="Times New Roman" pitchFamily="18" charset="0"/>
              </a:rPr>
              <a:t>extraordinary results and achievements </a:t>
            </a:r>
            <a:r>
              <a:rPr lang="en-GB" sz="1400" dirty="0" smtClean="0">
                <a:solidFill>
                  <a:schemeClr val="accent1">
                    <a:lumMod val="75000"/>
                  </a:schemeClr>
                </a:solidFill>
                <a:latin typeface="Times New Roman" pitchFamily="18" charset="0"/>
                <a:cs typeface="Times New Roman" pitchFamily="18" charset="0"/>
              </a:rPr>
              <a:t>of the young in various fields</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Improve youth’s possibilities of </a:t>
            </a:r>
            <a:r>
              <a:rPr lang="en-GB" sz="1400" b="1" dirty="0" smtClean="0">
                <a:solidFill>
                  <a:schemeClr val="accent1">
                    <a:lumMod val="75000"/>
                  </a:schemeClr>
                </a:solidFill>
                <a:latin typeface="Times New Roman" pitchFamily="18" charset="0"/>
                <a:cs typeface="Times New Roman" pitchFamily="18" charset="0"/>
              </a:rPr>
              <a:t>spending quality leisure time</a:t>
            </a:r>
            <a:endParaRPr lang="en-US" sz="1400" b="1"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b="1" dirty="0" smtClean="0">
                <a:solidFill>
                  <a:schemeClr val="accent1">
                    <a:lumMod val="75000"/>
                  </a:schemeClr>
                </a:solidFill>
                <a:latin typeface="Times New Roman" pitchFamily="18" charset="0"/>
                <a:cs typeface="Times New Roman" pitchFamily="18" charset="0"/>
              </a:rPr>
              <a:t>Develop an open</a:t>
            </a:r>
            <a:r>
              <a:rPr lang="ru-RU" sz="1400" b="1" dirty="0" smtClean="0">
                <a:solidFill>
                  <a:schemeClr val="accent1">
                    <a:lumMod val="75000"/>
                  </a:schemeClr>
                </a:solidFill>
                <a:latin typeface="Times New Roman" pitchFamily="18" charset="0"/>
                <a:cs typeface="Times New Roman" pitchFamily="18" charset="0"/>
              </a:rPr>
              <a:t>, </a:t>
            </a:r>
            <a:r>
              <a:rPr lang="en-GB" sz="1400" b="1" dirty="0" smtClean="0">
                <a:solidFill>
                  <a:schemeClr val="accent1">
                    <a:lumMod val="75000"/>
                  </a:schemeClr>
                </a:solidFill>
                <a:latin typeface="Times New Roman" pitchFamily="18" charset="0"/>
                <a:cs typeface="Times New Roman" pitchFamily="18" charset="0"/>
              </a:rPr>
              <a:t>effective</a:t>
            </a:r>
            <a:r>
              <a:rPr lang="ru-RU" sz="1400" b="1" dirty="0" smtClean="0">
                <a:solidFill>
                  <a:schemeClr val="accent1">
                    <a:lumMod val="75000"/>
                  </a:schemeClr>
                </a:solidFill>
                <a:latin typeface="Times New Roman" pitchFamily="18" charset="0"/>
                <a:cs typeface="Times New Roman" pitchFamily="18" charset="0"/>
              </a:rPr>
              <a:t>, </a:t>
            </a:r>
            <a:r>
              <a:rPr lang="en-GB" sz="1400" b="1" dirty="0" smtClean="0">
                <a:solidFill>
                  <a:schemeClr val="accent1">
                    <a:lumMod val="75000"/>
                  </a:schemeClr>
                </a:solidFill>
                <a:latin typeface="Times New Roman" pitchFamily="18" charset="0"/>
                <a:cs typeface="Times New Roman" pitchFamily="18" charset="0"/>
              </a:rPr>
              <a:t>efficient and fair </a:t>
            </a:r>
            <a:r>
              <a:rPr lang="en-US" sz="1400" b="1" dirty="0" smtClean="0">
                <a:solidFill>
                  <a:schemeClr val="accent1">
                    <a:lumMod val="75000"/>
                  </a:schemeClr>
                </a:solidFill>
                <a:latin typeface="Times New Roman" pitchFamily="18" charset="0"/>
                <a:cs typeface="Times New Roman" pitchFamily="18" charset="0"/>
              </a:rPr>
              <a:t>system of </a:t>
            </a:r>
            <a:r>
              <a:rPr lang="en-GB" sz="1400" b="1" dirty="0" smtClean="0">
                <a:solidFill>
                  <a:schemeClr val="accent1">
                    <a:lumMod val="75000"/>
                  </a:schemeClr>
                </a:solidFill>
                <a:latin typeface="Times New Roman" pitchFamily="18" charset="0"/>
                <a:cs typeface="Times New Roman" pitchFamily="18" charset="0"/>
              </a:rPr>
              <a:t>formal and non</a:t>
            </a:r>
            <a:r>
              <a:rPr lang="ru-RU" sz="1400" b="1" dirty="0" smtClean="0">
                <a:solidFill>
                  <a:schemeClr val="accent1">
                    <a:lumMod val="75000"/>
                  </a:schemeClr>
                </a:solidFill>
                <a:latin typeface="Times New Roman" pitchFamily="18" charset="0"/>
                <a:cs typeface="Times New Roman" pitchFamily="18" charset="0"/>
              </a:rPr>
              <a:t>-</a:t>
            </a:r>
            <a:r>
              <a:rPr lang="en-GB" sz="1400" b="1" dirty="0" smtClean="0">
                <a:solidFill>
                  <a:schemeClr val="accent1">
                    <a:lumMod val="75000"/>
                  </a:schemeClr>
                </a:solidFill>
                <a:latin typeface="Times New Roman" pitchFamily="18" charset="0"/>
                <a:cs typeface="Times New Roman" pitchFamily="18" charset="0"/>
              </a:rPr>
              <a:t>formal education which is accessible to all young people and in line with </a:t>
            </a:r>
            <a:r>
              <a:rPr lang="en-US" sz="1400" b="1" dirty="0" smtClean="0">
                <a:solidFill>
                  <a:schemeClr val="accent1">
                    <a:lumMod val="75000"/>
                  </a:schemeClr>
                </a:solidFill>
                <a:latin typeface="Times New Roman" pitchFamily="18" charset="0"/>
                <a:cs typeface="Times New Roman" pitchFamily="18" charset="0"/>
              </a:rPr>
              <a:t>international </a:t>
            </a:r>
            <a:r>
              <a:rPr lang="en-GB" sz="1400" b="1" dirty="0" smtClean="0">
                <a:solidFill>
                  <a:schemeClr val="accent1">
                    <a:lumMod val="75000"/>
                  </a:schemeClr>
                </a:solidFill>
                <a:latin typeface="Times New Roman" pitchFamily="18" charset="0"/>
                <a:cs typeface="Times New Roman" pitchFamily="18" charset="0"/>
              </a:rPr>
              <a:t>education trends and the education context in the Republic of Serbia</a:t>
            </a:r>
            <a:r>
              <a:rPr lang="ru-RU" sz="1400" b="1" dirty="0" smtClean="0">
                <a:solidFill>
                  <a:schemeClr val="accent1">
                    <a:lumMod val="75000"/>
                  </a:schemeClr>
                </a:solidFill>
                <a:latin typeface="Times New Roman" pitchFamily="18" charset="0"/>
                <a:cs typeface="Times New Roman" pitchFamily="18" charset="0"/>
              </a:rPr>
              <a:t>  </a:t>
            </a:r>
            <a:endParaRPr lang="en-US" sz="1400" b="1"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Encourage and stimulate all forms of</a:t>
            </a:r>
            <a:r>
              <a:rPr lang="en-US" sz="1400" b="1" dirty="0" smtClean="0">
                <a:solidFill>
                  <a:schemeClr val="accent1">
                    <a:lumMod val="75000"/>
                  </a:schemeClr>
                </a:solidFill>
                <a:latin typeface="Times New Roman" pitchFamily="18" charset="0"/>
                <a:cs typeface="Times New Roman" pitchFamily="18" charset="0"/>
              </a:rPr>
              <a:t> youth </a:t>
            </a:r>
            <a:r>
              <a:rPr lang="en-GB" sz="1400" b="1" dirty="0" smtClean="0">
                <a:solidFill>
                  <a:schemeClr val="accent1">
                    <a:lumMod val="75000"/>
                  </a:schemeClr>
                </a:solidFill>
                <a:latin typeface="Times New Roman" pitchFamily="18" charset="0"/>
                <a:cs typeface="Times New Roman" pitchFamily="18" charset="0"/>
              </a:rPr>
              <a:t>employment</a:t>
            </a:r>
            <a:r>
              <a:rPr lang="ru-RU" sz="1400" b="1" dirty="0" smtClean="0">
                <a:solidFill>
                  <a:schemeClr val="accent1">
                    <a:lumMod val="75000"/>
                  </a:schemeClr>
                </a:solidFill>
                <a:latin typeface="Times New Roman" pitchFamily="18" charset="0"/>
                <a:cs typeface="Times New Roman" pitchFamily="18" charset="0"/>
              </a:rPr>
              <a:t>, </a:t>
            </a:r>
            <a:r>
              <a:rPr lang="en-GB" sz="1400" b="1" dirty="0" smtClean="0">
                <a:solidFill>
                  <a:schemeClr val="accent1">
                    <a:lumMod val="75000"/>
                  </a:schemeClr>
                </a:solidFill>
                <a:latin typeface="Times New Roman" pitchFamily="18" charset="0"/>
                <a:cs typeface="Times New Roman" pitchFamily="18" charset="0"/>
              </a:rPr>
              <a:t>self</a:t>
            </a:r>
            <a:r>
              <a:rPr lang="ru-RU" sz="1400" b="1" dirty="0" smtClean="0">
                <a:solidFill>
                  <a:schemeClr val="accent1">
                    <a:lumMod val="75000"/>
                  </a:schemeClr>
                </a:solidFill>
                <a:latin typeface="Times New Roman" pitchFamily="18" charset="0"/>
                <a:cs typeface="Times New Roman" pitchFamily="18" charset="0"/>
              </a:rPr>
              <a:t>-</a:t>
            </a:r>
            <a:r>
              <a:rPr lang="en-GB" sz="1400" b="1" dirty="0" smtClean="0">
                <a:solidFill>
                  <a:schemeClr val="accent1">
                    <a:lumMod val="75000"/>
                  </a:schemeClr>
                </a:solidFill>
                <a:latin typeface="Times New Roman" pitchFamily="18" charset="0"/>
                <a:cs typeface="Times New Roman" pitchFamily="18" charset="0"/>
              </a:rPr>
              <a:t>employment and entrepreneurship </a:t>
            </a:r>
            <a:endParaRPr lang="en-US" sz="1400" b="1"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Improve conditions for </a:t>
            </a:r>
            <a:r>
              <a:rPr lang="en-GB" sz="1400" b="1" dirty="0" smtClean="0">
                <a:solidFill>
                  <a:schemeClr val="accent1">
                    <a:lumMod val="75000"/>
                  </a:schemeClr>
                </a:solidFill>
                <a:latin typeface="Times New Roman" pitchFamily="18" charset="0"/>
                <a:cs typeface="Times New Roman" pitchFamily="18" charset="0"/>
              </a:rPr>
              <a:t>safe living </a:t>
            </a:r>
            <a:r>
              <a:rPr lang="en-GB" sz="1400" dirty="0" smtClean="0">
                <a:solidFill>
                  <a:schemeClr val="accent1">
                    <a:lumMod val="75000"/>
                  </a:schemeClr>
                </a:solidFill>
                <a:latin typeface="Times New Roman" pitchFamily="18" charset="0"/>
                <a:cs typeface="Times New Roman" pitchFamily="18" charset="0"/>
              </a:rPr>
              <a:t>of young people</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US" sz="1400" dirty="0" smtClean="0">
                <a:solidFill>
                  <a:schemeClr val="accent1">
                    <a:lumMod val="75000"/>
                  </a:schemeClr>
                </a:solidFill>
                <a:latin typeface="Times New Roman" pitchFamily="18" charset="0"/>
                <a:cs typeface="Times New Roman" pitchFamily="18" charset="0"/>
              </a:rPr>
              <a:t>Protect </a:t>
            </a:r>
            <a:r>
              <a:rPr lang="en-GB" sz="1400" dirty="0" smtClean="0">
                <a:solidFill>
                  <a:schemeClr val="accent1">
                    <a:lumMod val="75000"/>
                  </a:schemeClr>
                </a:solidFill>
                <a:latin typeface="Times New Roman" pitchFamily="18" charset="0"/>
                <a:cs typeface="Times New Roman" pitchFamily="18" charset="0"/>
              </a:rPr>
              <a:t>and improve the </a:t>
            </a:r>
            <a:r>
              <a:rPr lang="en-GB" sz="1400" b="1" dirty="0" smtClean="0">
                <a:solidFill>
                  <a:schemeClr val="accent1">
                    <a:lumMod val="75000"/>
                  </a:schemeClr>
                </a:solidFill>
                <a:latin typeface="Times New Roman" pitchFamily="18" charset="0"/>
                <a:cs typeface="Times New Roman" pitchFamily="18" charset="0"/>
              </a:rPr>
              <a:t>health </a:t>
            </a:r>
            <a:r>
              <a:rPr lang="en-GB" sz="1400" dirty="0" smtClean="0">
                <a:solidFill>
                  <a:schemeClr val="accent1">
                    <a:lumMod val="75000"/>
                  </a:schemeClr>
                </a:solidFill>
                <a:latin typeface="Times New Roman" pitchFamily="18" charset="0"/>
                <a:cs typeface="Times New Roman" pitchFamily="18" charset="0"/>
              </a:rPr>
              <a:t>of young people</a:t>
            </a:r>
            <a:r>
              <a:rPr lang="ru-RU" sz="1400" dirty="0" smtClean="0">
                <a:solidFill>
                  <a:schemeClr val="accent1">
                    <a:lumMod val="75000"/>
                  </a:schemeClr>
                </a:solidFill>
                <a:latin typeface="Times New Roman" pitchFamily="18" charset="0"/>
                <a:cs typeface="Times New Roman" pitchFamily="18" charset="0"/>
              </a:rPr>
              <a:t>, </a:t>
            </a:r>
            <a:r>
              <a:rPr lang="en-GB" sz="1400" dirty="0" smtClean="0">
                <a:solidFill>
                  <a:schemeClr val="accent1">
                    <a:lumMod val="75000"/>
                  </a:schemeClr>
                </a:solidFill>
                <a:latin typeface="Times New Roman" pitchFamily="18" charset="0"/>
                <a:cs typeface="Times New Roman" pitchFamily="18" charset="0"/>
              </a:rPr>
              <a:t>reduce risks and major health problems and develop </a:t>
            </a:r>
            <a:r>
              <a:rPr lang="en-US" sz="1400" dirty="0" smtClean="0">
                <a:solidFill>
                  <a:schemeClr val="accent1">
                    <a:lumMod val="75000"/>
                  </a:schemeClr>
                </a:solidFill>
                <a:latin typeface="Times New Roman" pitchFamily="18" charset="0"/>
                <a:cs typeface="Times New Roman" pitchFamily="18" charset="0"/>
              </a:rPr>
              <a:t>youth-oriented </a:t>
            </a:r>
            <a:r>
              <a:rPr lang="en-GB" sz="1400" dirty="0" smtClean="0">
                <a:solidFill>
                  <a:schemeClr val="accent1">
                    <a:lumMod val="75000"/>
                  </a:schemeClr>
                </a:solidFill>
                <a:latin typeface="Times New Roman" pitchFamily="18" charset="0"/>
                <a:cs typeface="Times New Roman" pitchFamily="18" charset="0"/>
              </a:rPr>
              <a:t>health care </a:t>
            </a:r>
            <a:endParaRPr lang="en-US" sz="1400" dirty="0" smtClean="0">
              <a:solidFill>
                <a:schemeClr val="accent1">
                  <a:lumMod val="75000"/>
                </a:schemeClr>
              </a:solidFill>
              <a:latin typeface="Times New Roman" pitchFamily="18" charset="0"/>
              <a:cs typeface="Times New Roman" pitchFamily="18" charset="0"/>
            </a:endParaRPr>
          </a:p>
          <a:p>
            <a:pPr marL="571500" indent="-571500">
              <a:buFont typeface="Calibri" pitchFamily="34" charset="0"/>
              <a:buAutoNum type="arabicPeriod"/>
              <a:defRPr/>
            </a:pPr>
            <a:r>
              <a:rPr lang="en-GB" sz="1400" dirty="0" smtClean="0">
                <a:solidFill>
                  <a:schemeClr val="accent1">
                    <a:lumMod val="75000"/>
                  </a:schemeClr>
                </a:solidFill>
                <a:latin typeface="Times New Roman" pitchFamily="18" charset="0"/>
                <a:cs typeface="Times New Roman" pitchFamily="18" charset="0"/>
              </a:rPr>
              <a:t>Strengthen young people for initiatives and activities in line with fundamental aims of </a:t>
            </a:r>
            <a:r>
              <a:rPr lang="en-GB" sz="1400" b="1" dirty="0" smtClean="0">
                <a:solidFill>
                  <a:schemeClr val="accent1">
                    <a:lumMod val="75000"/>
                  </a:schemeClr>
                </a:solidFill>
                <a:latin typeface="Times New Roman" pitchFamily="18" charset="0"/>
                <a:cs typeface="Times New Roman" pitchFamily="18" charset="0"/>
              </a:rPr>
              <a:t>sustainable development and healthy environment</a:t>
            </a:r>
            <a:endParaRPr lang="en-US" sz="1400" b="1" dirty="0">
              <a:solidFill>
                <a:schemeClr val="accent1">
                  <a:lumMod val="75000"/>
                </a:schemeClr>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p:cNvSpPr>
          <p:nvPr>
            <p:ph type="title" idx="4294967295"/>
          </p:nvPr>
        </p:nvSpPr>
        <p:spPr/>
        <p:txBody>
          <a:bodyPr/>
          <a:lstStyle/>
          <a:p>
            <a:endParaRPr lang="en-US" smtClean="0"/>
          </a:p>
        </p:txBody>
      </p:sp>
      <p:pic>
        <p:nvPicPr>
          <p:cNvPr id="7171"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
        <p:nvSpPr>
          <p:cNvPr id="7172" name="Rectangle 3"/>
          <p:cNvSpPr>
            <a:spLocks noGrp="1"/>
          </p:cNvSpPr>
          <p:nvPr>
            <p:ph type="body" idx="4294967295"/>
          </p:nvPr>
        </p:nvSpPr>
        <p:spPr>
          <a:xfrm>
            <a:off x="381000" y="1524000"/>
            <a:ext cx="8382000" cy="5105400"/>
          </a:xfrm>
        </p:spPr>
        <p:txBody>
          <a:bodyPr/>
          <a:lstStyle/>
          <a:p>
            <a:pPr marL="609600" indent="-609600">
              <a:lnSpc>
                <a:spcPct val="80000"/>
              </a:lnSpc>
              <a:buFont typeface="Arial" charset="0"/>
              <a:buNone/>
            </a:pPr>
            <a:endParaRPr lang="en-GB" sz="1200" b="1" smtClean="0">
              <a:solidFill>
                <a:schemeClr val="tx2"/>
              </a:solidFill>
              <a:latin typeface="Arial" charset="0"/>
            </a:endParaRPr>
          </a:p>
          <a:p>
            <a:pPr marL="609600" indent="-609600">
              <a:lnSpc>
                <a:spcPct val="80000"/>
              </a:lnSpc>
              <a:buFont typeface="Arial" charset="0"/>
              <a:buNone/>
            </a:pPr>
            <a:endParaRPr lang="en-GB" sz="1600" b="1" smtClean="0">
              <a:solidFill>
                <a:schemeClr val="tx2"/>
              </a:solidFill>
              <a:latin typeface="Arial" charset="0"/>
            </a:endParaRPr>
          </a:p>
          <a:p>
            <a:pPr marL="609600" indent="-609600" algn="just">
              <a:lnSpc>
                <a:spcPct val="80000"/>
              </a:lnSpc>
              <a:buFont typeface="Arial" charset="0"/>
              <a:buNone/>
            </a:pPr>
            <a:r>
              <a:rPr lang="en-US" sz="2800" b="1" smtClean="0">
                <a:solidFill>
                  <a:schemeClr val="tx2"/>
                </a:solidFill>
                <a:latin typeface="Times New Roman" pitchFamily="18" charset="0"/>
                <a:cs typeface="Times New Roman" pitchFamily="18" charset="0"/>
              </a:rPr>
              <a:t>Specific goal </a:t>
            </a:r>
            <a:r>
              <a:rPr lang="sr-Cyrl-CS" sz="2800" b="1" smtClean="0">
                <a:solidFill>
                  <a:schemeClr val="tx2"/>
                </a:solidFill>
                <a:latin typeface="Times New Roman" pitchFamily="18" charset="0"/>
                <a:cs typeface="Times New Roman" pitchFamily="18" charset="0"/>
              </a:rPr>
              <a:t>(7.7):</a:t>
            </a:r>
            <a:endParaRPr lang="sr-Cyrl-CS" sz="2800" smtClean="0">
              <a:solidFill>
                <a:schemeClr val="tx2"/>
              </a:solidFill>
              <a:latin typeface="Times New Roman" pitchFamily="18" charset="0"/>
              <a:cs typeface="Times New Roman" pitchFamily="18" charset="0"/>
            </a:endParaRPr>
          </a:p>
          <a:p>
            <a:pPr marL="609600" indent="-609600" algn="just">
              <a:lnSpc>
                <a:spcPct val="80000"/>
              </a:lnSpc>
              <a:buFont typeface="Arial" charset="0"/>
              <a:buNone/>
            </a:pPr>
            <a:r>
              <a:rPr lang="en-US" sz="2000" smtClean="0">
                <a:solidFill>
                  <a:schemeClr val="tx2"/>
                </a:solidFill>
                <a:latin typeface="Times New Roman" pitchFamily="18" charset="0"/>
                <a:cs typeface="Times New Roman" pitchFamily="18" charset="0"/>
              </a:rPr>
              <a:t>	Encourage young people to </a:t>
            </a:r>
            <a:r>
              <a:rPr lang="en-US" sz="2000" b="1" smtClean="0">
                <a:solidFill>
                  <a:schemeClr val="tx2"/>
                </a:solidFill>
                <a:latin typeface="Times New Roman" pitchFamily="18" charset="0"/>
                <a:cs typeface="Times New Roman" pitchFamily="18" charset="0"/>
              </a:rPr>
              <a:t>actively, responsibly and effectively manage their own career.</a:t>
            </a:r>
            <a:endParaRPr lang="sr-Cyrl-CS" sz="2000" b="1" smtClean="0">
              <a:solidFill>
                <a:schemeClr val="tx2"/>
              </a:solidFill>
              <a:latin typeface="Times New Roman" pitchFamily="18" charset="0"/>
              <a:cs typeface="Times New Roman" pitchFamily="18" charset="0"/>
            </a:endParaRPr>
          </a:p>
          <a:p>
            <a:pPr marL="609600" indent="-609600" algn="just">
              <a:lnSpc>
                <a:spcPct val="80000"/>
              </a:lnSpc>
              <a:buFont typeface="Arial" charset="0"/>
              <a:buNone/>
            </a:pPr>
            <a:r>
              <a:rPr lang="en-US" sz="2800" b="1" smtClean="0">
                <a:solidFill>
                  <a:schemeClr val="tx2"/>
                </a:solidFill>
                <a:latin typeface="Times New Roman" pitchFamily="18" charset="0"/>
                <a:cs typeface="Times New Roman" pitchFamily="18" charset="0"/>
              </a:rPr>
              <a:t>Actions</a:t>
            </a:r>
            <a:r>
              <a:rPr lang="sr-Cyrl-CS" sz="2800" b="1" smtClean="0">
                <a:solidFill>
                  <a:schemeClr val="tx2"/>
                </a:solidFill>
                <a:latin typeface="Times New Roman" pitchFamily="18" charset="0"/>
                <a:cs typeface="Times New Roman" pitchFamily="18" charset="0"/>
              </a:rPr>
              <a:t>:</a:t>
            </a:r>
            <a:endParaRPr lang="en-US" sz="28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a:pPr>
            <a:r>
              <a:rPr lang="en-US" sz="2000" smtClean="0">
                <a:solidFill>
                  <a:schemeClr val="tx2"/>
                </a:solidFill>
                <a:latin typeface="Times New Roman" pitchFamily="18" charset="0"/>
                <a:cs typeface="Times New Roman" pitchFamily="18" charset="0"/>
              </a:rPr>
              <a:t>Establishing of career guidance and counseling centers within  educational and other institutions.</a:t>
            </a:r>
            <a:r>
              <a:rPr lang="sr-Cyrl-CS" sz="2000" smtClean="0">
                <a:solidFill>
                  <a:schemeClr val="tx2"/>
                </a:solidFill>
                <a:latin typeface="Times New Roman" pitchFamily="18" charset="0"/>
                <a:cs typeface="Times New Roman" pitchFamily="18" charset="0"/>
              </a:rPr>
              <a:t> </a:t>
            </a:r>
            <a:endParaRPr lang="en-U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a:pPr>
            <a:endParaRPr lang="en-U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a:pPr>
            <a:r>
              <a:rPr lang="en-US" sz="2000" smtClean="0">
                <a:solidFill>
                  <a:schemeClr val="tx2"/>
                </a:solidFill>
                <a:latin typeface="Times New Roman" pitchFamily="18" charset="0"/>
                <a:cs typeface="Times New Roman" pitchFamily="18" charset="0"/>
              </a:rPr>
              <a:t>Supporting the growth and development of professional staff in the area of career guidance and counseling.</a:t>
            </a:r>
          </a:p>
          <a:p>
            <a:pPr marL="609600" indent="-609600" algn="just">
              <a:lnSpc>
                <a:spcPct val="80000"/>
              </a:lnSpc>
              <a:buFont typeface="Arial" charset="0"/>
              <a:buAutoNum type="arabicPeriod"/>
            </a:pPr>
            <a:endParaRPr lang="sr-Cyrl-C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startAt="3"/>
            </a:pPr>
            <a:r>
              <a:rPr lang="en-US" sz="2000" smtClean="0">
                <a:solidFill>
                  <a:schemeClr val="tx2"/>
                </a:solidFill>
                <a:latin typeface="Times New Roman" pitchFamily="18" charset="0"/>
                <a:cs typeface="Times New Roman" pitchFamily="18" charset="0"/>
              </a:rPr>
              <a:t>Supporting the activities aimed at improving and promoting of career guidance and counseling.</a:t>
            </a:r>
            <a:endParaRPr lang="sr-Cyrl-C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startAt="3"/>
            </a:pPr>
            <a:endParaRPr lang="sr-Cyrl-C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AutoNum type="arabicPeriod" startAt="3"/>
            </a:pPr>
            <a:r>
              <a:rPr lang="en-US" sz="2000" smtClean="0">
                <a:solidFill>
                  <a:schemeClr val="tx2"/>
                </a:solidFill>
                <a:latin typeface="Times New Roman" pitchFamily="18" charset="0"/>
                <a:cs typeface="Times New Roman" pitchFamily="18" charset="0"/>
              </a:rPr>
              <a:t>Introducing information regarding career guidance and counseling in curricular and extracurricular activities.</a:t>
            </a:r>
            <a:endParaRPr lang="sr-Cyrl-CS" sz="2000" smtClean="0">
              <a:solidFill>
                <a:schemeClr val="tx2"/>
              </a:solidFill>
              <a:latin typeface="Times New Roman" pitchFamily="18" charset="0"/>
              <a:cs typeface="Times New Roman" pitchFamily="18" charset="0"/>
            </a:endParaRPr>
          </a:p>
          <a:p>
            <a:pPr marL="609600" indent="-609600" algn="just">
              <a:lnSpc>
                <a:spcPct val="80000"/>
              </a:lnSpc>
              <a:buFont typeface="Arial" charset="0"/>
              <a:buNone/>
            </a:pPr>
            <a:r>
              <a:rPr lang="sr-Cyrl-CS" sz="2000" smtClean="0">
                <a:solidFill>
                  <a:schemeClr val="tx2"/>
                </a:solidFill>
                <a:latin typeface="Times New Roman" pitchFamily="18" charset="0"/>
                <a:cs typeface="Times New Roman" pitchFamily="18" charset="0"/>
              </a:rPr>
              <a:t> </a:t>
            </a:r>
            <a:endParaRPr lang="en-US" sz="2000" smtClean="0">
              <a:solidFill>
                <a:schemeClr val="tx2"/>
              </a:solidFill>
              <a:latin typeface="Times New Roman" pitchFamily="18" charset="0"/>
              <a:cs typeface="Times New Roman" pitchFamily="18" charset="0"/>
            </a:endParaRPr>
          </a:p>
          <a:p>
            <a:pPr marL="609600" indent="-609600">
              <a:lnSpc>
                <a:spcPct val="80000"/>
              </a:lnSpc>
              <a:buFont typeface="Arial" charset="0"/>
              <a:buNone/>
            </a:pPr>
            <a:endParaRPr lang="sr-Cyrl-CS" sz="2000" b="1" smtClean="0">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idx="4294967295"/>
          </p:nvPr>
        </p:nvSpPr>
        <p:spPr>
          <a:xfrm>
            <a:off x="838200" y="2514600"/>
            <a:ext cx="7391400" cy="2819400"/>
          </a:xfrm>
        </p:spPr>
        <p:txBody>
          <a:bodyPr/>
          <a:lstStyle/>
          <a:p>
            <a:pPr eaLnBrk="1" hangingPunct="1"/>
            <a:r>
              <a:rPr lang="en-US" sz="4800" b="1" smtClean="0">
                <a:solidFill>
                  <a:schemeClr val="tx2"/>
                </a:solidFill>
                <a:latin typeface="Times New Roman" pitchFamily="18" charset="0"/>
                <a:cs typeface="Times New Roman" pitchFamily="18" charset="0"/>
              </a:rPr>
              <a:t>STRATEGY OF CAREER GUIDANCE AND COUNSELING</a:t>
            </a:r>
            <a:r>
              <a:rPr lang="en-US" sz="5400" b="1" smtClean="0">
                <a:solidFill>
                  <a:schemeClr val="tx2"/>
                </a:solidFill>
                <a:latin typeface="Times New Roman" pitchFamily="18" charset="0"/>
                <a:cs typeface="Times New Roman" pitchFamily="18" charset="0"/>
              </a:rPr>
              <a:t/>
            </a:r>
            <a:br>
              <a:rPr lang="en-US" sz="5400" b="1" smtClean="0">
                <a:solidFill>
                  <a:schemeClr val="tx2"/>
                </a:solidFill>
                <a:latin typeface="Times New Roman" pitchFamily="18" charset="0"/>
                <a:cs typeface="Times New Roman" pitchFamily="18" charset="0"/>
              </a:rPr>
            </a:br>
            <a:r>
              <a:rPr lang="en-US" sz="3200" b="1" smtClean="0">
                <a:solidFill>
                  <a:schemeClr val="tx2"/>
                </a:solidFill>
                <a:latin typeface="Times New Roman" pitchFamily="18" charset="0"/>
                <a:cs typeface="Times New Roman" pitchFamily="18" charset="0"/>
              </a:rPr>
              <a:t>-development and implementation-</a:t>
            </a:r>
          </a:p>
        </p:txBody>
      </p:sp>
      <p:pic>
        <p:nvPicPr>
          <p:cNvPr id="8195" name="Picture 2" descr="Picture1 copy"/>
          <p:cNvPicPr>
            <a:picLocks noChangeAspect="1" noChangeArrowheads="1"/>
          </p:cNvPicPr>
          <p:nvPr/>
        </p:nvPicPr>
        <p:blipFill>
          <a:blip r:embed="rId2"/>
          <a:srcRect/>
          <a:stretch>
            <a:fillRect/>
          </a:stretch>
        </p:blipFill>
        <p:spPr bwMode="auto">
          <a:xfrm>
            <a:off x="0" y="0"/>
            <a:ext cx="9144000" cy="1933575"/>
          </a:xfrm>
          <a:prstGeom prst="rect">
            <a:avLst/>
          </a:prstGeom>
          <a:noFill/>
          <a:ln w="9525">
            <a:noFill/>
            <a:miter lim="800000"/>
            <a:headEnd/>
            <a:tailEnd/>
          </a:ln>
        </p:spPr>
      </p:pic>
      <p:pic>
        <p:nvPicPr>
          <p:cNvPr id="8196"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Picture1 copy"/>
          <p:cNvPicPr>
            <a:picLocks noChangeAspect="1" noChangeArrowheads="1"/>
          </p:cNvPicPr>
          <p:nvPr/>
        </p:nvPicPr>
        <p:blipFill>
          <a:blip r:embed="rId2"/>
          <a:srcRect/>
          <a:stretch>
            <a:fillRect/>
          </a:stretch>
        </p:blipFill>
        <p:spPr bwMode="auto">
          <a:xfrm>
            <a:off x="0" y="-19050"/>
            <a:ext cx="9144000" cy="2076450"/>
          </a:xfrm>
          <a:prstGeom prst="rect">
            <a:avLst/>
          </a:prstGeom>
          <a:noFill/>
          <a:ln w="9525">
            <a:noFill/>
            <a:miter lim="800000"/>
            <a:headEnd/>
            <a:tailEnd/>
          </a:ln>
        </p:spPr>
      </p:pic>
      <p:sp>
        <p:nvSpPr>
          <p:cNvPr id="9219" name="Content Placeholder 2"/>
          <p:cNvSpPr>
            <a:spLocks noGrp="1"/>
          </p:cNvSpPr>
          <p:nvPr>
            <p:ph idx="4294967295"/>
          </p:nvPr>
        </p:nvSpPr>
        <p:spPr>
          <a:xfrm>
            <a:off x="228600" y="1600200"/>
            <a:ext cx="8610600" cy="4525963"/>
          </a:xfrm>
        </p:spPr>
        <p:txBody>
          <a:bodyPr>
            <a:noAutofit/>
          </a:bodyPr>
          <a:lstStyle/>
          <a:p>
            <a:pPr>
              <a:buFont typeface="Arial" charset="0"/>
              <a:buNone/>
              <a:defRPr/>
            </a:pPr>
            <a:endParaRPr lang="sr-Cyrl-CS" sz="2000" dirty="0" smtClean="0">
              <a:latin typeface="Arial" charset="0"/>
            </a:endParaRPr>
          </a:p>
          <a:p>
            <a:pPr algn="ctr">
              <a:buFont typeface="Arial" charset="0"/>
              <a:buNone/>
              <a:defRPr/>
            </a:pPr>
            <a:r>
              <a:rPr lang="en-US" sz="2800" b="1" dirty="0" err="1" smtClean="0">
                <a:solidFill>
                  <a:schemeClr val="tx2"/>
                </a:solidFill>
                <a:latin typeface="Times New Roman" pitchFamily="18" charset="0"/>
                <a:cs typeface="Times New Roman" pitchFamily="18" charset="0"/>
              </a:rPr>
              <a:t>Intersectoral</a:t>
            </a:r>
            <a:r>
              <a:rPr lang="en-US" sz="2800" b="1" dirty="0" smtClean="0">
                <a:solidFill>
                  <a:schemeClr val="tx2"/>
                </a:solidFill>
                <a:latin typeface="Times New Roman" pitchFamily="18" charset="0"/>
                <a:cs typeface="Times New Roman" pitchFamily="18" charset="0"/>
              </a:rPr>
              <a:t> character of the document and cooperation at many levels and in various stages in development and implementation of the document</a:t>
            </a:r>
            <a:endParaRPr lang="en-US" sz="2800" dirty="0" smtClean="0">
              <a:solidFill>
                <a:schemeClr val="tx2"/>
              </a:solidFill>
              <a:latin typeface="Times New Roman" pitchFamily="18" charset="0"/>
              <a:cs typeface="Times New Roman" pitchFamily="18" charset="0"/>
            </a:endParaRPr>
          </a:p>
          <a:p>
            <a:pPr>
              <a:buFont typeface="Arial" charset="0"/>
              <a:buNone/>
              <a:defRPr/>
            </a:pPr>
            <a:endParaRPr lang="sr-Cyrl-CS" sz="2400" dirty="0" smtClean="0">
              <a:solidFill>
                <a:schemeClr val="tx2"/>
              </a:solidFill>
              <a:latin typeface="Times New Roman" pitchFamily="18" charset="0"/>
              <a:cs typeface="Times New Roman" pitchFamily="18" charset="0"/>
            </a:endParaRPr>
          </a:p>
          <a:p>
            <a:pPr>
              <a:buFont typeface="Arial" charset="0"/>
              <a:buNone/>
              <a:defRPr/>
            </a:pPr>
            <a:r>
              <a:rPr lang="sr-Cyrl-CS" sz="2400" dirty="0" smtClean="0">
                <a:solidFill>
                  <a:schemeClr val="tx2"/>
                </a:solidFill>
                <a:latin typeface="Times New Roman" pitchFamily="18" charset="0"/>
                <a:cs typeface="Times New Roman" pitchFamily="18" charset="0"/>
              </a:rPr>
              <a:t>	</a:t>
            </a:r>
            <a:r>
              <a:rPr lang="sr-Cyrl-CS" sz="2100" dirty="0" smtClean="0">
                <a:solidFill>
                  <a:schemeClr val="tx2"/>
                </a:solidFill>
                <a:latin typeface="Times New Roman" pitchFamily="18" charset="0"/>
                <a:cs typeface="Times New Roman" pitchFamily="18" charset="0"/>
              </a:rPr>
              <a:t>- </a:t>
            </a:r>
            <a:r>
              <a:rPr lang="en-US" sz="2100" dirty="0" smtClean="0">
                <a:solidFill>
                  <a:schemeClr val="tx2"/>
                </a:solidFill>
                <a:latin typeface="Times New Roman" pitchFamily="18" charset="0"/>
                <a:cs typeface="Times New Roman" pitchFamily="18" charset="0"/>
              </a:rPr>
              <a:t>Ministry of Youth and Sport, Ministry of Education and Science, Ministry of  Economy and Regional Development</a:t>
            </a:r>
            <a:endParaRPr lang="sr-Cyrl-CS" sz="2100" dirty="0" smtClean="0">
              <a:solidFill>
                <a:schemeClr val="tx2"/>
              </a:solidFill>
              <a:latin typeface="Times New Roman" pitchFamily="18" charset="0"/>
              <a:cs typeface="Times New Roman" pitchFamily="18" charset="0"/>
            </a:endParaRPr>
          </a:p>
          <a:p>
            <a:pPr>
              <a:buFont typeface="Arial" charset="0"/>
              <a:buNone/>
              <a:defRPr/>
            </a:pPr>
            <a:r>
              <a:rPr lang="sr-Cyrl-CS" sz="2100" dirty="0" smtClean="0">
                <a:solidFill>
                  <a:schemeClr val="tx2"/>
                </a:solidFill>
                <a:latin typeface="Times New Roman" pitchFamily="18" charset="0"/>
                <a:cs typeface="Times New Roman" pitchFamily="18" charset="0"/>
              </a:rPr>
              <a:t>	- </a:t>
            </a:r>
            <a:r>
              <a:rPr lang="en-US" sz="2100" dirty="0" smtClean="0">
                <a:solidFill>
                  <a:schemeClr val="tx2"/>
                </a:solidFill>
                <a:latin typeface="Times New Roman" pitchFamily="18" charset="0"/>
                <a:cs typeface="Times New Roman" pitchFamily="18" charset="0"/>
              </a:rPr>
              <a:t>relevant</a:t>
            </a:r>
            <a:r>
              <a:rPr lang="sr-Cyrl-CS" sz="2100" dirty="0" smtClean="0">
                <a:solidFill>
                  <a:schemeClr val="tx2"/>
                </a:solidFill>
                <a:latin typeface="Times New Roman" pitchFamily="18" charset="0"/>
                <a:cs typeface="Times New Roman" pitchFamily="18" charset="0"/>
              </a:rPr>
              <a:t> </a:t>
            </a:r>
            <a:r>
              <a:rPr lang="en-US" sz="2100" dirty="0" smtClean="0">
                <a:solidFill>
                  <a:schemeClr val="tx2"/>
                </a:solidFill>
                <a:latin typeface="Times New Roman" pitchFamily="18" charset="0"/>
                <a:cs typeface="Times New Roman" pitchFamily="18" charset="0"/>
              </a:rPr>
              <a:t>institutions</a:t>
            </a:r>
            <a:r>
              <a:rPr lang="sr-Cyrl-CS" sz="2100" dirty="0" smtClean="0">
                <a:solidFill>
                  <a:schemeClr val="tx2"/>
                </a:solidFill>
                <a:latin typeface="Times New Roman" pitchFamily="18" charset="0"/>
                <a:cs typeface="Times New Roman" pitchFamily="18" charset="0"/>
              </a:rPr>
              <a:t>: </a:t>
            </a:r>
            <a:r>
              <a:rPr lang="en-US" sz="2100" dirty="0" smtClean="0">
                <a:solidFill>
                  <a:schemeClr val="tx2"/>
                </a:solidFill>
                <a:latin typeface="Times New Roman" pitchFamily="18" charset="0"/>
                <a:cs typeface="Times New Roman" pitchFamily="18" charset="0"/>
              </a:rPr>
              <a:t>Serbian Chamber of Commerce, National Employment Service</a:t>
            </a:r>
            <a:endParaRPr lang="sr-Cyrl-CS" sz="2100" dirty="0" smtClean="0">
              <a:solidFill>
                <a:schemeClr val="tx2"/>
              </a:solidFill>
              <a:latin typeface="Times New Roman" pitchFamily="18" charset="0"/>
              <a:cs typeface="Times New Roman" pitchFamily="18" charset="0"/>
            </a:endParaRPr>
          </a:p>
          <a:p>
            <a:pPr>
              <a:buFont typeface="Arial" charset="0"/>
              <a:buNone/>
              <a:defRPr/>
            </a:pPr>
            <a:r>
              <a:rPr lang="sr-Cyrl-CS" sz="2100" dirty="0" smtClean="0">
                <a:solidFill>
                  <a:schemeClr val="tx2"/>
                </a:solidFill>
                <a:latin typeface="Times New Roman" pitchFamily="18" charset="0"/>
                <a:cs typeface="Times New Roman" pitchFamily="18" charset="0"/>
              </a:rPr>
              <a:t>	- </a:t>
            </a:r>
            <a:r>
              <a:rPr lang="en-US" sz="2100" dirty="0" smtClean="0">
                <a:solidFill>
                  <a:schemeClr val="tx2"/>
                </a:solidFill>
                <a:latin typeface="Times New Roman" pitchFamily="18" charset="0"/>
                <a:cs typeface="Times New Roman" pitchFamily="18" charset="0"/>
              </a:rPr>
              <a:t>organizations </a:t>
            </a:r>
            <a:r>
              <a:rPr lang="sr-Cyrl-CS" sz="2100" dirty="0" smtClean="0">
                <a:solidFill>
                  <a:schemeClr val="tx2"/>
                </a:solidFill>
                <a:latin typeface="Times New Roman" pitchFamily="18" charset="0"/>
                <a:cs typeface="Times New Roman" pitchFamily="18" charset="0"/>
              </a:rPr>
              <a:t>– </a:t>
            </a:r>
            <a:r>
              <a:rPr lang="en-US" sz="2100" dirty="0" smtClean="0">
                <a:solidFill>
                  <a:schemeClr val="tx2"/>
                </a:solidFill>
                <a:latin typeface="Times New Roman" pitchFamily="18" charset="0"/>
                <a:cs typeface="Times New Roman" pitchFamily="18" charset="0"/>
              </a:rPr>
              <a:t>Belgrade Open School</a:t>
            </a:r>
            <a:endParaRPr lang="sr-Cyrl-CS" sz="2100" dirty="0" smtClean="0">
              <a:solidFill>
                <a:schemeClr val="tx2"/>
              </a:solidFill>
              <a:latin typeface="Times New Roman" pitchFamily="18" charset="0"/>
              <a:cs typeface="Times New Roman" pitchFamily="18" charset="0"/>
            </a:endParaRPr>
          </a:p>
          <a:p>
            <a:pPr>
              <a:buFont typeface="Arial" charset="0"/>
              <a:buNone/>
              <a:defRPr/>
            </a:pPr>
            <a:r>
              <a:rPr lang="sr-Cyrl-CS" sz="2100" dirty="0" smtClean="0">
                <a:solidFill>
                  <a:schemeClr val="tx2"/>
                </a:solidFill>
                <a:latin typeface="Times New Roman" pitchFamily="18" charset="0"/>
                <a:cs typeface="Times New Roman" pitchFamily="18" charset="0"/>
              </a:rPr>
              <a:t>	- </a:t>
            </a:r>
            <a:r>
              <a:rPr lang="en-US" sz="2100" dirty="0" smtClean="0">
                <a:solidFill>
                  <a:schemeClr val="tx2"/>
                </a:solidFill>
                <a:latin typeface="Times New Roman" pitchFamily="18" charset="0"/>
                <a:cs typeface="Times New Roman" pitchFamily="18" charset="0"/>
              </a:rPr>
              <a:t>team of experts</a:t>
            </a:r>
            <a:endParaRPr lang="sr-Cyrl-CS" sz="2100" dirty="0" smtClean="0">
              <a:solidFill>
                <a:schemeClr val="tx2"/>
              </a:solidFill>
              <a:latin typeface="Times New Roman" pitchFamily="18" charset="0"/>
              <a:cs typeface="Times New Roman" pitchFamily="18" charset="0"/>
            </a:endParaRPr>
          </a:p>
          <a:p>
            <a:pPr>
              <a:buFont typeface="Arial" charset="0"/>
              <a:buNone/>
              <a:defRPr/>
            </a:pPr>
            <a:r>
              <a:rPr lang="sr-Cyrl-CS" sz="2100" dirty="0" smtClean="0">
                <a:solidFill>
                  <a:schemeClr val="tx2"/>
                </a:solidFill>
                <a:latin typeface="Times New Roman" pitchFamily="18" charset="0"/>
                <a:cs typeface="Times New Roman" pitchFamily="18" charset="0"/>
              </a:rPr>
              <a:t>	</a:t>
            </a:r>
            <a:r>
              <a:rPr lang="sr-Cyrl-CS" sz="2100" dirty="0" smtClean="0">
                <a:solidFill>
                  <a:schemeClr val="accent1">
                    <a:lumMod val="50000"/>
                  </a:schemeClr>
                </a:solidFill>
                <a:latin typeface="Times New Roman" pitchFamily="18" charset="0"/>
                <a:cs typeface="Times New Roman" pitchFamily="18" charset="0"/>
              </a:rPr>
              <a:t>- </a:t>
            </a:r>
            <a:r>
              <a:rPr lang="en-US" sz="2100" dirty="0" smtClean="0">
                <a:solidFill>
                  <a:schemeClr val="accent1">
                    <a:lumMod val="50000"/>
                  </a:schemeClr>
                </a:solidFill>
                <a:latin typeface="Times New Roman" pitchFamily="18" charset="0"/>
                <a:cs typeface="Times New Roman" pitchFamily="18" charset="0"/>
              </a:rPr>
              <a:t>centers for career guidance and counseling at universities in Serbia</a:t>
            </a:r>
            <a:endParaRPr lang="sr-Cyrl-CS" sz="2100" dirty="0" smtClean="0">
              <a:solidFill>
                <a:schemeClr val="accent1">
                  <a:lumMod val="50000"/>
                </a:schemeClr>
              </a:solidFill>
              <a:latin typeface="Times New Roman" pitchFamily="18" charset="0"/>
              <a:cs typeface="Times New Roman" pitchFamily="18" charset="0"/>
            </a:endParaRPr>
          </a:p>
          <a:p>
            <a:pPr>
              <a:buFont typeface="Arial" charset="0"/>
              <a:buNone/>
              <a:defRPr/>
            </a:pPr>
            <a:r>
              <a:rPr lang="sr-Cyrl-CS" sz="2100" dirty="0" smtClean="0">
                <a:solidFill>
                  <a:schemeClr val="tx2"/>
                </a:solidFill>
                <a:latin typeface="Arial" charset="0"/>
              </a:rPr>
              <a:t>			</a:t>
            </a:r>
            <a:endParaRPr lang="en-US" sz="2100" dirty="0" smtClean="0">
              <a:solidFill>
                <a:schemeClr val="tx2"/>
              </a:solidFill>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828800" y="2209800"/>
            <a:ext cx="5500688" cy="1143000"/>
          </a:xfrm>
        </p:spPr>
        <p:txBody>
          <a:bodyPr/>
          <a:lstStyle/>
          <a:p>
            <a:pPr eaLnBrk="1" hangingPunct="1"/>
            <a:r>
              <a:rPr lang="sr-Cyrl-CS" sz="2100" smtClean="0">
                <a:solidFill>
                  <a:schemeClr val="accent2"/>
                </a:solidFill>
              </a:rPr>
              <a:t> </a:t>
            </a:r>
            <a:r>
              <a:rPr lang="en-US" sz="2800" b="1" smtClean="0">
                <a:solidFill>
                  <a:schemeClr val="tx2"/>
                </a:solidFill>
                <a:latin typeface="Times New Roman" pitchFamily="18" charset="0"/>
                <a:cs typeface="Times New Roman" pitchFamily="18" charset="0"/>
              </a:rPr>
              <a:t>GOALS OF STRATEGY OF CAREER GUIDANCE AND COUNSELING </a:t>
            </a:r>
            <a:r>
              <a:rPr lang="sr-Cyrl-CS" sz="2800" b="1" smtClean="0">
                <a:solidFill>
                  <a:schemeClr val="tx2"/>
                </a:solidFill>
                <a:latin typeface="Times New Roman" pitchFamily="18" charset="0"/>
                <a:cs typeface="Times New Roman" pitchFamily="18" charset="0"/>
              </a:rPr>
              <a:t>(2010-2014)</a:t>
            </a:r>
            <a:endParaRPr lang="sr-Latn-CS" sz="2800" b="1" smtClean="0">
              <a:solidFill>
                <a:schemeClr val="tx2"/>
              </a:solidFill>
              <a:latin typeface="Times New Roman" pitchFamily="18" charset="0"/>
              <a:cs typeface="Times New Roman" pitchFamily="18" charset="0"/>
            </a:endParaRPr>
          </a:p>
        </p:txBody>
      </p:sp>
      <p:sp>
        <p:nvSpPr>
          <p:cNvPr id="10243" name="Rectangle 3"/>
          <p:cNvSpPr>
            <a:spLocks noGrp="1" noChangeArrowheads="1"/>
          </p:cNvSpPr>
          <p:nvPr>
            <p:ph type="body" idx="4294967295"/>
          </p:nvPr>
        </p:nvSpPr>
        <p:spPr>
          <a:xfrm>
            <a:off x="838200" y="3352800"/>
            <a:ext cx="7572375" cy="2428875"/>
          </a:xfrm>
        </p:spPr>
        <p:txBody>
          <a:bodyPr/>
          <a:lstStyle/>
          <a:p>
            <a:pPr eaLnBrk="1" hangingPunct="1">
              <a:lnSpc>
                <a:spcPct val="80000"/>
              </a:lnSpc>
              <a:buFont typeface="Wingdings 2" pitchFamily="18" charset="2"/>
              <a:buNone/>
            </a:pPr>
            <a:endParaRPr lang="ru-RU" sz="1700" b="1" i="1" smtClean="0"/>
          </a:p>
          <a:p>
            <a:pPr eaLnBrk="1" hangingPunct="1">
              <a:lnSpc>
                <a:spcPct val="80000"/>
              </a:lnSpc>
              <a:buFont typeface="Wingdings 2" pitchFamily="18" charset="2"/>
              <a:buNone/>
            </a:pPr>
            <a:endParaRPr lang="ru-RU" sz="2400" i="1" smtClean="0">
              <a:solidFill>
                <a:srgbClr val="002060"/>
              </a:solidFill>
            </a:endParaRPr>
          </a:p>
          <a:p>
            <a:pPr algn="just" eaLnBrk="1" hangingPunct="1">
              <a:lnSpc>
                <a:spcPct val="80000"/>
              </a:lnSpc>
              <a:buFont typeface="Calibri" pitchFamily="34" charset="0"/>
              <a:buAutoNum type="arabicPeriod"/>
            </a:pPr>
            <a:r>
              <a:rPr lang="en-US" sz="2400" b="1" smtClean="0">
                <a:solidFill>
                  <a:schemeClr val="tx2"/>
                </a:solidFill>
                <a:latin typeface="Times New Roman" pitchFamily="18" charset="0"/>
                <a:cs typeface="Times New Roman" pitchFamily="18" charset="0"/>
              </a:rPr>
              <a:t>Establishment and development </a:t>
            </a:r>
            <a:r>
              <a:rPr lang="en-US" sz="2400" smtClean="0">
                <a:solidFill>
                  <a:schemeClr val="tx2"/>
                </a:solidFill>
                <a:latin typeface="Times New Roman" pitchFamily="18" charset="0"/>
                <a:cs typeface="Times New Roman" pitchFamily="18" charset="0"/>
              </a:rPr>
              <a:t>of career guidance and counseling system.</a:t>
            </a:r>
          </a:p>
          <a:p>
            <a:pPr algn="just" eaLnBrk="1" hangingPunct="1">
              <a:lnSpc>
                <a:spcPct val="80000"/>
              </a:lnSpc>
              <a:buFont typeface="Calibri" pitchFamily="34" charset="0"/>
              <a:buAutoNum type="arabicPeriod"/>
            </a:pPr>
            <a:r>
              <a:rPr lang="en-US" sz="2400" smtClean="0">
                <a:solidFill>
                  <a:schemeClr val="tx2"/>
                </a:solidFill>
                <a:latin typeface="Times New Roman" pitchFamily="18" charset="0"/>
                <a:cs typeface="Times New Roman" pitchFamily="18" charset="0"/>
              </a:rPr>
              <a:t>Development of career guidance and counseling system </a:t>
            </a:r>
            <a:r>
              <a:rPr lang="en-US" sz="2400" b="1" smtClean="0">
                <a:solidFill>
                  <a:schemeClr val="tx2"/>
                </a:solidFill>
                <a:latin typeface="Times New Roman" pitchFamily="18" charset="0"/>
                <a:cs typeface="Times New Roman" pitchFamily="18" charset="0"/>
              </a:rPr>
              <a:t>in educational area.</a:t>
            </a:r>
          </a:p>
          <a:p>
            <a:pPr algn="just" eaLnBrk="1" hangingPunct="1">
              <a:lnSpc>
                <a:spcPct val="80000"/>
              </a:lnSpc>
              <a:buFont typeface="Calibri" pitchFamily="34" charset="0"/>
              <a:buAutoNum type="arabicPeriod"/>
            </a:pPr>
            <a:r>
              <a:rPr lang="en-US" sz="2400" smtClean="0">
                <a:solidFill>
                  <a:schemeClr val="tx2"/>
                </a:solidFill>
                <a:latin typeface="Times New Roman" pitchFamily="18" charset="0"/>
                <a:cs typeface="Times New Roman" pitchFamily="18" charset="0"/>
              </a:rPr>
              <a:t>Development of career guidance and counseling system </a:t>
            </a:r>
            <a:r>
              <a:rPr lang="en-US" sz="2400" b="1" smtClean="0">
                <a:solidFill>
                  <a:schemeClr val="tx2"/>
                </a:solidFill>
                <a:latin typeface="Times New Roman" pitchFamily="18" charset="0"/>
                <a:cs typeface="Times New Roman" pitchFamily="18" charset="0"/>
              </a:rPr>
              <a:t>in employment area.</a:t>
            </a:r>
            <a:endParaRPr lang="ru-RU" sz="2400" b="1" smtClean="0">
              <a:solidFill>
                <a:schemeClr val="tx2"/>
              </a:solidFill>
              <a:latin typeface="Times New Roman" pitchFamily="18" charset="0"/>
              <a:cs typeface="Times New Roman" pitchFamily="18" charset="0"/>
            </a:endParaRPr>
          </a:p>
          <a:p>
            <a:pPr algn="just" eaLnBrk="1" hangingPunct="1">
              <a:lnSpc>
                <a:spcPct val="80000"/>
              </a:lnSpc>
              <a:buFont typeface="Calibri" pitchFamily="34" charset="0"/>
              <a:buAutoNum type="arabicPeriod"/>
            </a:pPr>
            <a:r>
              <a:rPr lang="en-US" sz="2400" b="1" smtClean="0">
                <a:solidFill>
                  <a:schemeClr val="tx2"/>
                </a:solidFill>
                <a:latin typeface="Times New Roman" pitchFamily="18" charset="0"/>
                <a:cs typeface="Times New Roman" pitchFamily="18" charset="0"/>
              </a:rPr>
              <a:t>Permanent promoting </a:t>
            </a:r>
            <a:r>
              <a:rPr lang="en-US" sz="2400" smtClean="0">
                <a:solidFill>
                  <a:schemeClr val="tx2"/>
                </a:solidFill>
                <a:latin typeface="Times New Roman" pitchFamily="18" charset="0"/>
                <a:cs typeface="Times New Roman" pitchFamily="18" charset="0"/>
              </a:rPr>
              <a:t>of career guidance and counseling. </a:t>
            </a:r>
            <a:endParaRPr lang="ru-RU" sz="2400" smtClean="0">
              <a:solidFill>
                <a:schemeClr val="tx2"/>
              </a:solidFill>
              <a:latin typeface="Times New Roman" pitchFamily="18" charset="0"/>
              <a:cs typeface="Times New Roman" pitchFamily="18" charset="0"/>
            </a:endParaRPr>
          </a:p>
          <a:p>
            <a:pPr eaLnBrk="1" hangingPunct="1">
              <a:buFont typeface="Wingdings 2" pitchFamily="18" charset="2"/>
              <a:buNone/>
            </a:pPr>
            <a:endParaRPr lang="ru-RU" sz="2000" b="1" smtClean="0">
              <a:solidFill>
                <a:srgbClr val="C00000"/>
              </a:solidFill>
            </a:endParaRPr>
          </a:p>
          <a:p>
            <a:pPr eaLnBrk="1" hangingPunct="1">
              <a:buFont typeface="Wingdings 2" pitchFamily="18" charset="2"/>
              <a:buNone/>
            </a:pPr>
            <a:r>
              <a:rPr lang="ru-RU" sz="2000" b="1" i="1" smtClean="0">
                <a:solidFill>
                  <a:srgbClr val="FF0000"/>
                </a:solidFill>
              </a:rPr>
              <a:t>     </a:t>
            </a:r>
            <a:endParaRPr lang="ru-RU" sz="2000" b="1" i="1" smtClean="0">
              <a:solidFill>
                <a:srgbClr val="002060"/>
              </a:solidFill>
            </a:endParaRPr>
          </a:p>
          <a:p>
            <a:pPr eaLnBrk="1" hangingPunct="1">
              <a:buFont typeface="Wingdings 2" pitchFamily="18" charset="2"/>
              <a:buNone/>
            </a:pPr>
            <a:endParaRPr lang="ru-RU" sz="1700" b="1" i="1" smtClean="0">
              <a:solidFill>
                <a:srgbClr val="FF0000"/>
              </a:solidFill>
            </a:endParaRPr>
          </a:p>
          <a:p>
            <a:pPr eaLnBrk="1" hangingPunct="1">
              <a:buFont typeface="Wingdings 2" pitchFamily="18" charset="2"/>
              <a:buNone/>
            </a:pPr>
            <a:r>
              <a:rPr lang="ru-RU" sz="1700" b="1" i="1" smtClean="0">
                <a:solidFill>
                  <a:srgbClr val="FF0000"/>
                </a:solidFill>
              </a:rPr>
              <a:t>     </a:t>
            </a:r>
            <a:endParaRPr lang="sr-Latn-CS" sz="1700" b="1" i="1" smtClean="0">
              <a:solidFill>
                <a:srgbClr val="FF0000"/>
              </a:solidFill>
            </a:endParaRPr>
          </a:p>
        </p:txBody>
      </p:sp>
      <p:pic>
        <p:nvPicPr>
          <p:cNvPr id="10244"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a:xfrm>
            <a:off x="609600" y="1676400"/>
            <a:ext cx="8077200" cy="1219200"/>
          </a:xfrm>
        </p:spPr>
        <p:txBody>
          <a:bodyPr/>
          <a:lstStyle/>
          <a:p>
            <a:pPr eaLnBrk="1" hangingPunct="1"/>
            <a:r>
              <a:rPr lang="sr-Cyrl-CS" sz="2800" b="1" smtClean="0">
                <a:solidFill>
                  <a:schemeClr val="tx2"/>
                </a:solidFill>
                <a:latin typeface="Times New Roman" pitchFamily="18" charset="0"/>
                <a:cs typeface="Times New Roman" pitchFamily="18" charset="0"/>
              </a:rPr>
              <a:t/>
            </a:r>
            <a:br>
              <a:rPr lang="sr-Cyrl-CS" sz="2800" b="1" smtClean="0">
                <a:solidFill>
                  <a:schemeClr val="tx2"/>
                </a:solidFill>
                <a:latin typeface="Times New Roman" pitchFamily="18" charset="0"/>
                <a:cs typeface="Times New Roman" pitchFamily="18" charset="0"/>
              </a:rPr>
            </a:br>
            <a:r>
              <a:rPr lang="en-US" sz="2800" smtClean="0">
                <a:solidFill>
                  <a:schemeClr val="tx2"/>
                </a:solidFill>
                <a:latin typeface="Times New Roman" pitchFamily="18" charset="0"/>
                <a:cs typeface="Times New Roman" pitchFamily="18" charset="0"/>
              </a:rPr>
              <a:t/>
            </a:r>
            <a:br>
              <a:rPr lang="en-US" sz="2800" smtClean="0">
                <a:solidFill>
                  <a:schemeClr val="tx2"/>
                </a:solidFill>
                <a:latin typeface="Times New Roman" pitchFamily="18" charset="0"/>
                <a:cs typeface="Times New Roman" pitchFamily="18" charset="0"/>
              </a:rPr>
            </a:br>
            <a:r>
              <a:rPr lang="en-US" sz="2800" b="1" smtClean="0">
                <a:solidFill>
                  <a:schemeClr val="tx2"/>
                </a:solidFill>
                <a:latin typeface="Times New Roman" pitchFamily="18" charset="0"/>
                <a:cs typeface="Times New Roman" pitchFamily="18" charset="0"/>
              </a:rPr>
              <a:t> </a:t>
            </a:r>
            <a:br>
              <a:rPr lang="en-US" sz="2800" b="1" smtClean="0">
                <a:solidFill>
                  <a:schemeClr val="tx2"/>
                </a:solidFill>
                <a:latin typeface="Times New Roman" pitchFamily="18" charset="0"/>
                <a:cs typeface="Times New Roman" pitchFamily="18" charset="0"/>
              </a:rPr>
            </a:br>
            <a:r>
              <a:rPr lang="en-US" sz="2800" b="1" smtClean="0">
                <a:solidFill>
                  <a:schemeClr val="tx2"/>
                </a:solidFill>
                <a:latin typeface="Times New Roman" pitchFamily="18" charset="0"/>
                <a:cs typeface="Times New Roman" pitchFamily="18" charset="0"/>
              </a:rPr>
              <a:t/>
            </a:r>
            <a:br>
              <a:rPr lang="en-US" sz="2800" b="1" smtClean="0">
                <a:solidFill>
                  <a:schemeClr val="tx2"/>
                </a:solidFill>
                <a:latin typeface="Times New Roman" pitchFamily="18" charset="0"/>
                <a:cs typeface="Times New Roman" pitchFamily="18" charset="0"/>
              </a:rPr>
            </a:br>
            <a:r>
              <a:rPr lang="en-US" sz="2800" b="1" smtClean="0">
                <a:solidFill>
                  <a:schemeClr val="tx2"/>
                </a:solidFill>
                <a:latin typeface="Times New Roman" pitchFamily="18" charset="0"/>
                <a:cs typeface="Times New Roman" pitchFamily="18" charset="0"/>
              </a:rPr>
              <a:t>ROLE OF MoYS IN THE IMPLEMENTATION OF STRATEGY OF CAREER GUIDANCE AND COUNSELING</a:t>
            </a:r>
            <a:r>
              <a:rPr lang="en-US" sz="2800" smtClean="0"/>
              <a:t> </a:t>
            </a:r>
            <a:r>
              <a:rPr lang="sr-Cyrl-CS" sz="2800" smtClean="0">
                <a:solidFill>
                  <a:schemeClr val="tx2"/>
                </a:solidFill>
                <a:latin typeface="Times New Roman" pitchFamily="18" charset="0"/>
                <a:cs typeface="Times New Roman" pitchFamily="18" charset="0"/>
              </a:rPr>
              <a:t/>
            </a:r>
            <a:br>
              <a:rPr lang="sr-Cyrl-CS" sz="2800" smtClean="0">
                <a:solidFill>
                  <a:schemeClr val="tx2"/>
                </a:solidFill>
                <a:latin typeface="Times New Roman" pitchFamily="18" charset="0"/>
                <a:cs typeface="Times New Roman" pitchFamily="18" charset="0"/>
              </a:rPr>
            </a:br>
            <a:r>
              <a:rPr lang="sr-Cyrl-CS" sz="2800" smtClean="0">
                <a:solidFill>
                  <a:schemeClr val="tx2"/>
                </a:solidFill>
                <a:latin typeface="Times New Roman" pitchFamily="18" charset="0"/>
                <a:cs typeface="Times New Roman" pitchFamily="18" charset="0"/>
              </a:rPr>
              <a:t/>
            </a:r>
            <a:br>
              <a:rPr lang="sr-Cyrl-CS" sz="2800" smtClean="0">
                <a:solidFill>
                  <a:schemeClr val="tx2"/>
                </a:solidFill>
                <a:latin typeface="Times New Roman" pitchFamily="18" charset="0"/>
                <a:cs typeface="Times New Roman" pitchFamily="18" charset="0"/>
              </a:rPr>
            </a:br>
            <a:endParaRPr lang="en-US" sz="2800" smtClean="0">
              <a:solidFill>
                <a:schemeClr val="tx2"/>
              </a:solidFill>
              <a:latin typeface="Times New Roman" pitchFamily="18" charset="0"/>
              <a:cs typeface="Times New Roman" pitchFamily="18" charset="0"/>
            </a:endParaRPr>
          </a:p>
        </p:txBody>
      </p:sp>
      <p:sp>
        <p:nvSpPr>
          <p:cNvPr id="11267" name="Content Placeholder 5"/>
          <p:cNvSpPr>
            <a:spLocks noGrp="1"/>
          </p:cNvSpPr>
          <p:nvPr>
            <p:ph idx="1"/>
          </p:nvPr>
        </p:nvSpPr>
        <p:spPr>
          <a:xfrm>
            <a:off x="609600" y="2667000"/>
            <a:ext cx="8229600" cy="4525963"/>
          </a:xfrm>
        </p:spPr>
        <p:txBody>
          <a:bodyPr/>
          <a:lstStyle/>
          <a:p>
            <a:endParaRPr lang="en-US" smtClean="0">
              <a:solidFill>
                <a:schemeClr val="tx2"/>
              </a:solidFill>
              <a:latin typeface="Times New Roman" pitchFamily="18" charset="0"/>
              <a:cs typeface="Times New Roman" pitchFamily="18" charset="0"/>
            </a:endParaRPr>
          </a:p>
          <a:p>
            <a:endParaRPr lang="en-US" sz="2800" smtClean="0">
              <a:solidFill>
                <a:schemeClr val="tx2"/>
              </a:solidFill>
              <a:latin typeface="Times New Roman" pitchFamily="18" charset="0"/>
              <a:cs typeface="Times New Roman" pitchFamily="18" charset="0"/>
            </a:endParaRPr>
          </a:p>
          <a:p>
            <a:r>
              <a:rPr lang="en-US" sz="2400" smtClean="0">
                <a:solidFill>
                  <a:schemeClr val="tx2"/>
                </a:solidFill>
                <a:latin typeface="Times New Roman" pitchFamily="18" charset="0"/>
                <a:cs typeface="Times New Roman" pitchFamily="18" charset="0"/>
              </a:rPr>
              <a:t>Coordination of the implementation process;</a:t>
            </a:r>
          </a:p>
          <a:p>
            <a:r>
              <a:rPr lang="en-US" sz="2400" smtClean="0">
                <a:solidFill>
                  <a:schemeClr val="tx2"/>
                </a:solidFill>
                <a:latin typeface="Times New Roman" pitchFamily="18" charset="0"/>
                <a:cs typeface="Times New Roman" pitchFamily="18" charset="0"/>
              </a:rPr>
              <a:t>realization of specific activities</a:t>
            </a:r>
            <a:r>
              <a:rPr lang="sr-Cyrl-CS" sz="2400" smtClean="0">
                <a:solidFill>
                  <a:schemeClr val="tx2"/>
                </a:solidFill>
                <a:latin typeface="Times New Roman" pitchFamily="18" charset="0"/>
                <a:cs typeface="Times New Roman" pitchFamily="18" charset="0"/>
              </a:rPr>
              <a:t>;</a:t>
            </a:r>
            <a:endParaRPr lang="en-US" sz="2400" smtClean="0">
              <a:solidFill>
                <a:schemeClr val="tx2"/>
              </a:solidFill>
              <a:latin typeface="Times New Roman" pitchFamily="18" charset="0"/>
              <a:cs typeface="Times New Roman" pitchFamily="18" charset="0"/>
            </a:endParaRPr>
          </a:p>
          <a:p>
            <a:r>
              <a:rPr lang="en-US" sz="2400" smtClean="0">
                <a:solidFill>
                  <a:schemeClr val="tx2"/>
                </a:solidFill>
                <a:latin typeface="Times New Roman" pitchFamily="18" charset="0"/>
                <a:cs typeface="Times New Roman" pitchFamily="18" charset="0"/>
              </a:rPr>
              <a:t>organization of international conferences (with British Council and European Training Foundation);</a:t>
            </a:r>
          </a:p>
          <a:p>
            <a:r>
              <a:rPr lang="en-US" sz="2400" smtClean="0">
                <a:solidFill>
                  <a:schemeClr val="tx2"/>
                </a:solidFill>
                <a:latin typeface="Times New Roman" pitchFamily="18" charset="0"/>
                <a:cs typeface="Times New Roman" pitchFamily="18" charset="0"/>
              </a:rPr>
              <a:t>providing support in the process of making the materials regarding career guidance and counseling and distribution of it via local youth offices.</a:t>
            </a:r>
            <a:r>
              <a:rPr lang="sr-Cyrl-CS" sz="2800" smtClean="0">
                <a:solidFill>
                  <a:schemeClr val="tx2"/>
                </a:solidFill>
                <a:latin typeface="Times New Roman" pitchFamily="18" charset="0"/>
                <a:cs typeface="Times New Roman" pitchFamily="18" charset="0"/>
              </a:rPr>
              <a:t/>
            </a:r>
            <a:br>
              <a:rPr lang="sr-Cyrl-CS" sz="2800" smtClean="0">
                <a:solidFill>
                  <a:schemeClr val="tx2"/>
                </a:solidFill>
                <a:latin typeface="Times New Roman" pitchFamily="18" charset="0"/>
                <a:cs typeface="Times New Roman" pitchFamily="18" charset="0"/>
              </a:rPr>
            </a:br>
            <a:r>
              <a:rPr lang="sr-Cyrl-CS" sz="2800" smtClean="0">
                <a:solidFill>
                  <a:schemeClr val="tx2"/>
                </a:solidFill>
                <a:latin typeface="Times New Roman" pitchFamily="18" charset="0"/>
                <a:cs typeface="Times New Roman" pitchFamily="18" charset="0"/>
              </a:rPr>
              <a:t> </a:t>
            </a:r>
            <a:br>
              <a:rPr lang="sr-Cyrl-CS" sz="2800" smtClean="0">
                <a:solidFill>
                  <a:schemeClr val="tx2"/>
                </a:solidFill>
                <a:latin typeface="Times New Roman" pitchFamily="18" charset="0"/>
                <a:cs typeface="Times New Roman" pitchFamily="18" charset="0"/>
              </a:rPr>
            </a:br>
            <a:endParaRPr lang="en-US" sz="2800" smtClean="0"/>
          </a:p>
        </p:txBody>
      </p:sp>
      <p:pic>
        <p:nvPicPr>
          <p:cNvPr id="11268"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417513" y="2133600"/>
            <a:ext cx="8269287" cy="5386388"/>
          </a:xfrm>
          <a:prstGeom prst="rect">
            <a:avLst/>
          </a:prstGeom>
          <a:noFill/>
          <a:ln w="9525">
            <a:noFill/>
            <a:miter lim="800000"/>
            <a:headEnd/>
            <a:tailEnd/>
          </a:ln>
        </p:spPr>
        <p:txBody>
          <a:bodyPr>
            <a:spAutoFit/>
          </a:bodyPr>
          <a:lstStyle/>
          <a:p>
            <a:pPr algn="ctr"/>
            <a:r>
              <a:rPr lang="en-US" sz="2800" b="1">
                <a:solidFill>
                  <a:schemeClr val="tx2"/>
                </a:solidFill>
                <a:latin typeface="Times New Roman" pitchFamily="18" charset="0"/>
                <a:cs typeface="Times New Roman" pitchFamily="18" charset="0"/>
              </a:rPr>
              <a:t>Career guidance and counseling through Fund for Young Talents of Republic of Serbia</a:t>
            </a:r>
          </a:p>
          <a:p>
            <a:endParaRPr lang="en-US">
              <a:latin typeface="Times New Roman" pitchFamily="18" charset="0"/>
              <a:cs typeface="Times New Roman" pitchFamily="18" charset="0"/>
            </a:endParaRPr>
          </a:p>
          <a:p>
            <a:pPr algn="just">
              <a:buFont typeface="Arial" charset="0"/>
              <a:buChar char="•"/>
            </a:pPr>
            <a:r>
              <a:rPr lang="en-US">
                <a:solidFill>
                  <a:schemeClr val="tx2"/>
                </a:solidFill>
                <a:latin typeface="Times New Roman" pitchFamily="18" charset="0"/>
                <a:cs typeface="Times New Roman" pitchFamily="18" charset="0"/>
              </a:rPr>
              <a:t> </a:t>
            </a:r>
            <a:r>
              <a:rPr lang="en-US" sz="2000">
                <a:solidFill>
                  <a:schemeClr val="tx2"/>
                </a:solidFill>
                <a:latin typeface="Times New Roman" pitchFamily="18" charset="0"/>
                <a:cs typeface="Times New Roman" pitchFamily="18" charset="0"/>
              </a:rPr>
              <a:t>Fund for Young Talents was established by the Government of Republic of Serbia. Since August 2008</a:t>
            </a:r>
            <a:r>
              <a:rPr lang="sr-Cyrl-CS" sz="2000">
                <a:solidFill>
                  <a:schemeClr val="tx2"/>
                </a:solidFill>
                <a:latin typeface="Times New Roman" pitchFamily="18" charset="0"/>
                <a:cs typeface="Times New Roman" pitchFamily="18" charset="0"/>
              </a:rPr>
              <a:t> </a:t>
            </a:r>
            <a:r>
              <a:rPr lang="en-US" sz="2000">
                <a:solidFill>
                  <a:schemeClr val="tx2"/>
                </a:solidFill>
                <a:latin typeface="Times New Roman" pitchFamily="18" charset="0"/>
                <a:cs typeface="Times New Roman" pitchFamily="18" charset="0"/>
              </a:rPr>
              <a:t> Fund works and operates within Ministry of Youth and Sport. President of the Fund is minister of youth and sport, Snezana Samardzic Markovic.</a:t>
            </a:r>
          </a:p>
          <a:p>
            <a:pPr algn="just">
              <a:buFont typeface="Arial" charset="0"/>
              <a:buChar char="•"/>
            </a:pPr>
            <a:r>
              <a:rPr lang="en-US" sz="2000">
                <a:solidFill>
                  <a:schemeClr val="tx2"/>
                </a:solidFill>
                <a:latin typeface="Times New Roman" pitchFamily="18" charset="0"/>
                <a:cs typeface="Times New Roman" pitchFamily="18" charset="0"/>
              </a:rPr>
              <a:t>Since 2008 Fund has awarded scholarships to over 7300 students and high school pupils. Also, in order to provide them with support for their further professional and educational development Fund has signed number of agreements with the most significant companies, institutions and organizations in Republic of Serbia.</a:t>
            </a:r>
            <a:endParaRPr lang="en-US" sz="2000"/>
          </a:p>
          <a:p>
            <a:endParaRPr lang="sr-Latn-CS"/>
          </a:p>
          <a:p>
            <a:pPr>
              <a:buFont typeface="Wingdings" pitchFamily="2" charset="2"/>
              <a:buChar char="ü"/>
            </a:pPr>
            <a:endParaRPr lang="sr-Latn-CS"/>
          </a:p>
          <a:p>
            <a:pPr>
              <a:buFont typeface="Wingdings" pitchFamily="2" charset="2"/>
              <a:buChar char="ü"/>
            </a:pPr>
            <a:endParaRPr lang="sr-Latn-CS"/>
          </a:p>
          <a:p>
            <a:pPr>
              <a:buFont typeface="Wingdings" pitchFamily="2" charset="2"/>
              <a:buChar char="ü"/>
            </a:pPr>
            <a:endParaRPr lang="sr-Latn-CS"/>
          </a:p>
          <a:p>
            <a:pPr>
              <a:buFont typeface="Wingdings" pitchFamily="2" charset="2"/>
              <a:buChar char="ü"/>
            </a:pPr>
            <a:endParaRPr lang="en-US"/>
          </a:p>
        </p:txBody>
      </p:sp>
      <p:pic>
        <p:nvPicPr>
          <p:cNvPr id="4" name="Picture 7" descr="dositeja_logo_sivi"/>
          <p:cNvPicPr>
            <a:picLocks noChangeAspect="1" noChangeArrowheads="1"/>
          </p:cNvPicPr>
          <p:nvPr/>
        </p:nvPicPr>
        <p:blipFill>
          <a:blip r:embed="rId2"/>
          <a:srcRect/>
          <a:stretch>
            <a:fillRect/>
          </a:stretch>
        </p:blipFill>
        <p:spPr bwMode="auto">
          <a:xfrm rot="20835969">
            <a:off x="6569075" y="5918200"/>
            <a:ext cx="1033463" cy="679450"/>
          </a:xfrm>
          <a:prstGeom prst="rect">
            <a:avLst/>
          </a:prstGeom>
          <a:ln>
            <a:noFill/>
          </a:ln>
          <a:effectLst>
            <a:outerShdw blurRad="292100" dist="139700" dir="2700000" algn="tl" rotWithShape="0">
              <a:srgbClr val="333333">
                <a:alpha val="65000"/>
              </a:srgbClr>
            </a:outerShdw>
          </a:effectLst>
        </p:spPr>
      </p:pic>
      <p:pic>
        <p:nvPicPr>
          <p:cNvPr id="12292" name="Picture 5" descr="Picture1 copy"/>
          <p:cNvPicPr>
            <a:picLocks noChangeAspect="1" noChangeArrowheads="1"/>
          </p:cNvPicPr>
          <p:nvPr/>
        </p:nvPicPr>
        <p:blipFill>
          <a:blip r:embed="rId3"/>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7513" y="2133600"/>
            <a:ext cx="8269287" cy="5940425"/>
          </a:xfrm>
          <a:prstGeom prst="rect">
            <a:avLst/>
          </a:prstGeom>
        </p:spPr>
        <p:txBody>
          <a:bodyPr>
            <a:spAutoFit/>
          </a:bodyPr>
          <a:lstStyle/>
          <a:p>
            <a:pPr algn="ctr">
              <a:defRPr/>
            </a:pPr>
            <a:r>
              <a:rPr lang="en-US" sz="2800" b="1" dirty="0">
                <a:solidFill>
                  <a:schemeClr val="tx2"/>
                </a:solidFill>
                <a:latin typeface="Times New Roman" pitchFamily="18" charset="0"/>
                <a:cs typeface="Times New Roman" pitchFamily="18" charset="0"/>
              </a:rPr>
              <a:t>Career guidance and counseling through Fund for Young Talents of Republic of Serbia</a:t>
            </a:r>
          </a:p>
          <a:p>
            <a:pPr>
              <a:defRPr/>
            </a:pPr>
            <a:endParaRPr lang="en-US" dirty="0">
              <a:latin typeface="Times New Roman" pitchFamily="18" charset="0"/>
              <a:cs typeface="Times New Roman" pitchFamily="18" charset="0"/>
            </a:endParaRPr>
          </a:p>
          <a:p>
            <a:pPr>
              <a:buFont typeface="Arial" charset="0"/>
              <a:buChar char="•"/>
              <a:defRPr/>
            </a:pPr>
            <a:r>
              <a:rPr lang="en-US" dirty="0">
                <a:solidFill>
                  <a:schemeClr val="tx2"/>
                </a:solidFill>
                <a:latin typeface="Times New Roman" pitchFamily="18" charset="0"/>
                <a:cs typeface="Times New Roman" pitchFamily="18" charset="0"/>
              </a:rPr>
              <a:t> </a:t>
            </a:r>
            <a:r>
              <a:rPr lang="en-US" sz="2400" dirty="0">
                <a:solidFill>
                  <a:schemeClr val="tx2"/>
                </a:solidFill>
                <a:latin typeface="Times New Roman" pitchFamily="18" charset="0"/>
                <a:cs typeface="Times New Roman" pitchFamily="18" charset="0"/>
              </a:rPr>
              <a:t>In accordance with the Action Plan for the implementation of Strategy of career guidance and counseling within Fund for Young Talents we have established Centre for career guidance and counseling of young talents.</a:t>
            </a:r>
          </a:p>
          <a:p>
            <a:pPr>
              <a:buFont typeface="Arial" charset="0"/>
              <a:buChar char="•"/>
              <a:defRPr/>
            </a:pPr>
            <a:endParaRPr lang="sr-Cyrl-CS" sz="2400" dirty="0">
              <a:solidFill>
                <a:schemeClr val="tx2"/>
              </a:solidFill>
              <a:effectLst>
                <a:outerShdw blurRad="38100" dist="38100" dir="2700000" algn="tl">
                  <a:srgbClr val="C0C0C0"/>
                </a:outerShdw>
              </a:effectLst>
              <a:latin typeface="Times New Roman" pitchFamily="18" charset="0"/>
              <a:cs typeface="Times New Roman" pitchFamily="18" charset="0"/>
            </a:endParaRPr>
          </a:p>
          <a:p>
            <a:pPr>
              <a:defRPr/>
            </a:pPr>
            <a:r>
              <a:rPr lang="en-US" sz="2400" dirty="0">
                <a:solidFill>
                  <a:schemeClr val="tx2"/>
                </a:solidFill>
                <a:latin typeface="Times New Roman" pitchFamily="18" charset="0"/>
                <a:cs typeface="Times New Roman" pitchFamily="18" charset="0"/>
              </a:rPr>
              <a:t>Important notice: </a:t>
            </a:r>
          </a:p>
          <a:p>
            <a:pPr>
              <a:buFontTx/>
              <a:buChar char="-"/>
              <a:defRPr/>
            </a:pPr>
            <a:endParaRPr lang="en-US" sz="2400" dirty="0">
              <a:solidFill>
                <a:schemeClr val="tx2"/>
              </a:solidFill>
              <a:latin typeface="Times New Roman" pitchFamily="18" charset="0"/>
              <a:cs typeface="Times New Roman" pitchFamily="18" charset="0"/>
            </a:endParaRPr>
          </a:p>
          <a:p>
            <a:pPr>
              <a:buFontTx/>
              <a:buChar char="-"/>
              <a:defRPr/>
            </a:pPr>
            <a:r>
              <a:rPr lang="en-US" sz="2400" b="1" dirty="0">
                <a:solidFill>
                  <a:schemeClr val="tx2"/>
                </a:solidFill>
                <a:latin typeface="Times New Roman" pitchFamily="18" charset="0"/>
                <a:cs typeface="Times New Roman" pitchFamily="18" charset="0"/>
              </a:rPr>
              <a:t>Law on Youth </a:t>
            </a:r>
            <a:r>
              <a:rPr lang="sr-Cyrl-CS" sz="2400" dirty="0">
                <a:solidFill>
                  <a:schemeClr val="tx2"/>
                </a:solidFill>
                <a:latin typeface="Times New Roman" pitchFamily="18" charset="0"/>
                <a:cs typeface="Times New Roman" pitchFamily="18" charset="0"/>
              </a:rPr>
              <a:t>- </a:t>
            </a:r>
            <a:r>
              <a:rPr lang="en-US" sz="2400" dirty="0">
                <a:solidFill>
                  <a:schemeClr val="tx2"/>
                </a:solidFill>
                <a:latin typeface="Times New Roman" pitchFamily="18" charset="0"/>
                <a:cs typeface="Times New Roman" pitchFamily="18" charset="0"/>
              </a:rPr>
              <a:t> awarding scholarships to young and talented people is considered as public interest.</a:t>
            </a:r>
            <a:endParaRPr lang="en-US" sz="2400" dirty="0"/>
          </a:p>
          <a:p>
            <a:pPr>
              <a:buFont typeface="Wingdings" pitchFamily="2" charset="2"/>
              <a:buChar char="ü"/>
              <a:defRPr/>
            </a:pPr>
            <a:endParaRPr lang="sr-Latn-CS" dirty="0"/>
          </a:p>
          <a:p>
            <a:pPr>
              <a:buFont typeface="Wingdings" pitchFamily="2" charset="2"/>
              <a:buChar char="ü"/>
              <a:defRPr/>
            </a:pPr>
            <a:endParaRPr lang="sr-Latn-CS" dirty="0"/>
          </a:p>
          <a:p>
            <a:pPr>
              <a:buFont typeface="Wingdings" pitchFamily="2" charset="2"/>
              <a:buChar char="ü"/>
              <a:defRPr/>
            </a:pPr>
            <a:endParaRPr lang="sr-Latn-CS" dirty="0"/>
          </a:p>
          <a:p>
            <a:pPr>
              <a:buFont typeface="Wingdings" pitchFamily="2" charset="2"/>
              <a:buChar char="ü"/>
              <a:defRPr/>
            </a:pPr>
            <a:endParaRPr lang="sr-Latn-CS" dirty="0"/>
          </a:p>
          <a:p>
            <a:pPr>
              <a:buFont typeface="Wingdings" pitchFamily="2" charset="2"/>
              <a:buChar char="ü"/>
              <a:defRPr/>
            </a:pPr>
            <a:endParaRPr lang="en-US" dirty="0"/>
          </a:p>
        </p:txBody>
      </p:sp>
      <p:pic>
        <p:nvPicPr>
          <p:cNvPr id="4" name="Picture 7" descr="dositeja_logo_sivi"/>
          <p:cNvPicPr>
            <a:picLocks noChangeAspect="1" noChangeArrowheads="1"/>
          </p:cNvPicPr>
          <p:nvPr/>
        </p:nvPicPr>
        <p:blipFill>
          <a:blip r:embed="rId2"/>
          <a:srcRect/>
          <a:stretch>
            <a:fillRect/>
          </a:stretch>
        </p:blipFill>
        <p:spPr bwMode="auto">
          <a:xfrm rot="20835969">
            <a:off x="6261100" y="4722813"/>
            <a:ext cx="1476375" cy="971550"/>
          </a:xfrm>
          <a:prstGeom prst="rect">
            <a:avLst/>
          </a:prstGeom>
          <a:ln>
            <a:noFill/>
          </a:ln>
          <a:effectLst>
            <a:outerShdw blurRad="292100" dist="139700" dir="2700000" algn="tl" rotWithShape="0">
              <a:srgbClr val="333333">
                <a:alpha val="65000"/>
              </a:srgbClr>
            </a:outerShdw>
          </a:effectLst>
        </p:spPr>
      </p:pic>
      <p:pic>
        <p:nvPicPr>
          <p:cNvPr id="13316" name="Picture 5" descr="Picture1 copy"/>
          <p:cNvPicPr>
            <a:picLocks noChangeAspect="1" noChangeArrowheads="1"/>
          </p:cNvPicPr>
          <p:nvPr/>
        </p:nvPicPr>
        <p:blipFill>
          <a:blip r:embed="rId3"/>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
        <p:nvSpPr>
          <p:cNvPr id="9" name="Slide Number Placeholder 8"/>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0518387-DCEB-472E-84A1-DA0237045B75}" type="slidenum">
              <a:rPr lang="en-US" sz="1200">
                <a:solidFill>
                  <a:schemeClr val="tx1">
                    <a:tint val="75000"/>
                  </a:schemeClr>
                </a:solidFill>
                <a:latin typeface="+mn-lt"/>
              </a:rPr>
              <a:pPr algn="r" fontAlgn="auto">
                <a:spcBef>
                  <a:spcPts val="0"/>
                </a:spcBef>
                <a:spcAft>
                  <a:spcPts val="0"/>
                </a:spcAft>
                <a:defRPr/>
              </a:pPr>
              <a:t>13</a:t>
            </a:fld>
            <a:endParaRPr lang="en-US" sz="1200">
              <a:solidFill>
                <a:schemeClr val="tx1">
                  <a:tint val="75000"/>
                </a:schemeClr>
              </a:solidFill>
              <a:latin typeface="+mn-lt"/>
            </a:endParaRPr>
          </a:p>
        </p:txBody>
      </p:sp>
      <p:sp>
        <p:nvSpPr>
          <p:cNvPr id="14340" name="Rectangle 6"/>
          <p:cNvSpPr txBox="1">
            <a:spLocks/>
          </p:cNvSpPr>
          <p:nvPr/>
        </p:nvSpPr>
        <p:spPr bwMode="auto">
          <a:xfrm>
            <a:off x="533400" y="2057400"/>
            <a:ext cx="8229600" cy="4343400"/>
          </a:xfrm>
          <a:prstGeom prst="rect">
            <a:avLst/>
          </a:prstGeom>
          <a:noFill/>
          <a:ln w="9525">
            <a:noFill/>
            <a:miter lim="800000"/>
            <a:headEnd/>
            <a:tailEnd/>
          </a:ln>
        </p:spPr>
        <p:txBody>
          <a:bodyPr/>
          <a:lstStyle/>
          <a:p>
            <a:pPr algn="ctr"/>
            <a:r>
              <a:rPr lang="en-US" sz="2800" b="1">
                <a:solidFill>
                  <a:schemeClr val="tx2"/>
                </a:solidFill>
                <a:latin typeface="Times New Roman" pitchFamily="18" charset="0"/>
                <a:cs typeface="Times New Roman" pitchFamily="18" charset="0"/>
              </a:rPr>
              <a:t>COOPERATION</a:t>
            </a:r>
            <a:endParaRPr lang="en-US" sz="2800">
              <a:latin typeface="Times New Roman" pitchFamily="18" charset="0"/>
              <a:cs typeface="Times New Roman" pitchFamily="18" charset="0"/>
            </a:endParaRPr>
          </a:p>
          <a:p>
            <a:endParaRPr lang="sr-Cyrl-CS" sz="2000">
              <a:latin typeface="Calibri" pitchFamily="34" charset="0"/>
            </a:endParaRPr>
          </a:p>
          <a:p>
            <a:r>
              <a:rPr lang="sr-Cyrl-CS">
                <a:latin typeface="Calibri" pitchFamily="34" charset="0"/>
              </a:rPr>
              <a:t>		</a:t>
            </a:r>
            <a:endParaRPr lang="en-US">
              <a:latin typeface="Calibri" pitchFamily="34" charset="0"/>
            </a:endParaRPr>
          </a:p>
          <a:p>
            <a:r>
              <a:rPr lang="sr-Cyrl-CS">
                <a:latin typeface="Calibri" pitchFamily="34" charset="0"/>
              </a:rPr>
              <a:t>		</a:t>
            </a:r>
            <a:endParaRPr lang="en-US">
              <a:latin typeface="Calibri" pitchFamily="34" charset="0"/>
            </a:endParaRPr>
          </a:p>
          <a:p>
            <a:r>
              <a:rPr lang="sr-Cyrl-CS">
                <a:latin typeface="Calibri" pitchFamily="34" charset="0"/>
              </a:rPr>
              <a:t>		</a:t>
            </a:r>
            <a:endParaRPr lang="en-US">
              <a:latin typeface="Calibri" pitchFamily="34" charset="0"/>
            </a:endParaRPr>
          </a:p>
          <a:p>
            <a:r>
              <a:rPr lang="en-US">
                <a:latin typeface="Calibri" pitchFamily="34" charset="0"/>
              </a:rPr>
              <a:t>		</a:t>
            </a:r>
          </a:p>
          <a:p>
            <a:r>
              <a:rPr lang="sr-Cyrl-CS">
                <a:latin typeface="Calibri" pitchFamily="34" charset="0"/>
              </a:rPr>
              <a:t>				</a:t>
            </a:r>
            <a:endParaRPr lang="en-US">
              <a:latin typeface="Calibri" pitchFamily="34" charset="0"/>
            </a:endParaRPr>
          </a:p>
        </p:txBody>
      </p:sp>
      <p:pic>
        <p:nvPicPr>
          <p:cNvPr id="14341" name="Picture 2" descr="C:\Users\Klenor\Desktop\PreZ FR\kompanije\279622.gif"/>
          <p:cNvPicPr>
            <a:picLocks noChangeAspect="1" noChangeArrowheads="1"/>
          </p:cNvPicPr>
          <p:nvPr/>
        </p:nvPicPr>
        <p:blipFill>
          <a:blip r:embed="rId3"/>
          <a:srcRect/>
          <a:stretch>
            <a:fillRect/>
          </a:stretch>
        </p:blipFill>
        <p:spPr bwMode="auto">
          <a:xfrm>
            <a:off x="6629400" y="5695950"/>
            <a:ext cx="1809750" cy="666750"/>
          </a:xfrm>
          <a:prstGeom prst="rect">
            <a:avLst/>
          </a:prstGeom>
          <a:noFill/>
          <a:ln w="9525">
            <a:noFill/>
            <a:miter lim="800000"/>
            <a:headEnd/>
            <a:tailEnd/>
          </a:ln>
        </p:spPr>
      </p:pic>
      <p:pic>
        <p:nvPicPr>
          <p:cNvPr id="14342" name="Picture 3" descr="C:\Users\Klenor\Desktop\PreZ FR\kompanije\logo-eac-flag-TEMPUS_en.gif"/>
          <p:cNvPicPr>
            <a:picLocks noChangeAspect="1" noChangeArrowheads="1"/>
          </p:cNvPicPr>
          <p:nvPr/>
        </p:nvPicPr>
        <p:blipFill>
          <a:blip r:embed="rId4"/>
          <a:srcRect/>
          <a:stretch>
            <a:fillRect/>
          </a:stretch>
        </p:blipFill>
        <p:spPr bwMode="auto">
          <a:xfrm>
            <a:off x="2378075" y="5519738"/>
            <a:ext cx="2193925" cy="1017587"/>
          </a:xfrm>
          <a:prstGeom prst="rect">
            <a:avLst/>
          </a:prstGeom>
          <a:noFill/>
          <a:ln w="9525">
            <a:noFill/>
            <a:miter lim="800000"/>
            <a:headEnd/>
            <a:tailEnd/>
          </a:ln>
        </p:spPr>
      </p:pic>
      <p:pic>
        <p:nvPicPr>
          <p:cNvPr id="14343" name="Picture 4" descr="C:\Users\Klenor\Desktop\PreZ FR\kompanije\logojat.gif"/>
          <p:cNvPicPr>
            <a:picLocks noChangeAspect="1" noChangeArrowheads="1"/>
          </p:cNvPicPr>
          <p:nvPr/>
        </p:nvPicPr>
        <p:blipFill>
          <a:blip r:embed="rId5"/>
          <a:srcRect/>
          <a:stretch>
            <a:fillRect/>
          </a:stretch>
        </p:blipFill>
        <p:spPr bwMode="auto">
          <a:xfrm>
            <a:off x="5181600" y="4876800"/>
            <a:ext cx="1476375" cy="304800"/>
          </a:xfrm>
          <a:prstGeom prst="rect">
            <a:avLst/>
          </a:prstGeom>
          <a:noFill/>
          <a:ln w="9525">
            <a:noFill/>
            <a:miter lim="800000"/>
            <a:headEnd/>
            <a:tailEnd/>
          </a:ln>
        </p:spPr>
      </p:pic>
      <p:pic>
        <p:nvPicPr>
          <p:cNvPr id="14344" name="Picture 5" descr="C:\Users\Klenor\Desktop\PreZ FR\kompanije\ms-srbija.png"/>
          <p:cNvPicPr>
            <a:picLocks noChangeAspect="1" noChangeArrowheads="1"/>
          </p:cNvPicPr>
          <p:nvPr/>
        </p:nvPicPr>
        <p:blipFill>
          <a:blip r:embed="rId6"/>
          <a:srcRect/>
          <a:stretch>
            <a:fillRect/>
          </a:stretch>
        </p:blipFill>
        <p:spPr bwMode="auto">
          <a:xfrm>
            <a:off x="685800" y="5657850"/>
            <a:ext cx="1143000" cy="742950"/>
          </a:xfrm>
          <a:prstGeom prst="rect">
            <a:avLst/>
          </a:prstGeom>
          <a:noFill/>
          <a:ln w="9525">
            <a:noFill/>
            <a:miter lim="800000"/>
            <a:headEnd/>
            <a:tailEnd/>
          </a:ln>
        </p:spPr>
      </p:pic>
      <p:pic>
        <p:nvPicPr>
          <p:cNvPr id="14345" name="Picture 6" descr="C:\Users\Klenor\Desktop\PreZ FR\kompanije\images.jpg"/>
          <p:cNvPicPr>
            <a:picLocks noChangeAspect="1" noChangeArrowheads="1"/>
          </p:cNvPicPr>
          <p:nvPr/>
        </p:nvPicPr>
        <p:blipFill>
          <a:blip r:embed="rId7"/>
          <a:srcRect/>
          <a:stretch>
            <a:fillRect/>
          </a:stretch>
        </p:blipFill>
        <p:spPr bwMode="auto">
          <a:xfrm>
            <a:off x="5319713" y="5486400"/>
            <a:ext cx="852487" cy="1084263"/>
          </a:xfrm>
          <a:prstGeom prst="rect">
            <a:avLst/>
          </a:prstGeom>
          <a:noFill/>
          <a:ln w="9525">
            <a:noFill/>
            <a:miter lim="800000"/>
            <a:headEnd/>
            <a:tailEnd/>
          </a:ln>
        </p:spPr>
      </p:pic>
      <p:pic>
        <p:nvPicPr>
          <p:cNvPr id="14346" name="Picture 7" descr="C:\Users\Klenor\Desktop\PreZ FR\kompanije\images (1).jpg"/>
          <p:cNvPicPr>
            <a:picLocks noChangeAspect="1" noChangeArrowheads="1"/>
          </p:cNvPicPr>
          <p:nvPr/>
        </p:nvPicPr>
        <p:blipFill>
          <a:blip r:embed="rId8"/>
          <a:srcRect/>
          <a:stretch>
            <a:fillRect/>
          </a:stretch>
        </p:blipFill>
        <p:spPr bwMode="auto">
          <a:xfrm>
            <a:off x="685800" y="4497388"/>
            <a:ext cx="1154113" cy="735012"/>
          </a:xfrm>
          <a:prstGeom prst="rect">
            <a:avLst/>
          </a:prstGeom>
          <a:noFill/>
          <a:ln w="9525">
            <a:noFill/>
            <a:miter lim="800000"/>
            <a:headEnd/>
            <a:tailEnd/>
          </a:ln>
        </p:spPr>
      </p:pic>
      <p:pic>
        <p:nvPicPr>
          <p:cNvPr id="14347" name="Picture 8" descr="C:\Users\Klenor\Desktop\PreZ FR\kompanije\Holcim-logo.gif"/>
          <p:cNvPicPr>
            <a:picLocks noChangeAspect="1" noChangeArrowheads="1"/>
          </p:cNvPicPr>
          <p:nvPr/>
        </p:nvPicPr>
        <p:blipFill>
          <a:blip r:embed="rId9"/>
          <a:srcRect/>
          <a:stretch>
            <a:fillRect/>
          </a:stretch>
        </p:blipFill>
        <p:spPr bwMode="auto">
          <a:xfrm>
            <a:off x="2514600" y="4495800"/>
            <a:ext cx="1612900" cy="739775"/>
          </a:xfrm>
          <a:prstGeom prst="rect">
            <a:avLst/>
          </a:prstGeom>
          <a:noFill/>
          <a:ln w="9525">
            <a:noFill/>
            <a:miter lim="800000"/>
            <a:headEnd/>
            <a:tailEnd/>
          </a:ln>
        </p:spPr>
      </p:pic>
      <p:pic>
        <p:nvPicPr>
          <p:cNvPr id="14348" name="Picture 9" descr="C:\Users\Klenor\Desktop\PreZ FR\kompanije\www.ossrb.png"/>
          <p:cNvPicPr>
            <a:picLocks noChangeAspect="1" noChangeArrowheads="1"/>
          </p:cNvPicPr>
          <p:nvPr/>
        </p:nvPicPr>
        <p:blipFill>
          <a:blip r:embed="rId10"/>
          <a:srcRect/>
          <a:stretch>
            <a:fillRect/>
          </a:stretch>
        </p:blipFill>
        <p:spPr bwMode="auto">
          <a:xfrm>
            <a:off x="7207250" y="3298825"/>
            <a:ext cx="1022350" cy="1030288"/>
          </a:xfrm>
          <a:prstGeom prst="rect">
            <a:avLst/>
          </a:prstGeom>
          <a:noFill/>
          <a:ln w="9525">
            <a:noFill/>
            <a:miter lim="800000"/>
            <a:headEnd/>
            <a:tailEnd/>
          </a:ln>
        </p:spPr>
      </p:pic>
      <p:pic>
        <p:nvPicPr>
          <p:cNvPr id="14349" name="Picture 10" descr="C:\Users\Klenor\Desktop\PreZ FR\kompanije\l1.png"/>
          <p:cNvPicPr>
            <a:picLocks noChangeAspect="1" noChangeArrowheads="1"/>
          </p:cNvPicPr>
          <p:nvPr/>
        </p:nvPicPr>
        <p:blipFill>
          <a:blip r:embed="rId11"/>
          <a:srcRect/>
          <a:stretch>
            <a:fillRect/>
          </a:stretch>
        </p:blipFill>
        <p:spPr bwMode="auto">
          <a:xfrm>
            <a:off x="7391400" y="4648200"/>
            <a:ext cx="685800" cy="531813"/>
          </a:xfrm>
          <a:prstGeom prst="rect">
            <a:avLst/>
          </a:prstGeom>
          <a:noFill/>
          <a:ln w="9525">
            <a:noFill/>
            <a:miter lim="800000"/>
            <a:headEnd/>
            <a:tailEnd/>
          </a:ln>
        </p:spPr>
      </p:pic>
      <p:pic>
        <p:nvPicPr>
          <p:cNvPr id="14350" name="Picture 11" descr="C:\Users\Klenor\Desktop\PreZ FR\kompanije\logo.gif"/>
          <p:cNvPicPr>
            <a:picLocks noChangeAspect="1" noChangeArrowheads="1"/>
          </p:cNvPicPr>
          <p:nvPr/>
        </p:nvPicPr>
        <p:blipFill>
          <a:blip r:embed="rId12"/>
          <a:srcRect/>
          <a:stretch>
            <a:fillRect/>
          </a:stretch>
        </p:blipFill>
        <p:spPr bwMode="auto">
          <a:xfrm>
            <a:off x="5224463" y="3409950"/>
            <a:ext cx="1100137" cy="806450"/>
          </a:xfrm>
          <a:prstGeom prst="rect">
            <a:avLst/>
          </a:prstGeom>
          <a:noFill/>
          <a:ln w="9525">
            <a:noFill/>
            <a:miter lim="800000"/>
            <a:headEnd/>
            <a:tailEnd/>
          </a:ln>
        </p:spPr>
      </p:pic>
      <p:pic>
        <p:nvPicPr>
          <p:cNvPr id="14351" name="Picture 12" descr="C:\Users\Klenor\Desktop\PreZ FR\kompanije\sr.jpg"/>
          <p:cNvPicPr>
            <a:picLocks noChangeAspect="1" noChangeArrowheads="1"/>
          </p:cNvPicPr>
          <p:nvPr/>
        </p:nvPicPr>
        <p:blipFill>
          <a:blip r:embed="rId13"/>
          <a:srcRect/>
          <a:stretch>
            <a:fillRect/>
          </a:stretch>
        </p:blipFill>
        <p:spPr bwMode="auto">
          <a:xfrm>
            <a:off x="2514600" y="3608388"/>
            <a:ext cx="1905000" cy="409575"/>
          </a:xfrm>
          <a:prstGeom prst="rect">
            <a:avLst/>
          </a:prstGeom>
          <a:noFill/>
          <a:ln w="9525">
            <a:noFill/>
            <a:miter lim="800000"/>
            <a:headEnd/>
            <a:tailEnd/>
          </a:ln>
        </p:spPr>
      </p:pic>
      <p:pic>
        <p:nvPicPr>
          <p:cNvPr id="2061" name="Picture 13" descr="C:\Users\Klenor\Desktop\PreZ FR\kompanije\SANU 4.jpg"/>
          <p:cNvPicPr>
            <a:picLocks noChangeAspect="1" noChangeArrowheads="1"/>
          </p:cNvPicPr>
          <p:nvPr/>
        </p:nvPicPr>
        <p:blipFill>
          <a:blip r:embed="rId14" cstate="print"/>
          <a:srcRect/>
          <a:stretch>
            <a:fillRect/>
          </a:stretch>
        </p:blipFill>
        <p:spPr bwMode="auto">
          <a:xfrm>
            <a:off x="685800" y="3276600"/>
            <a:ext cx="980136" cy="1074229"/>
          </a:xfrm>
          <a:prstGeom prst="rect">
            <a:avLst/>
          </a:prstGeom>
          <a:ln>
            <a:noFill/>
          </a:ln>
          <a:effectLst>
            <a:softEdge rad="112500"/>
          </a:effectLst>
        </p:spPr>
      </p:pic>
      <p:sp>
        <p:nvSpPr>
          <p:cNvPr id="14353" name="Title 23"/>
          <p:cNvSpPr>
            <a:spLocks noGrp="1"/>
          </p:cNvSpPr>
          <p:nvPr>
            <p:ph type="title" idx="4294967295"/>
          </p:nvPr>
        </p:nvSpPr>
        <p:spPr/>
        <p:txBody>
          <a:bodyPr/>
          <a:lstStyle/>
          <a:p>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p:cNvSpPr>
          <p:nvPr>
            <p:ph type="title"/>
          </p:nvPr>
        </p:nvSpPr>
        <p:spPr>
          <a:xfrm>
            <a:off x="533400" y="1905000"/>
            <a:ext cx="8229600" cy="1371600"/>
          </a:xfrm>
        </p:spPr>
        <p:txBody>
          <a:bodyPr/>
          <a:lstStyle/>
          <a:p>
            <a:r>
              <a:rPr lang="en-US" sz="3200" b="1" smtClean="0">
                <a:solidFill>
                  <a:schemeClr val="tx2"/>
                </a:solidFill>
                <a:latin typeface="Times New Roman" pitchFamily="18" charset="0"/>
                <a:cs typeface="Times New Roman" pitchFamily="18" charset="0"/>
              </a:rPr>
              <a:t>Center of Career Guidance and Counseling for scholars of Fund for Young Talents</a:t>
            </a:r>
          </a:p>
        </p:txBody>
      </p:sp>
      <p:sp>
        <p:nvSpPr>
          <p:cNvPr id="15363" name="Rectangle 3"/>
          <p:cNvSpPr>
            <a:spLocks noGrp="1"/>
          </p:cNvSpPr>
          <p:nvPr>
            <p:ph type="body" idx="1"/>
          </p:nvPr>
        </p:nvSpPr>
        <p:spPr>
          <a:xfrm>
            <a:off x="533400" y="3352800"/>
            <a:ext cx="8229600" cy="2849563"/>
          </a:xfrm>
        </p:spPr>
        <p:txBody>
          <a:bodyPr/>
          <a:lstStyle/>
          <a:p>
            <a:pPr algn="just">
              <a:lnSpc>
                <a:spcPct val="80000"/>
              </a:lnSpc>
            </a:pPr>
            <a:r>
              <a:rPr lang="en-US" sz="2800" smtClean="0">
                <a:solidFill>
                  <a:schemeClr val="tx2"/>
                </a:solidFill>
                <a:latin typeface="Times New Roman" pitchFamily="18" charset="0"/>
                <a:cs typeface="Times New Roman" pitchFamily="18" charset="0"/>
              </a:rPr>
              <a:t>Strategy of Career Development and Counseling within its specific goal named “Implementation of career guidance and counseling system” implies realization of pilot project named “Establishment and management of the Centre for Career Guidance and Counseling for scholars of Fund for Young Talents” and then founding of Centre.</a:t>
            </a:r>
          </a:p>
          <a:p>
            <a:pPr>
              <a:lnSpc>
                <a:spcPct val="80000"/>
              </a:lnSpc>
            </a:pPr>
            <a:endParaRPr lang="sr-Cyrl-CS" sz="2400" smtClean="0">
              <a:latin typeface="Arial" charset="0"/>
            </a:endParaRPr>
          </a:p>
        </p:txBody>
      </p:sp>
      <p:pic>
        <p:nvPicPr>
          <p:cNvPr id="15364"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nvGraphicFramePr>
        <p:xfrm>
          <a:off x="1676400" y="4038600"/>
          <a:ext cx="6324600" cy="243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387" name="Picture 5" descr="Picture1 copy"/>
          <p:cNvPicPr>
            <a:picLocks noChangeAspect="1" noChangeArrowheads="1"/>
          </p:cNvPicPr>
          <p:nvPr/>
        </p:nvPicPr>
        <p:blipFill>
          <a:blip r:embed="rId6"/>
          <a:srcRect/>
          <a:stretch>
            <a:fillRect/>
          </a:stretch>
        </p:blipFill>
        <p:spPr bwMode="auto">
          <a:xfrm>
            <a:off x="0" y="0"/>
            <a:ext cx="9144000" cy="2076450"/>
          </a:xfrm>
          <a:prstGeom prst="rect">
            <a:avLst/>
          </a:prstGeom>
          <a:noFill/>
          <a:ln w="9525">
            <a:noFill/>
            <a:miter lim="800000"/>
            <a:headEnd/>
            <a:tailEnd/>
          </a:ln>
        </p:spPr>
      </p:pic>
      <p:sp>
        <p:nvSpPr>
          <p:cNvPr id="16388" name="Rectangle 7"/>
          <p:cNvSpPr>
            <a:spLocks noChangeArrowheads="1"/>
          </p:cNvSpPr>
          <p:nvPr/>
        </p:nvSpPr>
        <p:spPr bwMode="auto">
          <a:xfrm>
            <a:off x="609600" y="2590800"/>
            <a:ext cx="7772400" cy="1200150"/>
          </a:xfrm>
          <a:prstGeom prst="rect">
            <a:avLst/>
          </a:prstGeom>
          <a:noFill/>
          <a:ln w="9525">
            <a:noFill/>
            <a:miter lim="800000"/>
            <a:headEnd/>
            <a:tailEnd/>
          </a:ln>
        </p:spPr>
        <p:txBody>
          <a:bodyPr>
            <a:spAutoFit/>
          </a:bodyPr>
          <a:lstStyle/>
          <a:p>
            <a:pPr algn="just"/>
            <a:r>
              <a:rPr lang="en-US" sz="2400">
                <a:solidFill>
                  <a:srgbClr val="002060"/>
                </a:solidFill>
                <a:latin typeface="Times New Roman" pitchFamily="18" charset="0"/>
                <a:cs typeface="Times New Roman" pitchFamily="18" charset="0"/>
              </a:rPr>
              <a:t>By the end of 2011 in activities of Centre for Career Guidance and Counseling of Young Talents over 2500 students, scholars of Fund for Young Talents, were involved. </a:t>
            </a:r>
            <a:endParaRPr lang="ru-RU" sz="2400">
              <a:solidFill>
                <a:srgbClr val="00206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p:cNvSpPr>
            <a:spLocks noGrp="1"/>
          </p:cNvSpPr>
          <p:nvPr>
            <p:ph idx="1"/>
          </p:nvPr>
        </p:nvSpPr>
        <p:spPr>
          <a:xfrm>
            <a:off x="1143000" y="3048000"/>
            <a:ext cx="7083425" cy="3209925"/>
          </a:xfrm>
        </p:spPr>
        <p:txBody>
          <a:bodyPr/>
          <a:lstStyle/>
          <a:p>
            <a:pPr eaLnBrk="1" hangingPunct="1">
              <a:buFontTx/>
              <a:buNone/>
            </a:pPr>
            <a:endParaRPr lang="sr-Cyrl-CS" smtClean="0"/>
          </a:p>
          <a:p>
            <a:pPr eaLnBrk="1" hangingPunct="1"/>
            <a:r>
              <a:rPr lang="en-US" sz="2400" smtClean="0">
                <a:solidFill>
                  <a:schemeClr val="tx2"/>
                </a:solidFill>
                <a:latin typeface="Times New Roman" pitchFamily="18" charset="0"/>
                <a:cs typeface="Times New Roman" pitchFamily="18" charset="0"/>
              </a:rPr>
              <a:t>Local Youth Offices</a:t>
            </a:r>
            <a:endParaRPr lang="sr-Cyrl-CS" sz="2400" smtClean="0">
              <a:solidFill>
                <a:schemeClr val="tx2"/>
              </a:solidFill>
              <a:latin typeface="Times New Roman" pitchFamily="18" charset="0"/>
              <a:cs typeface="Times New Roman" pitchFamily="18" charset="0"/>
            </a:endParaRPr>
          </a:p>
          <a:p>
            <a:pPr eaLnBrk="1" hangingPunct="1"/>
            <a:endParaRPr lang="sr-Cyrl-CS" sz="2400" smtClean="0">
              <a:solidFill>
                <a:schemeClr val="tx2"/>
              </a:solidFill>
              <a:latin typeface="Times New Roman" pitchFamily="18" charset="0"/>
              <a:cs typeface="Times New Roman" pitchFamily="18" charset="0"/>
            </a:endParaRPr>
          </a:p>
          <a:p>
            <a:pPr eaLnBrk="1" hangingPunct="1"/>
            <a:r>
              <a:rPr lang="en-US" sz="2400" smtClean="0">
                <a:solidFill>
                  <a:schemeClr val="tx2"/>
                </a:solidFill>
                <a:latin typeface="Times New Roman" pitchFamily="18" charset="0"/>
                <a:cs typeface="Times New Roman" pitchFamily="18" charset="0"/>
              </a:rPr>
              <a:t>Educational institutions</a:t>
            </a:r>
            <a:endParaRPr lang="sr-Cyrl-CS" sz="2400" smtClean="0">
              <a:solidFill>
                <a:schemeClr val="tx2"/>
              </a:solidFill>
              <a:latin typeface="Times New Roman" pitchFamily="18" charset="0"/>
              <a:cs typeface="Times New Roman" pitchFamily="18" charset="0"/>
            </a:endParaRPr>
          </a:p>
          <a:p>
            <a:pPr eaLnBrk="1" hangingPunct="1"/>
            <a:endParaRPr lang="sr-Cyrl-CS" sz="2400" smtClean="0">
              <a:solidFill>
                <a:schemeClr val="tx2"/>
              </a:solidFill>
              <a:latin typeface="Times New Roman" pitchFamily="18" charset="0"/>
              <a:cs typeface="Times New Roman" pitchFamily="18" charset="0"/>
            </a:endParaRPr>
          </a:p>
          <a:p>
            <a:pPr eaLnBrk="1" hangingPunct="1"/>
            <a:r>
              <a:rPr lang="en-US" sz="2400" smtClean="0">
                <a:solidFill>
                  <a:schemeClr val="tx2"/>
                </a:solidFill>
                <a:latin typeface="Times New Roman" pitchFamily="18" charset="0"/>
                <a:cs typeface="Times New Roman" pitchFamily="18" charset="0"/>
              </a:rPr>
              <a:t>Local departments of National Employment Service</a:t>
            </a:r>
            <a:endParaRPr lang="sr-Cyrl-CS" sz="2400" smtClean="0">
              <a:solidFill>
                <a:schemeClr val="tx2"/>
              </a:solidFill>
              <a:latin typeface="Times New Roman" pitchFamily="18" charset="0"/>
              <a:cs typeface="Times New Roman" pitchFamily="18" charset="0"/>
            </a:endParaRPr>
          </a:p>
        </p:txBody>
      </p:sp>
      <p:sp>
        <p:nvSpPr>
          <p:cNvPr id="17411" name="Title 1"/>
          <p:cNvSpPr>
            <a:spLocks noGrp="1"/>
          </p:cNvSpPr>
          <p:nvPr>
            <p:ph type="title"/>
          </p:nvPr>
        </p:nvSpPr>
        <p:spPr>
          <a:xfrm rot="10800000" flipV="1">
            <a:off x="685800" y="2438400"/>
            <a:ext cx="7710488" cy="990600"/>
          </a:xfrm>
        </p:spPr>
        <p:txBody>
          <a:bodyPr/>
          <a:lstStyle/>
          <a:p>
            <a:pPr eaLnBrk="1" hangingPunct="1"/>
            <a:r>
              <a:rPr lang="en-US" sz="2800" b="1" smtClean="0">
                <a:solidFill>
                  <a:schemeClr val="tx2"/>
                </a:solidFill>
                <a:latin typeface="Times New Roman" pitchFamily="18" charset="0"/>
                <a:cs typeface="Times New Roman" pitchFamily="18" charset="0"/>
              </a:rPr>
              <a:t>ANOTHER FORMS OF IMPLEMENTATION</a:t>
            </a:r>
            <a:br>
              <a:rPr lang="en-US" sz="2800" b="1" smtClean="0">
                <a:solidFill>
                  <a:schemeClr val="tx2"/>
                </a:solidFill>
                <a:latin typeface="Times New Roman" pitchFamily="18" charset="0"/>
                <a:cs typeface="Times New Roman" pitchFamily="18" charset="0"/>
              </a:rPr>
            </a:br>
            <a:r>
              <a:rPr lang="en-US" sz="2800" b="1" smtClean="0">
                <a:solidFill>
                  <a:schemeClr val="tx2"/>
                </a:solidFill>
                <a:latin typeface="Times New Roman" pitchFamily="18" charset="0"/>
                <a:cs typeface="Times New Roman" pitchFamily="18" charset="0"/>
              </a:rPr>
              <a:t>Career guidance and counseling in local communities</a:t>
            </a:r>
            <a:br>
              <a:rPr lang="en-US" sz="2800" b="1" smtClean="0">
                <a:solidFill>
                  <a:schemeClr val="tx2"/>
                </a:solidFill>
                <a:latin typeface="Times New Roman" pitchFamily="18" charset="0"/>
                <a:cs typeface="Times New Roman" pitchFamily="18" charset="0"/>
              </a:rPr>
            </a:br>
            <a:endParaRPr lang="en-US" sz="2800" b="1" smtClean="0">
              <a:solidFill>
                <a:schemeClr val="tx2"/>
              </a:solidFill>
              <a:latin typeface="Times New Roman" pitchFamily="18" charset="0"/>
              <a:cs typeface="Times New Roman" pitchFamily="18" charset="0"/>
            </a:endParaRPr>
          </a:p>
        </p:txBody>
      </p:sp>
      <p:pic>
        <p:nvPicPr>
          <p:cNvPr id="17412"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8"/>
          <p:cNvSpPr>
            <a:spLocks noChangeArrowheads="1"/>
          </p:cNvSpPr>
          <p:nvPr/>
        </p:nvSpPr>
        <p:spPr bwMode="auto">
          <a:xfrm>
            <a:off x="609600" y="2586038"/>
            <a:ext cx="8031163" cy="4278312"/>
          </a:xfrm>
          <a:prstGeom prst="rect">
            <a:avLst/>
          </a:prstGeom>
          <a:noFill/>
          <a:ln w="9525">
            <a:noFill/>
            <a:miter lim="800000"/>
            <a:headEnd/>
            <a:tailEnd/>
          </a:ln>
        </p:spPr>
        <p:txBody>
          <a:bodyPr anchor="ctr">
            <a:spAutoFit/>
          </a:bodyPr>
          <a:lstStyle/>
          <a:p>
            <a:pPr>
              <a:buFont typeface="Arial" charset="0"/>
              <a:buChar char="•"/>
            </a:pPr>
            <a:endParaRPr lang="ru-RU" sz="2000">
              <a:solidFill>
                <a:schemeClr val="tx2"/>
              </a:solidFill>
              <a:latin typeface="Times New Roman" pitchFamily="18" charset="0"/>
              <a:cs typeface="Times New Roman" pitchFamily="18" charset="0"/>
            </a:endParaRPr>
          </a:p>
          <a:p>
            <a:pPr algn="just">
              <a:buFont typeface="Arial" charset="0"/>
              <a:buChar char="•"/>
            </a:pPr>
            <a:r>
              <a:rPr lang="en-US" sz="2000">
                <a:solidFill>
                  <a:schemeClr val="tx2"/>
                </a:solidFill>
                <a:latin typeface="Times New Roman" pitchFamily="18" charset="0"/>
                <a:cs typeface="Times New Roman" pitchFamily="18" charset="0"/>
              </a:rPr>
              <a:t>Youth Offices </a:t>
            </a:r>
            <a:r>
              <a:rPr lang="ru-RU" sz="2000">
                <a:solidFill>
                  <a:schemeClr val="tx2"/>
                </a:solidFill>
                <a:latin typeface="Times New Roman" pitchFamily="18" charset="0"/>
                <a:cs typeface="Times New Roman" pitchFamily="18" charset="0"/>
              </a:rPr>
              <a:t>(</a:t>
            </a:r>
            <a:r>
              <a:rPr lang="en-US" sz="2000">
                <a:solidFill>
                  <a:schemeClr val="tx2"/>
                </a:solidFill>
                <a:latin typeface="Times New Roman" pitchFamily="18" charset="0"/>
                <a:cs typeface="Times New Roman" pitchFamily="18" charset="0"/>
              </a:rPr>
              <a:t>established by local government</a:t>
            </a:r>
            <a:r>
              <a:rPr lang="ru-RU" sz="2000">
                <a:solidFill>
                  <a:schemeClr val="tx2"/>
                </a:solidFill>
                <a:latin typeface="Times New Roman" pitchFamily="18" charset="0"/>
                <a:cs typeface="Times New Roman" pitchFamily="18" charset="0"/>
              </a:rPr>
              <a:t>) </a:t>
            </a:r>
            <a:r>
              <a:rPr lang="en-US" sz="2000">
                <a:solidFill>
                  <a:schemeClr val="tx2"/>
                </a:solidFill>
                <a:latin typeface="Times New Roman" pitchFamily="18" charset="0"/>
                <a:cs typeface="Times New Roman" pitchFamily="18" charset="0"/>
              </a:rPr>
              <a:t>have the most important role in the implementation process at the local level of government, in providing key information for young people and in realization of different programs and activities for youth.</a:t>
            </a:r>
            <a:endParaRPr lang="ru-RU" sz="2000">
              <a:solidFill>
                <a:schemeClr val="tx2"/>
              </a:solidFill>
              <a:latin typeface="Times New Roman" pitchFamily="18" charset="0"/>
              <a:cs typeface="Times New Roman" pitchFamily="18" charset="0"/>
            </a:endParaRPr>
          </a:p>
          <a:p>
            <a:pPr>
              <a:buFont typeface="Arial" charset="0"/>
              <a:buChar char="•"/>
            </a:pPr>
            <a:endParaRPr lang="ru-RU" sz="2000">
              <a:solidFill>
                <a:schemeClr val="tx2"/>
              </a:solidFill>
              <a:latin typeface="Times New Roman" pitchFamily="18" charset="0"/>
              <a:cs typeface="Times New Roman" pitchFamily="18" charset="0"/>
            </a:endParaRPr>
          </a:p>
          <a:p>
            <a:pPr>
              <a:buFont typeface="Arial" charset="0"/>
              <a:buChar char="•"/>
            </a:pPr>
            <a:r>
              <a:rPr lang="en-US" sz="2000">
                <a:solidFill>
                  <a:schemeClr val="tx2"/>
                </a:solidFill>
                <a:latin typeface="Times New Roman" pitchFamily="18" charset="0"/>
                <a:cs typeface="Times New Roman" pitchFamily="18" charset="0"/>
              </a:rPr>
              <a:t> So far, activities of Youth Offices cover over 30% of youth population in Serbia.</a:t>
            </a:r>
            <a:endParaRPr lang="ru-RU" sz="2000">
              <a:solidFill>
                <a:schemeClr val="tx2"/>
              </a:solidFill>
              <a:latin typeface="Times New Roman" pitchFamily="18" charset="0"/>
              <a:cs typeface="Times New Roman" pitchFamily="18" charset="0"/>
            </a:endParaRPr>
          </a:p>
          <a:p>
            <a:pPr>
              <a:buFont typeface="Arial" charset="0"/>
              <a:buChar char="•"/>
            </a:pPr>
            <a:endParaRPr lang="ru-RU" sz="2000">
              <a:solidFill>
                <a:schemeClr val="tx2"/>
              </a:solidFill>
              <a:latin typeface="Times New Roman" pitchFamily="18" charset="0"/>
              <a:cs typeface="Times New Roman" pitchFamily="18" charset="0"/>
            </a:endParaRPr>
          </a:p>
          <a:p>
            <a:pPr>
              <a:buFont typeface="Arial" charset="0"/>
              <a:buChar char="•"/>
            </a:pPr>
            <a:r>
              <a:rPr lang="en-US" sz="2000">
                <a:solidFill>
                  <a:schemeClr val="tx2"/>
                </a:solidFill>
                <a:latin typeface="Times New Roman" pitchFamily="18" charset="0"/>
                <a:cs typeface="Times New Roman" pitchFamily="18" charset="0"/>
              </a:rPr>
              <a:t> Every year MoYS financially supports youth projects and arrange training sessions for coordinators of youth offices in Serbia.</a:t>
            </a:r>
            <a:endParaRPr lang="ru-RU" sz="2000">
              <a:solidFill>
                <a:schemeClr val="tx2"/>
              </a:solidFill>
              <a:latin typeface="Times New Roman" pitchFamily="18" charset="0"/>
              <a:cs typeface="Times New Roman" pitchFamily="18" charset="0"/>
            </a:endParaRPr>
          </a:p>
          <a:p>
            <a:pPr>
              <a:buFont typeface="Arial" charset="0"/>
              <a:buChar char="•"/>
            </a:pPr>
            <a:endParaRPr lang="ru-RU" sz="2000">
              <a:solidFill>
                <a:schemeClr val="tx2"/>
              </a:solidFill>
              <a:latin typeface="Times New Roman" pitchFamily="18" charset="0"/>
              <a:cs typeface="Times New Roman" pitchFamily="18" charset="0"/>
            </a:endParaRPr>
          </a:p>
          <a:p>
            <a:endParaRPr lang="ru-RU" sz="1600" b="1">
              <a:latin typeface="Calibri" pitchFamily="34" charset="0"/>
            </a:endParaRPr>
          </a:p>
          <a:p>
            <a:endParaRPr lang="ru-RU" sz="1600" b="1">
              <a:latin typeface="Calibri" pitchFamily="34" charset="0"/>
            </a:endParaRPr>
          </a:p>
        </p:txBody>
      </p:sp>
      <p:sp>
        <p:nvSpPr>
          <p:cNvPr id="18435" name="Slide Number Placeholder 3"/>
          <p:cNvSpPr txBox="1">
            <a:spLocks noGrp="1"/>
          </p:cNvSpPr>
          <p:nvPr/>
        </p:nvSpPr>
        <p:spPr bwMode="auto">
          <a:xfrm>
            <a:off x="3643313" y="1214438"/>
            <a:ext cx="2376487" cy="288925"/>
          </a:xfrm>
          <a:prstGeom prst="rect">
            <a:avLst/>
          </a:prstGeom>
          <a:noFill/>
          <a:ln w="9525">
            <a:noFill/>
            <a:miter lim="800000"/>
            <a:headEnd/>
            <a:tailEnd/>
          </a:ln>
        </p:spPr>
        <p:txBody>
          <a:bodyPr/>
          <a:lstStyle/>
          <a:p>
            <a:endParaRPr lang="en-US" sz="1400" b="1">
              <a:solidFill>
                <a:srgbClr val="990099"/>
              </a:solidFill>
              <a:latin typeface="Calibri" pitchFamily="34" charset="0"/>
            </a:endParaRPr>
          </a:p>
        </p:txBody>
      </p:sp>
      <p:sp>
        <p:nvSpPr>
          <p:cNvPr id="15368" name="Rectangle 11"/>
          <p:cNvSpPr>
            <a:spLocks noChangeArrowheads="1"/>
          </p:cNvSpPr>
          <p:nvPr/>
        </p:nvSpPr>
        <p:spPr bwMode="auto">
          <a:xfrm>
            <a:off x="2133600" y="1676400"/>
            <a:ext cx="4495800" cy="2554288"/>
          </a:xfrm>
          <a:prstGeom prst="rect">
            <a:avLst/>
          </a:prstGeom>
          <a:noFill/>
          <a:ln w="9525">
            <a:noFill/>
            <a:miter lim="800000"/>
            <a:headEnd/>
            <a:tailEnd/>
          </a:ln>
        </p:spPr>
        <p:txBody>
          <a:bodyPr>
            <a:spAutoFit/>
          </a:bodyPr>
          <a:lstStyle/>
          <a:p>
            <a:pPr algn="ctr" fontAlgn="auto">
              <a:spcBef>
                <a:spcPts val="0"/>
              </a:spcBef>
              <a:spcAft>
                <a:spcPts val="0"/>
              </a:spcAft>
              <a:defRPr/>
            </a:pPr>
            <a:endParaRPr lang="ru-RU" sz="2400" b="1" dirty="0">
              <a:solidFill>
                <a:srgbClr val="3333CC"/>
              </a:solidFill>
              <a:effectLst>
                <a:outerShdw blurRad="38100" dist="38100" dir="2700000" algn="tl">
                  <a:srgbClr val="000000">
                    <a:alpha val="43137"/>
                  </a:srgbClr>
                </a:outerShdw>
              </a:effectLst>
              <a:latin typeface="Arial Black" pitchFamily="34" charset="0"/>
            </a:endParaRPr>
          </a:p>
          <a:p>
            <a:pPr algn="ctr" fontAlgn="auto">
              <a:spcBef>
                <a:spcPts val="0"/>
              </a:spcBef>
              <a:spcAft>
                <a:spcPts val="0"/>
              </a:spcAft>
              <a:defRPr/>
            </a:pPr>
            <a:r>
              <a:rPr lang="en-US" sz="3600" b="1" dirty="0">
                <a:solidFill>
                  <a:schemeClr val="tx2"/>
                </a:solidFill>
                <a:latin typeface="Times New Roman" pitchFamily="18" charset="0"/>
                <a:cs typeface="Times New Roman" pitchFamily="18" charset="0"/>
              </a:rPr>
              <a:t>Youth Offices</a:t>
            </a:r>
          </a:p>
          <a:p>
            <a:pPr algn="ctr" fontAlgn="auto">
              <a:spcBef>
                <a:spcPts val="0"/>
              </a:spcBef>
              <a:spcAft>
                <a:spcPts val="0"/>
              </a:spcAft>
              <a:defRPr/>
            </a:pPr>
            <a:endParaRPr lang="en-US" sz="3600" b="1" dirty="0">
              <a:solidFill>
                <a:schemeClr val="tx2"/>
              </a:solidFill>
              <a:latin typeface="Times New Roman" pitchFamily="18" charset="0"/>
              <a:cs typeface="Times New Roman" pitchFamily="18" charset="0"/>
            </a:endParaRPr>
          </a:p>
          <a:p>
            <a:pPr algn="ctr" fontAlgn="auto">
              <a:spcBef>
                <a:spcPts val="0"/>
              </a:spcBef>
              <a:spcAft>
                <a:spcPts val="0"/>
              </a:spcAft>
              <a:defRPr/>
            </a:pPr>
            <a:endParaRPr lang="ru-RU" sz="3600" b="1" dirty="0">
              <a:solidFill>
                <a:schemeClr val="tx2"/>
              </a:solidFill>
              <a:latin typeface="Times New Roman" pitchFamily="18" charset="0"/>
              <a:cs typeface="Times New Roman" pitchFamily="18" charset="0"/>
            </a:endParaRPr>
          </a:p>
          <a:p>
            <a:pPr algn="ctr" fontAlgn="auto">
              <a:spcBef>
                <a:spcPts val="0"/>
              </a:spcBef>
              <a:spcAft>
                <a:spcPts val="0"/>
              </a:spcAft>
              <a:defRPr/>
            </a:pPr>
            <a:endParaRPr lang="ru-RU" sz="2800" b="1" dirty="0">
              <a:solidFill>
                <a:schemeClr val="tx2"/>
              </a:solidFill>
              <a:latin typeface="Times New Roman" pitchFamily="18" charset="0"/>
              <a:cs typeface="Times New Roman" pitchFamily="18" charset="0"/>
            </a:endParaRPr>
          </a:p>
        </p:txBody>
      </p:sp>
      <p:pic>
        <p:nvPicPr>
          <p:cNvPr id="18437"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p:cNvSpPr>
            <a:spLocks noGrp="1"/>
          </p:cNvSpPr>
          <p:nvPr>
            <p:ph idx="1"/>
          </p:nvPr>
        </p:nvSpPr>
        <p:spPr>
          <a:xfrm>
            <a:off x="533400" y="2590800"/>
            <a:ext cx="8113713" cy="4078288"/>
          </a:xfrm>
        </p:spPr>
        <p:txBody>
          <a:bodyPr/>
          <a:lstStyle/>
          <a:p>
            <a:pPr algn="just">
              <a:buFont typeface="Arial" charset="0"/>
              <a:buNone/>
            </a:pPr>
            <a:r>
              <a:rPr lang="en-US" sz="2000" b="1" smtClean="0">
                <a:solidFill>
                  <a:schemeClr val="tx2"/>
                </a:solidFill>
                <a:latin typeface="Times New Roman" pitchFamily="18" charset="0"/>
                <a:cs typeface="Times New Roman" pitchFamily="18" charset="0"/>
              </a:rPr>
              <a:t>Projects:</a:t>
            </a:r>
          </a:p>
          <a:p>
            <a:pPr algn="just"/>
            <a:r>
              <a:rPr lang="sr-Cyrl-CS" sz="2000" b="1" smtClean="0">
                <a:solidFill>
                  <a:schemeClr val="tx2"/>
                </a:solidFill>
                <a:latin typeface="Times New Roman" pitchFamily="18" charset="0"/>
                <a:cs typeface="Times New Roman" pitchFamily="18" charset="0"/>
              </a:rPr>
              <a:t>,,</a:t>
            </a:r>
            <a:r>
              <a:rPr lang="en-US" sz="2000" b="1" smtClean="0">
                <a:solidFill>
                  <a:schemeClr val="tx2"/>
                </a:solidFill>
                <a:latin typeface="Times New Roman" pitchFamily="18" charset="0"/>
                <a:cs typeface="Times New Roman" pitchFamily="18" charset="0"/>
              </a:rPr>
              <a:t>Career development of young people</a:t>
            </a:r>
            <a:r>
              <a:rPr lang="sr-Cyrl-CS" sz="2000" b="1" smtClean="0">
                <a:solidFill>
                  <a:schemeClr val="tx2"/>
                </a:solidFill>
                <a:latin typeface="Times New Roman" pitchFamily="18" charset="0"/>
                <a:cs typeface="Times New Roman" pitchFamily="18" charset="0"/>
              </a:rPr>
              <a:t>”</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partner</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Manpower;</a:t>
            </a:r>
            <a:endParaRPr lang="sr-Cyrl-CS" sz="2000" smtClean="0">
              <a:solidFill>
                <a:schemeClr val="tx2"/>
              </a:solidFill>
              <a:latin typeface="Times New Roman" pitchFamily="18" charset="0"/>
              <a:cs typeface="Times New Roman" pitchFamily="18" charset="0"/>
            </a:endParaRPr>
          </a:p>
          <a:p>
            <a:pPr algn="just"/>
            <a:r>
              <a:rPr lang="sr-Cyrl-CS" sz="2000" b="1" smtClean="0">
                <a:solidFill>
                  <a:schemeClr val="tx2"/>
                </a:solidFill>
                <a:latin typeface="Times New Roman" pitchFamily="18" charset="0"/>
                <a:cs typeface="Times New Roman" pitchFamily="18" charset="0"/>
              </a:rPr>
              <a:t>,,</a:t>
            </a:r>
            <a:r>
              <a:rPr lang="en-US" sz="2000" b="1" smtClean="0">
                <a:solidFill>
                  <a:schemeClr val="tx2"/>
                </a:solidFill>
                <a:latin typeface="Times New Roman" pitchFamily="18" charset="0"/>
                <a:cs typeface="Times New Roman" pitchFamily="18" charset="0"/>
              </a:rPr>
              <a:t>Support for youth entrepreneurship” </a:t>
            </a:r>
            <a:r>
              <a:rPr lang="sr-Cyrl-CS" sz="2000" b="1" smtClean="0">
                <a:solidFill>
                  <a:schemeClr val="tx2"/>
                </a:solidFill>
                <a:latin typeface="Times New Roman" pitchFamily="18" charset="0"/>
                <a:cs typeface="Times New Roman" pitchFamily="18" charset="0"/>
              </a:rPr>
              <a:t>-</a:t>
            </a:r>
            <a:r>
              <a:rPr lang="en-US" sz="2000" b="1"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USAID</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MoYS</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municipalities</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98 </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Youth Offices</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over</a:t>
            </a:r>
            <a:r>
              <a:rPr lang="sr-Cyrl-CS" sz="2000" smtClean="0">
                <a:solidFill>
                  <a:schemeClr val="tx2"/>
                </a:solidFill>
                <a:latin typeface="Times New Roman" pitchFamily="18" charset="0"/>
                <a:cs typeface="Times New Roman" pitchFamily="18" charset="0"/>
              </a:rPr>
              <a:t> 6000 </a:t>
            </a:r>
            <a:r>
              <a:rPr lang="en-US" sz="2000" smtClean="0">
                <a:solidFill>
                  <a:schemeClr val="tx2"/>
                </a:solidFill>
                <a:latin typeface="Times New Roman" pitchFamily="18" charset="0"/>
                <a:cs typeface="Times New Roman" pitchFamily="18" charset="0"/>
              </a:rPr>
              <a:t>young people</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different activities aimed at development of entrepreneurship</a:t>
            </a:r>
            <a:r>
              <a:rPr lang="en-US" sz="2000" b="1"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and employment of young people; </a:t>
            </a:r>
            <a:endParaRPr lang="sr-Cyrl-CS" sz="2000" smtClean="0">
              <a:solidFill>
                <a:schemeClr val="tx2"/>
              </a:solidFill>
              <a:latin typeface="Times New Roman" pitchFamily="18" charset="0"/>
              <a:cs typeface="Times New Roman" pitchFamily="18" charset="0"/>
            </a:endParaRPr>
          </a:p>
          <a:p>
            <a:pPr algn="just"/>
            <a:r>
              <a:rPr lang="sr-Cyrl-CS" sz="2000" b="1" smtClean="0">
                <a:solidFill>
                  <a:schemeClr val="tx2"/>
                </a:solidFill>
                <a:latin typeface="Times New Roman" pitchFamily="18" charset="0"/>
                <a:cs typeface="Times New Roman" pitchFamily="18" charset="0"/>
              </a:rPr>
              <a:t>,,</a:t>
            </a:r>
            <a:r>
              <a:rPr lang="en-US" sz="2000" b="1" smtClean="0">
                <a:solidFill>
                  <a:schemeClr val="tx2"/>
                </a:solidFill>
                <a:latin typeface="Times New Roman" pitchFamily="18" charset="0"/>
                <a:cs typeface="Times New Roman" pitchFamily="18" charset="0"/>
              </a:rPr>
              <a:t>Professional orientation</a:t>
            </a:r>
            <a:r>
              <a:rPr lang="sr-Cyrl-CS" sz="2000" b="1" smtClean="0">
                <a:solidFill>
                  <a:schemeClr val="tx2"/>
                </a:solidFill>
                <a:latin typeface="Times New Roman" pitchFamily="18" charset="0"/>
                <a:cs typeface="Times New Roman" pitchFamily="18" charset="0"/>
              </a:rPr>
              <a:t>”</a:t>
            </a:r>
            <a:r>
              <a:rPr lang="en-US" sz="2000" b="1" smtClean="0">
                <a:solidFill>
                  <a:schemeClr val="tx2"/>
                </a:solidFill>
                <a:latin typeface="Times New Roman" pitchFamily="18" charset="0"/>
                <a:cs typeface="Times New Roman" pitchFamily="18" charset="0"/>
              </a:rPr>
              <a:t> </a:t>
            </a:r>
            <a:r>
              <a:rPr lang="sr-Cyrl-CS" sz="2000" b="1" smtClean="0">
                <a:solidFill>
                  <a:schemeClr val="tx2"/>
                </a:solidFill>
                <a:latin typeface="Times New Roman" pitchFamily="18" charset="0"/>
                <a:cs typeface="Times New Roman" pitchFamily="18" charset="0"/>
              </a:rPr>
              <a:t>-</a:t>
            </a:r>
            <a:r>
              <a:rPr lang="en-US" sz="2000" smtClean="0">
                <a:solidFill>
                  <a:schemeClr val="tx2"/>
                </a:solidFill>
                <a:latin typeface="Times New Roman" pitchFamily="18" charset="0"/>
                <a:cs typeface="Times New Roman" pitchFamily="18" charset="0"/>
              </a:rPr>
              <a:t> GIZ,</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Ministry of education and science</a:t>
            </a:r>
            <a:r>
              <a:rPr lang="sr-Cyrl-CS" sz="2000" smtClean="0">
                <a:solidFill>
                  <a:schemeClr val="tx2"/>
                </a:solidFill>
                <a:latin typeface="Times New Roman" pitchFamily="18" charset="0"/>
                <a:cs typeface="Times New Roman" pitchFamily="18" charset="0"/>
              </a:rPr>
              <a:t>,</a:t>
            </a:r>
            <a:r>
              <a:rPr lang="en-US" sz="2000" smtClean="0">
                <a:solidFill>
                  <a:schemeClr val="tx2"/>
                </a:solidFill>
                <a:latin typeface="Times New Roman" pitchFamily="18" charset="0"/>
                <a:cs typeface="Times New Roman" pitchFamily="18" charset="0"/>
              </a:rPr>
              <a:t> MoYS</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started in 2011;</a:t>
            </a:r>
            <a:endParaRPr lang="sr-Cyrl-CS" sz="2000" smtClean="0">
              <a:solidFill>
                <a:schemeClr val="tx2"/>
              </a:solidFill>
              <a:latin typeface="Times New Roman" pitchFamily="18" charset="0"/>
              <a:cs typeface="Times New Roman" pitchFamily="18" charset="0"/>
            </a:endParaRPr>
          </a:p>
          <a:p>
            <a:pPr algn="just"/>
            <a:r>
              <a:rPr lang="en-US" sz="2000" smtClean="0">
                <a:solidFill>
                  <a:schemeClr val="tx2"/>
                </a:solidFill>
                <a:latin typeface="Times New Roman" pitchFamily="18" charset="0"/>
                <a:cs typeface="Times New Roman" pitchFamily="18" charset="0"/>
              </a:rPr>
              <a:t>Cooperation with</a:t>
            </a:r>
            <a:r>
              <a:rPr lang="sr-Cyrl-CS" sz="2000" smtClean="0">
                <a:solidFill>
                  <a:schemeClr val="tx2"/>
                </a:solidFill>
                <a:latin typeface="Times New Roman" pitchFamily="18" charset="0"/>
                <a:cs typeface="Times New Roman" pitchFamily="18" charset="0"/>
              </a:rPr>
              <a:t> </a:t>
            </a:r>
            <a:r>
              <a:rPr lang="en-US" sz="2000" smtClean="0">
                <a:solidFill>
                  <a:schemeClr val="tx2"/>
                </a:solidFill>
                <a:latin typeface="Times New Roman" pitchFamily="18" charset="0"/>
                <a:cs typeface="Times New Roman" pitchFamily="18" charset="0"/>
              </a:rPr>
              <a:t>British Council regarding career guidance in local communities;</a:t>
            </a:r>
            <a:endParaRPr lang="sr-Cyrl-CS" sz="2000" smtClean="0">
              <a:solidFill>
                <a:schemeClr val="tx2"/>
              </a:solidFill>
              <a:latin typeface="Times New Roman" pitchFamily="18" charset="0"/>
              <a:cs typeface="Times New Roman" pitchFamily="18" charset="0"/>
            </a:endParaRPr>
          </a:p>
          <a:p>
            <a:pPr algn="just"/>
            <a:r>
              <a:rPr lang="en-US" sz="2000" smtClean="0">
                <a:solidFill>
                  <a:schemeClr val="tx2"/>
                </a:solidFill>
                <a:latin typeface="Times New Roman" pitchFamily="18" charset="0"/>
                <a:cs typeface="Times New Roman" pitchFamily="18" charset="0"/>
              </a:rPr>
              <a:t>In 27 Youth Offices in Serbia service of career informing is developed, while in other, it is still in development (support MDG, USAID).</a:t>
            </a:r>
            <a:endParaRPr lang="sr-Cyrl-CS" sz="2000" smtClean="0">
              <a:solidFill>
                <a:schemeClr val="tx2"/>
              </a:solidFill>
              <a:latin typeface="Times New Roman" pitchFamily="18" charset="0"/>
              <a:cs typeface="Times New Roman" pitchFamily="18" charset="0"/>
            </a:endParaRPr>
          </a:p>
          <a:p>
            <a:endParaRPr lang="en-US" sz="1400" smtClean="0"/>
          </a:p>
        </p:txBody>
      </p:sp>
      <p:sp>
        <p:nvSpPr>
          <p:cNvPr id="19459" name="Title 2"/>
          <p:cNvSpPr>
            <a:spLocks noGrp="1"/>
          </p:cNvSpPr>
          <p:nvPr>
            <p:ph type="title"/>
          </p:nvPr>
        </p:nvSpPr>
        <p:spPr>
          <a:xfrm>
            <a:off x="457200" y="1524000"/>
            <a:ext cx="8488363" cy="1066800"/>
          </a:xfrm>
        </p:spPr>
        <p:txBody>
          <a:bodyPr/>
          <a:lstStyle/>
          <a:p>
            <a:r>
              <a:rPr lang="sr-Cyrl-CS" sz="2400" smtClean="0">
                <a:solidFill>
                  <a:srgbClr val="003399"/>
                </a:solidFill>
                <a:latin typeface="Times New Roman" pitchFamily="18" charset="0"/>
                <a:cs typeface="Times New Roman" pitchFamily="18" charset="0"/>
              </a:rPr>
              <a:t/>
            </a:r>
            <a:br>
              <a:rPr lang="sr-Cyrl-CS" sz="2400" smtClean="0">
                <a:solidFill>
                  <a:srgbClr val="003399"/>
                </a:solidFill>
                <a:latin typeface="Times New Roman" pitchFamily="18" charset="0"/>
                <a:cs typeface="Times New Roman" pitchFamily="18" charset="0"/>
              </a:rPr>
            </a:br>
            <a:r>
              <a:rPr lang="en-US" sz="2400" b="1" smtClean="0">
                <a:solidFill>
                  <a:schemeClr val="tx2"/>
                </a:solidFill>
                <a:latin typeface="Times New Roman" pitchFamily="18" charset="0"/>
                <a:cs typeface="Times New Roman" pitchFamily="18" charset="0"/>
              </a:rPr>
              <a:t>Implementation of Strategy through Youth Offices</a:t>
            </a:r>
          </a:p>
        </p:txBody>
      </p:sp>
      <p:pic>
        <p:nvPicPr>
          <p:cNvPr id="19460" name="Picture 5" descr="Picture1 copy"/>
          <p:cNvPicPr>
            <a:picLocks noChangeAspect="1" noChangeArrowheads="1"/>
          </p:cNvPicPr>
          <p:nvPr/>
        </p:nvPicPr>
        <p:blipFill>
          <a:blip r:embed="rId2"/>
          <a:srcRect/>
          <a:stretch>
            <a:fillRect/>
          </a:stretch>
        </p:blipFill>
        <p:spPr bwMode="auto">
          <a:xfrm>
            <a:off x="0" y="0"/>
            <a:ext cx="9144000" cy="207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1"/>
          <p:cNvSpPr>
            <a:spLocks noGrp="1"/>
          </p:cNvSpPr>
          <p:nvPr>
            <p:ph idx="1"/>
          </p:nvPr>
        </p:nvSpPr>
        <p:spPr>
          <a:xfrm>
            <a:off x="533400" y="2438400"/>
            <a:ext cx="7696200" cy="2971800"/>
          </a:xfrm>
        </p:spPr>
        <p:txBody>
          <a:bodyPr/>
          <a:lstStyle/>
          <a:p>
            <a:pPr>
              <a:buFont typeface="Arial" charset="0"/>
              <a:buNone/>
              <a:defRPr/>
            </a:pPr>
            <a:endParaRPr lang="x-none" sz="1800" dirty="0" smtClean="0">
              <a:solidFill>
                <a:schemeClr val="tx2"/>
              </a:solidFill>
              <a:latin typeface="Times New Roman" pitchFamily="18" charset="0"/>
              <a:cs typeface="Times New Roman" pitchFamily="18" charset="0"/>
            </a:endParaRPr>
          </a:p>
          <a:p>
            <a:pPr>
              <a:buFont typeface="Arial" pitchFamily="34" charset="0"/>
              <a:buChar char="•"/>
              <a:defRPr/>
            </a:pPr>
            <a:r>
              <a:rPr lang="en-US" sz="1600" dirty="0" smtClean="0">
                <a:solidFill>
                  <a:schemeClr val="tx2"/>
                </a:solidFill>
                <a:latin typeface="Times New Roman" pitchFamily="18" charset="0"/>
                <a:cs typeface="Times New Roman" pitchFamily="18" charset="0"/>
              </a:rPr>
              <a:t>Development of strategic documents and founding of governmental Working Group that is in charge for the implementation of the Strategy.</a:t>
            </a:r>
          </a:p>
          <a:p>
            <a:pPr>
              <a:buFont typeface="Arial" pitchFamily="34" charset="0"/>
              <a:buChar char="•"/>
              <a:defRPr/>
            </a:pPr>
            <a:r>
              <a:rPr lang="en-US" sz="1600" dirty="0" smtClean="0">
                <a:solidFill>
                  <a:schemeClr val="tx2"/>
                </a:solidFill>
                <a:latin typeface="Times New Roman" pitchFamily="18" charset="0"/>
                <a:cs typeface="Times New Roman" pitchFamily="18" charset="0"/>
              </a:rPr>
              <a:t>Centers for career guidance and counseling within National Employment Service, and also within universities are established.</a:t>
            </a:r>
          </a:p>
          <a:p>
            <a:pPr>
              <a:buFont typeface="Arial" pitchFamily="34" charset="0"/>
              <a:buChar char="•"/>
              <a:defRPr/>
            </a:pPr>
            <a:r>
              <a:rPr lang="en-US" sz="1600" dirty="0" smtClean="0">
                <a:solidFill>
                  <a:schemeClr val="tx2"/>
                </a:solidFill>
                <a:latin typeface="Times New Roman" pitchFamily="18" charset="0"/>
                <a:cs typeface="Times New Roman" pitchFamily="18" charset="0"/>
              </a:rPr>
              <a:t>Different activities regarding career guidance and counseling are developed in elementary schools and high schools.</a:t>
            </a:r>
          </a:p>
          <a:p>
            <a:pPr>
              <a:buFont typeface="Arial" pitchFamily="34" charset="0"/>
              <a:buChar char="•"/>
              <a:defRPr/>
            </a:pPr>
            <a:r>
              <a:rPr lang="en-US" sz="1600" dirty="0" smtClean="0">
                <a:solidFill>
                  <a:schemeClr val="tx2"/>
                </a:solidFill>
                <a:latin typeface="Times New Roman" pitchFamily="18" charset="0"/>
                <a:cs typeface="Times New Roman" pitchFamily="18" charset="0"/>
              </a:rPr>
              <a:t>Different activities regarding career guidance and counseling are developed within Youth Offices.</a:t>
            </a:r>
          </a:p>
          <a:p>
            <a:pPr>
              <a:buFont typeface="Arial" pitchFamily="34" charset="0"/>
              <a:buChar char="•"/>
              <a:defRPr/>
            </a:pPr>
            <a:r>
              <a:rPr lang="en-US" sz="1600" dirty="0" smtClean="0">
                <a:solidFill>
                  <a:schemeClr val="tx2"/>
                </a:solidFill>
                <a:latin typeface="Times New Roman" pitchFamily="18" charset="0"/>
                <a:cs typeface="Times New Roman" pitchFamily="18" charset="0"/>
              </a:rPr>
              <a:t>There are, also, different non-governmental organizations dealing with the career guidance and counseling.</a:t>
            </a:r>
          </a:p>
          <a:p>
            <a:pPr>
              <a:buFont typeface="Arial" charset="0"/>
              <a:buNone/>
              <a:defRPr/>
            </a:pPr>
            <a:endParaRPr lang="x-none" sz="1600" dirty="0" smtClean="0">
              <a:solidFill>
                <a:schemeClr val="tx2"/>
              </a:solidFill>
              <a:latin typeface="Times New Roman" pitchFamily="18" charset="0"/>
              <a:cs typeface="Times New Roman" pitchFamily="18" charset="0"/>
            </a:endParaRPr>
          </a:p>
          <a:p>
            <a:pPr algn="just">
              <a:buFont typeface="Arial" charset="0"/>
              <a:buNone/>
              <a:defRPr/>
            </a:pPr>
            <a:r>
              <a:rPr lang="x-none" sz="1600" dirty="0" smtClean="0">
                <a:solidFill>
                  <a:schemeClr val="tx2"/>
                </a:solidFill>
                <a:latin typeface="Times New Roman" pitchFamily="18" charset="0"/>
                <a:cs typeface="Times New Roman" pitchFamily="18" charset="0"/>
              </a:rPr>
              <a:t>	</a:t>
            </a:r>
            <a:r>
              <a:rPr lang="en-US" sz="2000" b="1" dirty="0" smtClean="0">
                <a:solidFill>
                  <a:schemeClr val="tx2"/>
                </a:solidFill>
                <a:latin typeface="Times New Roman" pitchFamily="18" charset="0"/>
                <a:cs typeface="Times New Roman" pitchFamily="18" charset="0"/>
              </a:rPr>
              <a:t>There are some elements of comprehensive system – it is necessary to unite all players involved in this domain and to build a comprehensive system of career guidance and counseling.</a:t>
            </a:r>
            <a:endParaRPr lang="sr-Cyrl-CS" sz="20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endParaRPr>
          </a:p>
          <a:p>
            <a:pPr>
              <a:buFont typeface="Wingdings 3" pitchFamily="18" charset="2"/>
              <a:buNone/>
              <a:defRPr/>
            </a:pPr>
            <a:r>
              <a:rPr lang="sr-Cyrl-CS" sz="18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a:t>
            </a:r>
            <a:endParaRPr lang="sr-Cyrl-CS" sz="1800" b="1" dirty="0" smtClean="0">
              <a:latin typeface="Arial" pitchFamily="34" charset="0"/>
              <a:cs typeface="Arial" pitchFamily="34" charset="0"/>
            </a:endParaRPr>
          </a:p>
        </p:txBody>
      </p:sp>
      <p:sp>
        <p:nvSpPr>
          <p:cNvPr id="21507" name="Title 2"/>
          <p:cNvSpPr>
            <a:spLocks noGrp="1"/>
          </p:cNvSpPr>
          <p:nvPr>
            <p:ph type="title"/>
          </p:nvPr>
        </p:nvSpPr>
        <p:spPr>
          <a:xfrm>
            <a:off x="685800" y="2286000"/>
            <a:ext cx="8153400" cy="533400"/>
          </a:xfrm>
        </p:spPr>
        <p:txBody>
          <a:bodyPr/>
          <a:lstStyle/>
          <a:p>
            <a:pPr>
              <a:defRPr/>
            </a:pPr>
            <a:r>
              <a:rPr lang="sr-Cyrl-CS" sz="2800" b="1" dirty="0" smtClean="0">
                <a:solidFill>
                  <a:schemeClr val="accent1">
                    <a:lumMod val="50000"/>
                  </a:schemeClr>
                </a:solidFill>
                <a:latin typeface="Times New Roman" pitchFamily="18" charset="0"/>
                <a:cs typeface="Times New Roman" pitchFamily="18" charset="0"/>
              </a:rPr>
              <a:t>   </a:t>
            </a:r>
            <a:r>
              <a:rPr lang="en-US" sz="2800" b="1" dirty="0" smtClean="0">
                <a:solidFill>
                  <a:schemeClr val="tx2"/>
                </a:solidFill>
                <a:latin typeface="Times New Roman" pitchFamily="18" charset="0"/>
                <a:cs typeface="Times New Roman" pitchFamily="18" charset="0"/>
              </a:rPr>
              <a:t>Career guidance and young people in Serbia</a:t>
            </a:r>
            <a:br>
              <a:rPr lang="en-US" sz="2800" b="1" dirty="0" smtClean="0">
                <a:solidFill>
                  <a:schemeClr val="tx2"/>
                </a:solidFill>
                <a:latin typeface="Times New Roman" pitchFamily="18" charset="0"/>
                <a:cs typeface="Times New Roman" pitchFamily="18" charset="0"/>
              </a:rPr>
            </a:br>
            <a:r>
              <a:rPr lang="en-US" sz="2800" b="1" dirty="0" smtClean="0">
                <a:solidFill>
                  <a:schemeClr val="tx2"/>
                </a:solidFill>
                <a:latin typeface="Times New Roman" pitchFamily="18" charset="0"/>
                <a:cs typeface="Times New Roman" pitchFamily="18" charset="0"/>
              </a:rPr>
              <a:t>-results-</a:t>
            </a:r>
            <a:r>
              <a:rPr lang="en-US" sz="2800" b="1" dirty="0" smtClean="0">
                <a:solidFill>
                  <a:schemeClr val="accent1">
                    <a:lumMod val="50000"/>
                  </a:schemeClr>
                </a:solidFill>
                <a:latin typeface="Times New Roman" pitchFamily="18" charset="0"/>
                <a:cs typeface="Times New Roman" pitchFamily="18" charset="0"/>
              </a:rPr>
              <a:t/>
            </a:r>
            <a:br>
              <a:rPr lang="en-US" sz="2800" b="1" dirty="0" smtClean="0">
                <a:solidFill>
                  <a:schemeClr val="accent1">
                    <a:lumMod val="50000"/>
                  </a:schemeClr>
                </a:solidFill>
                <a:latin typeface="Times New Roman" pitchFamily="18" charset="0"/>
                <a:cs typeface="Times New Roman" pitchFamily="18" charset="0"/>
              </a:rPr>
            </a:br>
            <a:endParaRPr lang="en-US" sz="2400" b="1" dirty="0" smtClean="0">
              <a:solidFill>
                <a:schemeClr val="accent1">
                  <a:lumMod val="50000"/>
                </a:schemeClr>
              </a:solidFill>
              <a:latin typeface="Times New Roman" pitchFamily="18" charset="0"/>
              <a:cs typeface="Times New Roman" pitchFamily="18" charset="0"/>
            </a:endParaRPr>
          </a:p>
        </p:txBody>
      </p:sp>
      <p:pic>
        <p:nvPicPr>
          <p:cNvPr id="20484" name="Picture 5" descr="Picture1 copy"/>
          <p:cNvPicPr>
            <a:picLocks noChangeAspect="1" noChangeArrowheads="1"/>
          </p:cNvPicPr>
          <p:nvPr/>
        </p:nvPicPr>
        <p:blipFill>
          <a:blip r:embed="rId2"/>
          <a:srcRect/>
          <a:stretch>
            <a:fillRect/>
          </a:stretch>
        </p:blipFill>
        <p:spPr bwMode="auto">
          <a:xfrm>
            <a:off x="0" y="0"/>
            <a:ext cx="9144000" cy="1981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icture1 copy"/>
          <p:cNvPicPr>
            <a:picLocks noChangeAspect="1" noChangeArrowheads="1"/>
          </p:cNvPicPr>
          <p:nvPr/>
        </p:nvPicPr>
        <p:blipFill>
          <a:blip r:embed="rId3"/>
          <a:srcRect/>
          <a:stretch>
            <a:fillRect/>
          </a:stretch>
        </p:blipFill>
        <p:spPr bwMode="auto">
          <a:xfrm>
            <a:off x="0" y="0"/>
            <a:ext cx="9144000" cy="1933575"/>
          </a:xfrm>
          <a:prstGeom prst="rect">
            <a:avLst/>
          </a:prstGeom>
          <a:noFill/>
          <a:ln w="9525">
            <a:noFill/>
            <a:miter lim="800000"/>
            <a:headEnd/>
            <a:tailEnd/>
          </a:ln>
        </p:spPr>
      </p:pic>
      <p:sp>
        <p:nvSpPr>
          <p:cNvPr id="21507" name="Text Box 4"/>
          <p:cNvSpPr txBox="1">
            <a:spLocks noChangeArrowheads="1"/>
          </p:cNvSpPr>
          <p:nvPr/>
        </p:nvSpPr>
        <p:spPr bwMode="auto">
          <a:xfrm>
            <a:off x="684213" y="2060575"/>
            <a:ext cx="7392987" cy="5570538"/>
          </a:xfrm>
          <a:prstGeom prst="rect">
            <a:avLst/>
          </a:prstGeom>
          <a:noFill/>
          <a:ln w="9525">
            <a:noFill/>
            <a:miter lim="800000"/>
            <a:headEnd/>
            <a:tailEnd/>
          </a:ln>
        </p:spPr>
        <p:txBody>
          <a:bodyPr>
            <a:spAutoFit/>
          </a:bodyPr>
          <a:lstStyle/>
          <a:p>
            <a:pPr algn="ctr"/>
            <a:r>
              <a:rPr lang="en-US" sz="2800" b="1">
                <a:solidFill>
                  <a:schemeClr val="tx2"/>
                </a:solidFill>
                <a:latin typeface="Times New Roman" pitchFamily="18" charset="0"/>
                <a:cs typeface="Times New Roman" pitchFamily="18" charset="0"/>
              </a:rPr>
              <a:t>Expected challenges in the further process of Strategy implementation </a:t>
            </a:r>
            <a:endParaRPr lang="sr-Cyrl-CS" sz="2800" b="1">
              <a:solidFill>
                <a:schemeClr val="tx2"/>
              </a:solidFill>
              <a:latin typeface="Times New Roman" pitchFamily="18" charset="0"/>
              <a:cs typeface="Times New Roman" pitchFamily="18" charset="0"/>
            </a:endParaRPr>
          </a:p>
          <a:p>
            <a:pPr algn="just"/>
            <a:endParaRPr lang="sr-Cyrl-CS" sz="2000" b="1">
              <a:solidFill>
                <a:schemeClr val="tx2"/>
              </a:solidFill>
            </a:endParaRPr>
          </a:p>
          <a:p>
            <a:pPr algn="just">
              <a:buFontTx/>
              <a:buChar char="-"/>
            </a:pPr>
            <a:r>
              <a:rPr lang="en-US" sz="2000">
                <a:solidFill>
                  <a:schemeClr val="tx2"/>
                </a:solidFill>
                <a:latin typeface="Times New Roman" pitchFamily="18" charset="0"/>
                <a:cs typeface="Times New Roman" pitchFamily="18" charset="0"/>
              </a:rPr>
              <a:t>Implementation of National Youth Strategy and Strategy of Career Guidance and Counseling.</a:t>
            </a:r>
          </a:p>
          <a:p>
            <a:pPr algn="just">
              <a:buFontTx/>
              <a:buChar char="-"/>
            </a:pPr>
            <a:endParaRPr lang="en-US" sz="2000">
              <a:solidFill>
                <a:schemeClr val="tx2"/>
              </a:solidFill>
              <a:latin typeface="Times New Roman" pitchFamily="18" charset="0"/>
              <a:cs typeface="Times New Roman" pitchFamily="18" charset="0"/>
            </a:endParaRPr>
          </a:p>
          <a:p>
            <a:pPr algn="just">
              <a:buFontTx/>
              <a:buChar char="-"/>
            </a:pPr>
            <a:r>
              <a:rPr lang="en-US" sz="2000">
                <a:solidFill>
                  <a:schemeClr val="tx2"/>
                </a:solidFill>
                <a:latin typeface="Times New Roman" pitchFamily="18" charset="0"/>
                <a:cs typeface="Times New Roman" pitchFamily="18" charset="0"/>
              </a:rPr>
              <a:t>Development of mechanisms of management, cooperation, coordination, evaluation and monitoring process in realizing the Strategy of Career Guidance and Counseling.</a:t>
            </a:r>
          </a:p>
          <a:p>
            <a:pPr algn="just">
              <a:buFontTx/>
              <a:buChar char="-"/>
            </a:pPr>
            <a:endParaRPr lang="sr-Cyrl-CS" sz="2000">
              <a:solidFill>
                <a:schemeClr val="tx2"/>
              </a:solidFill>
              <a:latin typeface="Times New Roman" pitchFamily="18" charset="0"/>
              <a:cs typeface="Times New Roman" pitchFamily="18" charset="0"/>
            </a:endParaRPr>
          </a:p>
          <a:p>
            <a:pPr algn="just"/>
            <a:r>
              <a:rPr lang="sr-Cyrl-CS" sz="2000">
                <a:solidFill>
                  <a:schemeClr val="tx2"/>
                </a:solidFill>
                <a:latin typeface="Times New Roman" pitchFamily="18" charset="0"/>
                <a:cs typeface="Times New Roman" pitchFamily="18" charset="0"/>
              </a:rPr>
              <a:t>-</a:t>
            </a:r>
            <a:r>
              <a:rPr lang="en-US" sz="2000">
                <a:solidFill>
                  <a:schemeClr val="tx2"/>
                </a:solidFill>
                <a:latin typeface="Times New Roman" pitchFamily="18" charset="0"/>
                <a:cs typeface="Times New Roman" pitchFamily="18" charset="0"/>
              </a:rPr>
              <a:t>Realization of the Strategy through local youth offices.</a:t>
            </a:r>
          </a:p>
          <a:p>
            <a:pPr algn="just"/>
            <a:endParaRPr lang="en-US" sz="2000">
              <a:solidFill>
                <a:schemeClr val="tx2"/>
              </a:solidFill>
              <a:latin typeface="Times New Roman" pitchFamily="18" charset="0"/>
              <a:cs typeface="Times New Roman" pitchFamily="18" charset="0"/>
            </a:endParaRPr>
          </a:p>
          <a:p>
            <a:pPr algn="just"/>
            <a:r>
              <a:rPr lang="en-US" sz="2000">
                <a:solidFill>
                  <a:schemeClr val="tx2"/>
                </a:solidFill>
                <a:latin typeface="Times New Roman" pitchFamily="18" charset="0"/>
                <a:cs typeface="Times New Roman" pitchFamily="18" charset="0"/>
              </a:rPr>
              <a:t>-Providing appropriate and comprehensive information to young people in Serbia.</a:t>
            </a:r>
            <a:endParaRPr lang="sr-Cyrl-CS" sz="2000">
              <a:solidFill>
                <a:schemeClr val="tx2"/>
              </a:solidFill>
              <a:latin typeface="Times New Roman" pitchFamily="18" charset="0"/>
              <a:cs typeface="Times New Roman" pitchFamily="18" charset="0"/>
            </a:endParaRPr>
          </a:p>
          <a:p>
            <a:pPr algn="just"/>
            <a:endParaRPr lang="sr-Cyrl-CS" sz="2000">
              <a:solidFill>
                <a:schemeClr val="tx2"/>
              </a:solidFill>
              <a:latin typeface="Times New Roman" pitchFamily="18" charset="0"/>
              <a:cs typeface="Times New Roman" pitchFamily="18" charset="0"/>
            </a:endParaRPr>
          </a:p>
          <a:p>
            <a:pPr algn="just">
              <a:buFontTx/>
              <a:buChar char="-"/>
            </a:pPr>
            <a:endParaRPr lang="sr-Cyrl-CS" sz="2000" b="1">
              <a:solidFill>
                <a:schemeClr val="tx2"/>
              </a:solidFill>
            </a:endParaRPr>
          </a:p>
          <a:p>
            <a:pPr algn="just"/>
            <a:endParaRPr lang="sr-Cyrl-CS" sz="2000" b="1">
              <a:solidFill>
                <a:schemeClr val="tx2"/>
              </a:solidFill>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457200" y="274638"/>
            <a:ext cx="8229600" cy="69850"/>
          </a:xfrm>
        </p:spPr>
        <p:txBody>
          <a:bodyPr/>
          <a:lstStyle/>
          <a:p>
            <a:endParaRPr lang="en-US" sz="4000" smtClean="0"/>
          </a:p>
        </p:txBody>
      </p:sp>
      <p:pic>
        <p:nvPicPr>
          <p:cNvPr id="22531" name="Picture 3" descr="IMG_3750"/>
          <p:cNvPicPr>
            <a:picLocks noChangeAspect="1" noChangeArrowheads="1"/>
          </p:cNvPicPr>
          <p:nvPr/>
        </p:nvPicPr>
        <p:blipFill>
          <a:blip r:embed="rId2"/>
          <a:srcRect/>
          <a:stretch>
            <a:fillRect/>
          </a:stretch>
        </p:blipFill>
        <p:spPr bwMode="auto">
          <a:xfrm>
            <a:off x="0" y="0"/>
            <a:ext cx="9601200" cy="6924675"/>
          </a:xfrm>
          <a:prstGeom prst="rect">
            <a:avLst/>
          </a:prstGeom>
          <a:noFill/>
          <a:ln w="9525">
            <a:noFill/>
            <a:miter lim="800000"/>
            <a:headEnd/>
            <a:tailEnd/>
          </a:ln>
        </p:spPr>
      </p:pic>
      <p:sp>
        <p:nvSpPr>
          <p:cNvPr id="77828" name="Rectangle 4"/>
          <p:cNvSpPr>
            <a:spLocks noChangeArrowheads="1"/>
          </p:cNvSpPr>
          <p:nvPr/>
        </p:nvSpPr>
        <p:spPr bwMode="auto">
          <a:xfrm>
            <a:off x="450850" y="1125538"/>
            <a:ext cx="8175625" cy="4826000"/>
          </a:xfrm>
          <a:prstGeom prst="rect">
            <a:avLst/>
          </a:prstGeom>
          <a:noFill/>
          <a:ln w="9525">
            <a:noFill/>
            <a:miter lim="800000"/>
            <a:headEnd/>
            <a:tailEnd/>
          </a:ln>
        </p:spPr>
        <p:txBody>
          <a:bodyPr/>
          <a:lstStyle/>
          <a:p>
            <a:pPr marL="342900" indent="-342900" eaLnBrk="0" hangingPunct="0">
              <a:spcBef>
                <a:spcPct val="20000"/>
              </a:spcBef>
              <a:buFont typeface="Arial" charset="0"/>
              <a:buNone/>
            </a:pPr>
            <a:endParaRPr lang="sr-Cyrl-CS" sz="3600" b="1">
              <a:solidFill>
                <a:srgbClr val="CC0099"/>
              </a:solidFill>
              <a:latin typeface="Calibri" pitchFamily="34" charset="0"/>
            </a:endParaRPr>
          </a:p>
          <a:p>
            <a:pPr marL="342900" indent="-342900" eaLnBrk="0" hangingPunct="0">
              <a:spcBef>
                <a:spcPct val="20000"/>
              </a:spcBef>
              <a:buFont typeface="Arial" charset="0"/>
              <a:buNone/>
            </a:pPr>
            <a:r>
              <a:rPr lang="sr-Cyrl-CS" sz="3000" b="1">
                <a:latin typeface="Calibri" pitchFamily="34" charset="0"/>
              </a:rPr>
              <a:t>    </a:t>
            </a:r>
            <a:endParaRPr lang="en-US" sz="3000" b="1">
              <a:latin typeface="Calibri" pitchFamily="34" charset="0"/>
            </a:endParaRPr>
          </a:p>
          <a:p>
            <a:pPr marL="342900" indent="-342900" eaLnBrk="0" hangingPunct="0">
              <a:spcBef>
                <a:spcPct val="20000"/>
              </a:spcBef>
              <a:buFont typeface="Arial" charset="0"/>
              <a:buNone/>
            </a:pPr>
            <a:r>
              <a:rPr lang="en-US" sz="3000" b="1">
                <a:latin typeface="Calibri" pitchFamily="34" charset="0"/>
              </a:rPr>
              <a:t>	</a:t>
            </a:r>
            <a:r>
              <a:rPr lang="sr-Cyrl-CS" sz="3000" b="1">
                <a:solidFill>
                  <a:srgbClr val="FF3300"/>
                </a:solidFill>
                <a:latin typeface="Calibri" pitchFamily="34" charset="0"/>
              </a:rPr>
              <a:t>                   </a:t>
            </a:r>
            <a:r>
              <a:rPr lang="sr-Latn-CS" sz="3000" b="1">
                <a:solidFill>
                  <a:srgbClr val="FF3300"/>
                </a:solidFill>
                <a:latin typeface="Calibri" pitchFamily="34" charset="0"/>
              </a:rPr>
              <a:t>         </a:t>
            </a:r>
            <a:r>
              <a:rPr lang="en-GB" sz="3000" b="1">
                <a:solidFill>
                  <a:srgbClr val="3333CC"/>
                </a:solidFill>
                <a:latin typeface="Calibri" pitchFamily="34" charset="0"/>
              </a:rPr>
              <a:t>			</a:t>
            </a:r>
          </a:p>
          <a:p>
            <a:pPr marL="342900" indent="-342900" eaLnBrk="0" hangingPunct="0">
              <a:spcBef>
                <a:spcPct val="20000"/>
              </a:spcBef>
              <a:buFont typeface="Arial" charset="0"/>
              <a:buNone/>
            </a:pPr>
            <a:r>
              <a:rPr lang="en-US" sz="3000" b="1">
                <a:solidFill>
                  <a:srgbClr val="3333CC"/>
                </a:solidFill>
                <a:latin typeface="Calibri" pitchFamily="34" charset="0"/>
              </a:rPr>
              <a:t>				</a:t>
            </a:r>
          </a:p>
          <a:p>
            <a:pPr marL="342900" indent="-342900" eaLnBrk="0" hangingPunct="0">
              <a:spcBef>
                <a:spcPct val="20000"/>
              </a:spcBef>
              <a:buFont typeface="Arial" charset="0"/>
              <a:buNone/>
            </a:pPr>
            <a:endParaRPr lang="en-US" sz="3000" b="1">
              <a:solidFill>
                <a:srgbClr val="3333CC"/>
              </a:solidFill>
              <a:latin typeface="Calibri" pitchFamily="34" charset="0"/>
            </a:endParaRPr>
          </a:p>
          <a:p>
            <a:pPr marL="342900" indent="-342900" eaLnBrk="0" hangingPunct="0">
              <a:spcBef>
                <a:spcPct val="20000"/>
              </a:spcBef>
              <a:buFont typeface="Arial" charset="0"/>
              <a:buNone/>
            </a:pPr>
            <a:r>
              <a:rPr lang="en-US" sz="3600" b="1">
                <a:latin typeface="Calibri" pitchFamily="34" charset="0"/>
              </a:rPr>
              <a:t>			</a:t>
            </a:r>
            <a:endParaRPr lang="sr-Cyrl-CS" sz="3600" b="1">
              <a:latin typeface="Calibri" pitchFamily="34" charset="0"/>
            </a:endParaRPr>
          </a:p>
          <a:p>
            <a:pPr marL="342900" indent="-342900" algn="ctr" eaLnBrk="0" hangingPunct="0">
              <a:spcBef>
                <a:spcPct val="20000"/>
              </a:spcBef>
              <a:buFont typeface="Arial" charset="0"/>
              <a:buNone/>
            </a:pPr>
            <a:r>
              <a:rPr lang="sr-Cyrl-CS" sz="3600" b="1">
                <a:solidFill>
                  <a:schemeClr val="bg2"/>
                </a:solidFill>
              </a:rPr>
              <a:t>       </a:t>
            </a:r>
            <a:r>
              <a:rPr lang="en-US" sz="3600" b="1">
                <a:solidFill>
                  <a:schemeClr val="bg1"/>
                </a:solidFill>
                <a:latin typeface="Times New Roman" pitchFamily="18" charset="0"/>
                <a:cs typeface="Times New Roman" pitchFamily="18" charset="0"/>
              </a:rPr>
              <a:t>www.zamislizivot.org</a:t>
            </a:r>
            <a:r>
              <a:rPr lang="sr-Cyrl-CS" sz="3600" b="1">
                <a:solidFill>
                  <a:schemeClr val="bg1"/>
                </a:solidFill>
                <a:latin typeface="Times New Roman" pitchFamily="18" charset="0"/>
                <a:cs typeface="Times New Roman" pitchFamily="18" charset="0"/>
              </a:rPr>
              <a:t> </a:t>
            </a:r>
            <a:r>
              <a:rPr lang="sr-Cyrl-CS" sz="3000" b="1">
                <a:solidFill>
                  <a:schemeClr val="bg1"/>
                </a:solidFill>
                <a:latin typeface="Times New Roman" pitchFamily="18" charset="0"/>
                <a:cs typeface="Times New Roman" pitchFamily="18" charset="0"/>
              </a:rPr>
              <a:t>                                    </a:t>
            </a:r>
            <a:r>
              <a:rPr lang="en-US" sz="3000" b="1">
                <a:solidFill>
                  <a:schemeClr val="bg1"/>
                </a:solidFill>
                <a:latin typeface="Times New Roman" pitchFamily="18" charset="0"/>
                <a:cs typeface="Times New Roman" pitchFamily="18" charset="0"/>
              </a:rPr>
              <a:t>      </a:t>
            </a:r>
            <a:r>
              <a:rPr lang="sr-Latn-CS" sz="3000" b="1">
                <a:solidFill>
                  <a:schemeClr val="bg1"/>
                </a:solidFill>
                <a:latin typeface="Times New Roman" pitchFamily="18" charset="0"/>
                <a:cs typeface="Times New Roman" pitchFamily="18" charset="0"/>
              </a:rPr>
              <a:t>        </a:t>
            </a:r>
          </a:p>
          <a:p>
            <a:pPr marL="342900" indent="-342900" algn="ctr" eaLnBrk="0" hangingPunct="0">
              <a:spcBef>
                <a:spcPct val="20000"/>
              </a:spcBef>
              <a:buFont typeface="Arial" charset="0"/>
              <a:buNone/>
            </a:pPr>
            <a:r>
              <a:rPr lang="en-US" sz="3400" b="1">
                <a:solidFill>
                  <a:schemeClr val="bg1"/>
                </a:solidFill>
                <a:latin typeface="Times New Roman" pitchFamily="18" charset="0"/>
                <a:cs typeface="Times New Roman" pitchFamily="18" charset="0"/>
              </a:rPr>
              <a:t>		</a:t>
            </a:r>
            <a:r>
              <a:rPr lang="en-US" sz="3600" b="1">
                <a:solidFill>
                  <a:schemeClr val="bg1"/>
                </a:solidFill>
                <a:latin typeface="Times New Roman" pitchFamily="18" charset="0"/>
                <a:cs typeface="Times New Roman" pitchFamily="18" charset="0"/>
              </a:rPr>
              <a:t>www.</a:t>
            </a:r>
            <a:r>
              <a:rPr lang="en-US" sz="3400" b="1">
                <a:solidFill>
                  <a:schemeClr val="bg1"/>
                </a:solidFill>
                <a:latin typeface="Times New Roman" pitchFamily="18" charset="0"/>
                <a:cs typeface="Times New Roman" pitchFamily="18" charset="0"/>
              </a:rPr>
              <a:t>mos.gov.rs</a:t>
            </a:r>
          </a:p>
          <a:p>
            <a:pPr marL="342900" indent="-342900" algn="ctr" eaLnBrk="0" hangingPunct="0">
              <a:spcBef>
                <a:spcPct val="20000"/>
              </a:spcBef>
              <a:buFont typeface="Arial" charset="0"/>
              <a:buNone/>
            </a:pPr>
            <a:r>
              <a:rPr lang="sr-Latn-CS" sz="3800" b="1">
                <a:solidFill>
                  <a:srgbClr val="A50021"/>
                </a:solidFill>
                <a:latin typeface="Times New Roman" pitchFamily="18" charset="0"/>
                <a:cs typeface="Times New Roman" pitchFamily="18" charset="0"/>
              </a:rPr>
              <a:t>    </a:t>
            </a:r>
            <a:r>
              <a:rPr lang="en-US" sz="3800" b="1">
                <a:solidFill>
                  <a:srgbClr val="A50021"/>
                </a:solidFill>
                <a:latin typeface="Times New Roman" pitchFamily="18" charset="0"/>
                <a:cs typeface="Times New Roman" pitchFamily="18" charset="0"/>
              </a:rPr>
              <a:t>     THANK YOU</a:t>
            </a:r>
            <a:r>
              <a:rPr lang="sr-Cyrl-CS" sz="3800" b="1">
                <a:solidFill>
                  <a:srgbClr val="A50021"/>
                </a:solidFill>
                <a:latin typeface="Times New Roman" pitchFamily="18" charset="0"/>
                <a:cs typeface="Times New Roman" pitchFamily="18" charset="0"/>
              </a:rPr>
              <a:t>!</a:t>
            </a:r>
          </a:p>
          <a:p>
            <a:pPr marL="342900" indent="-342900" eaLnBrk="0" hangingPunct="0">
              <a:spcBef>
                <a:spcPct val="20000"/>
              </a:spcBef>
              <a:buFont typeface="Arial" charset="0"/>
              <a:buNone/>
            </a:pPr>
            <a:endParaRPr lang="sr-Cyrl-CS" sz="3400" b="1">
              <a:solidFill>
                <a:srgbClr val="A50021"/>
              </a:solidFill>
            </a:endParaRPr>
          </a:p>
          <a:p>
            <a:pPr marL="342900" indent="-342900" eaLnBrk="0" hangingPunct="0">
              <a:spcBef>
                <a:spcPct val="20000"/>
              </a:spcBef>
              <a:buFont typeface="Arial" charset="0"/>
              <a:buNone/>
            </a:pPr>
            <a:endParaRPr lang="sr-Latn-CS" sz="3000">
              <a:solidFill>
                <a:srgbClr val="3333CC"/>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77828">
                                            <p:txEl>
                                              <p:pRg st="3" end="3"/>
                                            </p:txEl>
                                          </p:spTgt>
                                        </p:tgtEl>
                                        <p:attrNameLst>
                                          <p:attrName>style.visibility</p:attrName>
                                        </p:attrNameLst>
                                      </p:cBhvr>
                                      <p:to>
                                        <p:strVal val="visible"/>
                                      </p:to>
                                    </p:set>
                                    <p:animEffect transition="in" filter="strips(downRight)">
                                      <p:cBhvr>
                                        <p:cTn id="7" dur="500"/>
                                        <p:tgtEl>
                                          <p:spTgt spid="77828">
                                            <p:txEl>
                                              <p:pRg st="3" end="3"/>
                                            </p:txEl>
                                          </p:spTgt>
                                        </p:tgtEl>
                                      </p:cBhvr>
                                    </p:animEffect>
                                  </p:childTnLst>
                                </p:cTn>
                              </p:par>
                            </p:childTnLst>
                          </p:cTn>
                        </p:par>
                        <p:par>
                          <p:cTn id="8" fill="hold">
                            <p:stCondLst>
                              <p:cond delay="500"/>
                            </p:stCondLst>
                            <p:childTnLst>
                              <p:par>
                                <p:cTn id="9" presetID="18" presetClass="entr" presetSubtype="6" fill="hold" nodeType="afterEffect">
                                  <p:stCondLst>
                                    <p:cond delay="0"/>
                                  </p:stCondLst>
                                  <p:childTnLst>
                                    <p:set>
                                      <p:cBhvr>
                                        <p:cTn id="10" dur="1" fill="hold">
                                          <p:stCondLst>
                                            <p:cond delay="0"/>
                                          </p:stCondLst>
                                        </p:cTn>
                                        <p:tgtEl>
                                          <p:spTgt spid="77828">
                                            <p:txEl>
                                              <p:pRg st="5" end="5"/>
                                            </p:txEl>
                                          </p:spTgt>
                                        </p:tgtEl>
                                        <p:attrNameLst>
                                          <p:attrName>style.visibility</p:attrName>
                                        </p:attrNameLst>
                                      </p:cBhvr>
                                      <p:to>
                                        <p:strVal val="visible"/>
                                      </p:to>
                                    </p:set>
                                    <p:animEffect transition="in" filter="strips(downRight)">
                                      <p:cBhvr>
                                        <p:cTn id="11" dur="500"/>
                                        <p:tgtEl>
                                          <p:spTgt spid="77828">
                                            <p:txEl>
                                              <p:pRg st="5" end="5"/>
                                            </p:txEl>
                                          </p:spTgt>
                                        </p:tgtEl>
                                      </p:cBhvr>
                                    </p:animEffect>
                                  </p:childTnLst>
                                </p:cTn>
                              </p:par>
                            </p:childTnLst>
                          </p:cTn>
                        </p:par>
                        <p:par>
                          <p:cTn id="12" fill="hold">
                            <p:stCondLst>
                              <p:cond delay="1000"/>
                            </p:stCondLst>
                            <p:childTnLst>
                              <p:par>
                                <p:cTn id="13" presetID="18" presetClass="entr" presetSubtype="6" fill="hold" nodeType="afterEffect">
                                  <p:stCondLst>
                                    <p:cond delay="0"/>
                                  </p:stCondLst>
                                  <p:childTnLst>
                                    <p:set>
                                      <p:cBhvr>
                                        <p:cTn id="14" dur="1" fill="hold">
                                          <p:stCondLst>
                                            <p:cond delay="0"/>
                                          </p:stCondLst>
                                        </p:cTn>
                                        <p:tgtEl>
                                          <p:spTgt spid="77828">
                                            <p:txEl>
                                              <p:pRg st="6" end="6"/>
                                            </p:txEl>
                                          </p:spTgt>
                                        </p:tgtEl>
                                        <p:attrNameLst>
                                          <p:attrName>style.visibility</p:attrName>
                                        </p:attrNameLst>
                                      </p:cBhvr>
                                      <p:to>
                                        <p:strVal val="visible"/>
                                      </p:to>
                                    </p:set>
                                    <p:animEffect transition="in" filter="strips(downRight)">
                                      <p:cBhvr>
                                        <p:cTn id="15" dur="500"/>
                                        <p:tgtEl>
                                          <p:spTgt spid="77828">
                                            <p:txEl>
                                              <p:pRg st="6" end="6"/>
                                            </p:txEl>
                                          </p:spTgt>
                                        </p:tgtEl>
                                      </p:cBhvr>
                                    </p:animEffect>
                                  </p:childTnLst>
                                </p:cTn>
                              </p:par>
                            </p:childTnLst>
                          </p:cTn>
                        </p:par>
                        <p:par>
                          <p:cTn id="16" fill="hold">
                            <p:stCondLst>
                              <p:cond delay="1500"/>
                            </p:stCondLst>
                            <p:childTnLst>
                              <p:par>
                                <p:cTn id="17" presetID="18" presetClass="entr" presetSubtype="6" fill="hold" nodeType="afterEffect">
                                  <p:stCondLst>
                                    <p:cond delay="0"/>
                                  </p:stCondLst>
                                  <p:childTnLst>
                                    <p:set>
                                      <p:cBhvr>
                                        <p:cTn id="18" dur="1" fill="hold">
                                          <p:stCondLst>
                                            <p:cond delay="0"/>
                                          </p:stCondLst>
                                        </p:cTn>
                                        <p:tgtEl>
                                          <p:spTgt spid="77828">
                                            <p:txEl>
                                              <p:pRg st="7" end="7"/>
                                            </p:txEl>
                                          </p:spTgt>
                                        </p:tgtEl>
                                        <p:attrNameLst>
                                          <p:attrName>style.visibility</p:attrName>
                                        </p:attrNameLst>
                                      </p:cBhvr>
                                      <p:to>
                                        <p:strVal val="visible"/>
                                      </p:to>
                                    </p:set>
                                    <p:animEffect transition="in" filter="strips(downRight)">
                                      <p:cBhvr>
                                        <p:cTn id="19" dur="500"/>
                                        <p:tgtEl>
                                          <p:spTgt spid="77828">
                                            <p:txEl>
                                              <p:pRg st="7" end="7"/>
                                            </p:txEl>
                                          </p:spTgt>
                                        </p:tgtEl>
                                      </p:cBhvr>
                                    </p:animEffect>
                                  </p:childTnLst>
                                </p:cTn>
                              </p:par>
                            </p:childTnLst>
                          </p:cTn>
                        </p:par>
                        <p:par>
                          <p:cTn id="20" fill="hold">
                            <p:stCondLst>
                              <p:cond delay="2000"/>
                            </p:stCondLst>
                            <p:childTnLst>
                              <p:par>
                                <p:cTn id="21" presetID="18" presetClass="entr" presetSubtype="6" fill="hold" nodeType="afterEffect">
                                  <p:stCondLst>
                                    <p:cond delay="0"/>
                                  </p:stCondLst>
                                  <p:childTnLst>
                                    <p:set>
                                      <p:cBhvr>
                                        <p:cTn id="22" dur="1" fill="hold">
                                          <p:stCondLst>
                                            <p:cond delay="0"/>
                                          </p:stCondLst>
                                        </p:cTn>
                                        <p:tgtEl>
                                          <p:spTgt spid="77828">
                                            <p:txEl>
                                              <p:pRg st="8" end="8"/>
                                            </p:txEl>
                                          </p:spTgt>
                                        </p:tgtEl>
                                        <p:attrNameLst>
                                          <p:attrName>style.visibility</p:attrName>
                                        </p:attrNameLst>
                                      </p:cBhvr>
                                      <p:to>
                                        <p:strVal val="visible"/>
                                      </p:to>
                                    </p:set>
                                    <p:animEffect transition="in" filter="strips(downRight)">
                                      <p:cBhvr>
                                        <p:cTn id="23" dur="500"/>
                                        <p:tgtEl>
                                          <p:spTgt spid="7782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2941</TotalTime>
  <Words>885</Words>
  <Application>Microsoft Office PowerPoint</Application>
  <PresentationFormat>On-screen Show (4:3)</PresentationFormat>
  <Paragraphs>172</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Times New Roman</vt:lpstr>
      <vt:lpstr>Wingdings 2</vt:lpstr>
      <vt:lpstr>Wingdings</vt:lpstr>
      <vt:lpstr>Arial Black</vt:lpstr>
      <vt:lpstr>Wingdings 3</vt:lpstr>
      <vt:lpstr>Office Theme</vt:lpstr>
      <vt:lpstr>   Career Guidance Aimed at  Improving Higher Education  - role of Ministry of Youth and Sport of Republic of Serbia-  Ministry of Youth and Sport   Development of Career Guidance Aimed at  Improving Higher Education in Serbia – CAREERS  30 - 31 January 2012, University of Belgrade  </vt:lpstr>
      <vt:lpstr> Ministry of Youth and Sport  </vt:lpstr>
      <vt:lpstr>Slide 3</vt:lpstr>
      <vt:lpstr>Slide 4</vt:lpstr>
      <vt:lpstr>Slide 5</vt:lpstr>
      <vt:lpstr>Slide 6</vt:lpstr>
      <vt:lpstr>STRATEGY OF CAREER GUIDANCE AND COUNSELING -development and implementation-</vt:lpstr>
      <vt:lpstr>Slide 8</vt:lpstr>
      <vt:lpstr> GOALS OF STRATEGY OF CAREER GUIDANCE AND COUNSELING (2010-2014)</vt:lpstr>
      <vt:lpstr>     ROLE OF MoYS IN THE IMPLEMENTATION OF STRATEGY OF CAREER GUIDANCE AND COUNSELING   </vt:lpstr>
      <vt:lpstr>Slide 11</vt:lpstr>
      <vt:lpstr>Slide 12</vt:lpstr>
      <vt:lpstr>Slide 13</vt:lpstr>
      <vt:lpstr>Center of Career Guidance and Counseling for scholars of Fund for Young Talents</vt:lpstr>
      <vt:lpstr>Slide 15</vt:lpstr>
      <vt:lpstr>ANOTHER FORMS OF IMPLEMENTATION Career guidance and counseling in local communities </vt:lpstr>
      <vt:lpstr>Slide 17</vt:lpstr>
      <vt:lpstr> Implementation of Strategy through Youth Offices</vt:lpstr>
      <vt:lpstr>   Career guidance and young people in Serbia -results- </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Centar za razvoj karijere i savetovanje studenata</cp:lastModifiedBy>
  <cp:revision>268</cp:revision>
  <dcterms:created xsi:type="dcterms:W3CDTF">2009-06-01T10:33:19Z</dcterms:created>
  <dcterms:modified xsi:type="dcterms:W3CDTF">2012-01-27T17:59:55Z</dcterms:modified>
</cp:coreProperties>
</file>