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sldIdLst>
    <p:sldId id="257" r:id="rId2"/>
    <p:sldId id="259" r:id="rId3"/>
    <p:sldId id="279" r:id="rId4"/>
    <p:sldId id="275" r:id="rId5"/>
    <p:sldId id="274" r:id="rId6"/>
    <p:sldId id="271" r:id="rId7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vertBarState="maximized"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165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8458200" cy="5943600"/>
            <a:chOff x="0" y="0"/>
            <a:chExt cx="5328" cy="3744"/>
          </a:xfrm>
        </p:grpSpPr>
        <p:sp>
          <p:nvSpPr>
            <p:cNvPr id="5" name="Freeform 3"/>
            <p:cNvSpPr>
              <a:spLocks/>
            </p:cNvSpPr>
            <p:nvPr/>
          </p:nvSpPr>
          <p:spPr bwMode="hidden">
            <a:xfrm>
              <a:off x="0" y="1440"/>
              <a:ext cx="5155" cy="2304"/>
            </a:xfrm>
            <a:custGeom>
              <a:avLst/>
              <a:gdLst/>
              <a:ahLst/>
              <a:cxnLst>
                <a:cxn ang="0">
                  <a:pos x="5154" y="1769"/>
                </a:cxn>
                <a:cxn ang="0">
                  <a:pos x="0" y="2304"/>
                </a:cxn>
                <a:cxn ang="0">
                  <a:pos x="0" y="1252"/>
                </a:cxn>
                <a:cxn ang="0">
                  <a:pos x="5155" y="0"/>
                </a:cxn>
                <a:cxn ang="0">
                  <a:pos x="5155" y="1416"/>
                </a:cxn>
                <a:cxn ang="0">
                  <a:pos x="5154" y="1769"/>
                </a:cxn>
              </a:cxnLst>
              <a:rect l="0" t="0" r="r" b="b"/>
              <a:pathLst>
                <a:path w="5155" h="2304">
                  <a:moveTo>
                    <a:pt x="5154" y="1769"/>
                  </a:moveTo>
                  <a:lnTo>
                    <a:pt x="0" y="2304"/>
                  </a:lnTo>
                  <a:lnTo>
                    <a:pt x="0" y="1252"/>
                  </a:lnTo>
                  <a:lnTo>
                    <a:pt x="5155" y="0"/>
                  </a:lnTo>
                  <a:lnTo>
                    <a:pt x="5155" y="1416"/>
                  </a:lnTo>
                  <a:lnTo>
                    <a:pt x="5154" y="1769"/>
                  </a:lnTo>
                  <a:close/>
                </a:path>
              </a:pathLst>
            </a:custGeom>
            <a:gradFill rotWithShape="1">
              <a:gsLst>
                <a:gs pos="0">
                  <a:schemeClr val="bg1">
                    <a:gamma/>
                    <a:shade val="84706"/>
                    <a:invGamma/>
                  </a:schemeClr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6" name="Freeform 4"/>
            <p:cNvSpPr>
              <a:spLocks/>
            </p:cNvSpPr>
            <p:nvPr/>
          </p:nvSpPr>
          <p:spPr bwMode="hidden">
            <a:xfrm>
              <a:off x="0" y="0"/>
              <a:ext cx="5328" cy="3689"/>
            </a:xfrm>
            <a:custGeom>
              <a:avLst/>
              <a:gdLst/>
              <a:ahLst/>
              <a:cxnLst>
                <a:cxn ang="0">
                  <a:pos x="5311" y="3209"/>
                </a:cxn>
                <a:cxn ang="0">
                  <a:pos x="0" y="3689"/>
                </a:cxn>
                <a:cxn ang="0">
                  <a:pos x="0" y="9"/>
                </a:cxn>
                <a:cxn ang="0">
                  <a:pos x="5328" y="0"/>
                </a:cxn>
                <a:cxn ang="0">
                  <a:pos x="5311" y="3209"/>
                </a:cxn>
              </a:cxnLst>
              <a:rect l="0" t="0" r="r" b="b"/>
              <a:pathLst>
                <a:path w="5328" h="3689">
                  <a:moveTo>
                    <a:pt x="5311" y="3209"/>
                  </a:moveTo>
                  <a:lnTo>
                    <a:pt x="0" y="3689"/>
                  </a:lnTo>
                  <a:lnTo>
                    <a:pt x="0" y="9"/>
                  </a:lnTo>
                  <a:lnTo>
                    <a:pt x="5328" y="0"/>
                  </a:lnTo>
                  <a:lnTo>
                    <a:pt x="5311" y="3209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</p:grpSp>
      <p:sp>
        <p:nvSpPr>
          <p:cNvPr id="5125" name="Rectangle 5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5129" name="Rectangle 9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768475"/>
            <a:ext cx="7772400" cy="1736725"/>
          </a:xfrm>
        </p:spPr>
        <p:txBody>
          <a:bodyPr anchor="b" anchorCtr="1"/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7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8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6A77E898-9F58-4DDD-9DB1-D95DE672E3E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0A8033-4210-4194-80FD-BD46E588EDE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75B5BD6-7AFF-4E23-8033-196DEA34BE2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495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495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F90EF0-B9A6-4E69-90F2-804D9C722FE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A10C039-AB98-47CD-B21D-D81F4CB5D07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3A673C7-C810-4168-824A-DDD2C0A1E78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6C1473-649A-4F5B-B395-E9E03E7F159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79ACD5C-B9B9-4E75-BCA7-2715110E5B6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F1E8D79-851F-44C8-A267-A29307AFE33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243028-B328-46CF-9F86-722CEF5A23B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2136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2136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359254-17FC-4899-A5FC-3EB374C8871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0" y="0"/>
            <a:ext cx="7242175" cy="1981200"/>
            <a:chOff x="0" y="0"/>
            <a:chExt cx="4562" cy="1248"/>
          </a:xfrm>
        </p:grpSpPr>
        <p:sp>
          <p:nvSpPr>
            <p:cNvPr id="4099" name="Freeform 3"/>
            <p:cNvSpPr>
              <a:spLocks/>
            </p:cNvSpPr>
            <p:nvPr/>
          </p:nvSpPr>
          <p:spPr bwMode="hidden">
            <a:xfrm>
              <a:off x="0" y="583"/>
              <a:ext cx="4487" cy="665"/>
            </a:xfrm>
            <a:custGeom>
              <a:avLst/>
              <a:gdLst/>
              <a:ahLst/>
              <a:cxnLst>
                <a:cxn ang="0">
                  <a:pos x="4800" y="299"/>
                </a:cxn>
                <a:cxn ang="0">
                  <a:pos x="0" y="665"/>
                </a:cxn>
                <a:cxn ang="0">
                  <a:pos x="0" y="0"/>
                </a:cxn>
                <a:cxn ang="0">
                  <a:pos x="4806" y="1"/>
                </a:cxn>
                <a:cxn ang="0">
                  <a:pos x="4800" y="153"/>
                </a:cxn>
                <a:cxn ang="0">
                  <a:pos x="4800" y="299"/>
                </a:cxn>
              </a:cxnLst>
              <a:rect l="0" t="0" r="r" b="b"/>
              <a:pathLst>
                <a:path w="4806" h="665">
                  <a:moveTo>
                    <a:pt x="4800" y="299"/>
                  </a:moveTo>
                  <a:lnTo>
                    <a:pt x="0" y="665"/>
                  </a:lnTo>
                  <a:lnTo>
                    <a:pt x="0" y="0"/>
                  </a:lnTo>
                  <a:lnTo>
                    <a:pt x="4806" y="1"/>
                  </a:lnTo>
                  <a:lnTo>
                    <a:pt x="4800" y="153"/>
                  </a:lnTo>
                  <a:lnTo>
                    <a:pt x="4800" y="299"/>
                  </a:lnTo>
                  <a:close/>
                </a:path>
              </a:pathLst>
            </a:custGeom>
            <a:gradFill rotWithShape="1">
              <a:gsLst>
                <a:gs pos="0">
                  <a:schemeClr val="bg1">
                    <a:gamma/>
                    <a:shade val="94118"/>
                    <a:invGamma/>
                  </a:schemeClr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4100" name="Freeform 4"/>
            <p:cNvSpPr>
              <a:spLocks/>
            </p:cNvSpPr>
            <p:nvPr/>
          </p:nvSpPr>
          <p:spPr bwMode="hidden">
            <a:xfrm>
              <a:off x="0" y="0"/>
              <a:ext cx="4562" cy="1199"/>
            </a:xfrm>
            <a:custGeom>
              <a:avLst/>
              <a:gdLst/>
              <a:ahLst/>
              <a:cxnLst>
                <a:cxn ang="0">
                  <a:pos x="4560" y="932"/>
                </a:cxn>
                <a:cxn ang="0">
                  <a:pos x="0" y="1199"/>
                </a:cxn>
                <a:cxn ang="0">
                  <a:pos x="0" y="0"/>
                </a:cxn>
                <a:cxn ang="0">
                  <a:pos x="4562" y="0"/>
                </a:cxn>
                <a:cxn ang="0">
                  <a:pos x="4560" y="932"/>
                </a:cxn>
                <a:cxn ang="0">
                  <a:pos x="4560" y="932"/>
                </a:cxn>
              </a:cxnLst>
              <a:rect l="0" t="0" r="r" b="b"/>
              <a:pathLst>
                <a:path w="4562" h="1199">
                  <a:moveTo>
                    <a:pt x="4560" y="932"/>
                  </a:moveTo>
                  <a:lnTo>
                    <a:pt x="0" y="1199"/>
                  </a:lnTo>
                  <a:lnTo>
                    <a:pt x="0" y="0"/>
                  </a:lnTo>
                  <a:lnTo>
                    <a:pt x="4562" y="0"/>
                  </a:lnTo>
                  <a:lnTo>
                    <a:pt x="4560" y="932"/>
                  </a:lnTo>
                  <a:lnTo>
                    <a:pt x="4560" y="93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</p:grpSp>
      <p:sp>
        <p:nvSpPr>
          <p:cNvPr id="4101" name="Rectangle 5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49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smtClean="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104" name="Rectangle 8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 smtClean="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105" name="Rectangle 9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fld id="{6A7755BE-461A-4B46-9BB0-3FDF6884851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72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n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–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mailto:razvojkarijere@kg.ac.rs" TargetMode="External"/><Relationship Id="rId2" Type="http://schemas.openxmlformats.org/officeDocument/2006/relationships/hyperlink" Target="http://www.razvojkarijere.kg.ac.rs/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11" Type="http://schemas.openxmlformats.org/officeDocument/2006/relationships/image" Target="../media/image11.png"/><Relationship Id="rId5" Type="http://schemas.openxmlformats.org/officeDocument/2006/relationships/image" Target="../media/image5.jpeg"/><Relationship Id="rId10" Type="http://schemas.openxmlformats.org/officeDocument/2006/relationships/image" Target="../media/image10.jpeg"/><Relationship Id="rId4" Type="http://schemas.openxmlformats.org/officeDocument/2006/relationships/image" Target="../media/image4.jpeg"/><Relationship Id="rId9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7" Type="http://schemas.openxmlformats.org/officeDocument/2006/relationships/image" Target="../media/image17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7" Type="http://schemas.openxmlformats.org/officeDocument/2006/relationships/image" Target="../media/image23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3357563"/>
            <a:ext cx="8229600" cy="2738437"/>
          </a:xfrm>
        </p:spPr>
        <p:txBody>
          <a:bodyPr/>
          <a:lstStyle/>
          <a:p>
            <a:pPr algn="ctr"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endParaRPr lang="en-US" sz="2800" dirty="0" smtClean="0">
              <a:solidFill>
                <a:srgbClr val="FFCC00"/>
              </a:solidFill>
            </a:endParaRPr>
          </a:p>
          <a:p>
            <a:pPr algn="ctr"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sr-Cyrl-CS" sz="2600" dirty="0" smtClean="0">
                <a:solidFill>
                  <a:schemeClr val="accent4">
                    <a:lumMod val="10000"/>
                  </a:schemeClr>
                </a:solidFill>
                <a:effectLst/>
              </a:rPr>
              <a:t>Универзитетски центар за развој каријере и саветовање студената Универзитета у Крагујевцу</a:t>
            </a:r>
          </a:p>
          <a:p>
            <a:pPr algn="ctr"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n-US" sz="2600" dirty="0" smtClean="0">
                <a:solidFill>
                  <a:schemeClr val="accent4">
                    <a:lumMod val="10000"/>
                  </a:schemeClr>
                </a:solidFill>
                <a:effectLst/>
                <a:hlinkClick r:id="rId2"/>
              </a:rPr>
              <a:t>www.razvojkarijere.kg.ac.rs</a:t>
            </a:r>
            <a:r>
              <a:rPr lang="en-US" sz="2600" dirty="0" smtClean="0">
                <a:solidFill>
                  <a:schemeClr val="accent4">
                    <a:lumMod val="10000"/>
                  </a:schemeClr>
                </a:solidFill>
                <a:effectLst/>
              </a:rPr>
              <a:t> </a:t>
            </a:r>
          </a:p>
          <a:p>
            <a:pPr algn="ctr"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n-US" sz="2600" dirty="0" smtClean="0">
                <a:solidFill>
                  <a:schemeClr val="accent4">
                    <a:lumMod val="10000"/>
                  </a:schemeClr>
                </a:solidFill>
                <a:effectLst/>
                <a:hlinkClick r:id="rId3"/>
              </a:rPr>
              <a:t>razvojkarijere@kg.ac.rs</a:t>
            </a:r>
            <a:r>
              <a:rPr lang="en-US" sz="2600" dirty="0" smtClean="0">
                <a:solidFill>
                  <a:schemeClr val="accent4">
                    <a:lumMod val="10000"/>
                  </a:schemeClr>
                </a:solidFill>
                <a:effectLst/>
              </a:rPr>
              <a:t> </a:t>
            </a:r>
          </a:p>
        </p:txBody>
      </p:sp>
      <p:pic>
        <p:nvPicPr>
          <p:cNvPr id="3075" name="Picture 4" descr="1027_logo_centar_novi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484438" y="0"/>
            <a:ext cx="3887787" cy="3584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sr-Cyrl-CS" dirty="0" smtClean="0">
                <a:solidFill>
                  <a:schemeClr val="accent4">
                    <a:lumMod val="10000"/>
                  </a:schemeClr>
                </a:solidFill>
                <a:effectLst/>
              </a:rPr>
              <a:t>Шта је Центар?</a:t>
            </a:r>
            <a:endParaRPr lang="en-US" dirty="0" smtClean="0">
              <a:solidFill>
                <a:schemeClr val="accent4">
                  <a:lumMod val="10000"/>
                </a:schemeClr>
              </a:solidFill>
              <a:effectLst/>
            </a:endParaRP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sr-Cyrl-CS" sz="2400" dirty="0" smtClean="0">
                <a:solidFill>
                  <a:srgbClr val="FFCC00"/>
                </a:solidFill>
              </a:rPr>
              <a:t>	</a:t>
            </a:r>
            <a:r>
              <a:rPr lang="sr-Cyrl-CS" sz="2400" dirty="0" smtClean="0">
                <a:solidFill>
                  <a:schemeClr val="accent4">
                    <a:lumMod val="10000"/>
                  </a:schemeClr>
                </a:solidFill>
                <a:effectLst/>
              </a:rPr>
              <a:t>Универзитетски центар за развој каријере и</a:t>
            </a:r>
            <a:r>
              <a:rPr lang="en-US" sz="2400" dirty="0" smtClean="0">
                <a:solidFill>
                  <a:schemeClr val="accent4">
                    <a:lumMod val="10000"/>
                  </a:schemeClr>
                </a:solidFill>
                <a:effectLst/>
              </a:rPr>
              <a:t> </a:t>
            </a:r>
            <a:r>
              <a:rPr lang="sr-Cyrl-CS" sz="2400" dirty="0" smtClean="0">
                <a:solidFill>
                  <a:schemeClr val="accent4">
                    <a:lumMod val="10000"/>
                  </a:schemeClr>
                </a:solidFill>
                <a:effectLst/>
              </a:rPr>
              <a:t>саветовање студената је организациона јединица Универзитета у Крагујевцу </a:t>
            </a:r>
            <a:r>
              <a:rPr lang="en-US" sz="2400" dirty="0" err="1" smtClean="0">
                <a:solidFill>
                  <a:schemeClr val="accent4">
                    <a:lumMod val="10000"/>
                  </a:schemeClr>
                </a:solidFill>
                <a:effectLst/>
                <a:latin typeface="Arial" charset="0"/>
              </a:rPr>
              <a:t>чији</a:t>
            </a:r>
            <a:r>
              <a:rPr lang="en-US" sz="2400" dirty="0" smtClean="0">
                <a:solidFill>
                  <a:schemeClr val="accent4">
                    <a:lumMod val="10000"/>
                  </a:schemeClr>
                </a:solidFill>
                <a:effectLst/>
                <a:latin typeface="Arial" charset="0"/>
              </a:rPr>
              <a:t> </a:t>
            </a:r>
            <a:r>
              <a:rPr lang="en-US" sz="2400" dirty="0" err="1" smtClean="0">
                <a:solidFill>
                  <a:schemeClr val="accent4">
                    <a:lumMod val="10000"/>
                  </a:schemeClr>
                </a:solidFill>
                <a:effectLst/>
                <a:latin typeface="Arial" charset="0"/>
              </a:rPr>
              <a:t>је</a:t>
            </a:r>
            <a:r>
              <a:rPr lang="en-US" sz="2400" dirty="0" smtClean="0">
                <a:solidFill>
                  <a:schemeClr val="accent4">
                    <a:lumMod val="10000"/>
                  </a:schemeClr>
                </a:solidFill>
                <a:effectLst/>
                <a:latin typeface="Arial" charset="0"/>
              </a:rPr>
              <a:t> </a:t>
            </a:r>
            <a:r>
              <a:rPr lang="en-US" sz="2400" dirty="0" err="1" smtClean="0">
                <a:solidFill>
                  <a:schemeClr val="accent4">
                    <a:lumMod val="10000"/>
                  </a:schemeClr>
                </a:solidFill>
                <a:effectLst/>
                <a:latin typeface="Arial" charset="0"/>
              </a:rPr>
              <a:t>циљ</a:t>
            </a:r>
            <a:r>
              <a:rPr lang="en-US" sz="2400" dirty="0" smtClean="0">
                <a:solidFill>
                  <a:schemeClr val="accent4">
                    <a:lumMod val="10000"/>
                  </a:schemeClr>
                </a:solidFill>
                <a:effectLst/>
                <a:latin typeface="Arial" charset="0"/>
              </a:rPr>
              <a:t> </a:t>
            </a:r>
            <a:r>
              <a:rPr lang="en-US" sz="2400" dirty="0" err="1" smtClean="0">
                <a:solidFill>
                  <a:schemeClr val="accent4">
                    <a:lumMod val="10000"/>
                  </a:schemeClr>
                </a:solidFill>
                <a:effectLst/>
                <a:latin typeface="Arial" charset="0"/>
              </a:rPr>
              <a:t>да</a:t>
            </a:r>
            <a:r>
              <a:rPr lang="en-US" sz="2400" dirty="0" smtClean="0">
                <a:solidFill>
                  <a:schemeClr val="accent4">
                    <a:lumMod val="10000"/>
                  </a:schemeClr>
                </a:solidFill>
                <a:effectLst/>
                <a:latin typeface="Arial" charset="0"/>
              </a:rPr>
              <a:t> </a:t>
            </a:r>
            <a:r>
              <a:rPr lang="en-US" sz="2400" dirty="0" err="1" smtClean="0">
                <a:solidFill>
                  <a:schemeClr val="accent4">
                    <a:lumMod val="10000"/>
                  </a:schemeClr>
                </a:solidFill>
                <a:effectLst/>
                <a:latin typeface="Arial" charset="0"/>
              </a:rPr>
              <a:t>студенте</a:t>
            </a:r>
            <a:r>
              <a:rPr lang="en-US" sz="2400" dirty="0" smtClean="0">
                <a:solidFill>
                  <a:schemeClr val="accent4">
                    <a:lumMod val="10000"/>
                  </a:schemeClr>
                </a:solidFill>
                <a:effectLst/>
                <a:latin typeface="Arial" charset="0"/>
              </a:rPr>
              <a:t> </a:t>
            </a:r>
            <a:r>
              <a:rPr lang="en-US" sz="2400" dirty="0" err="1" smtClean="0">
                <a:solidFill>
                  <a:schemeClr val="accent4">
                    <a:lumMod val="10000"/>
                  </a:schemeClr>
                </a:solidFill>
                <a:effectLst/>
                <a:latin typeface="Arial" charset="0"/>
              </a:rPr>
              <a:t>припреми</a:t>
            </a:r>
            <a:r>
              <a:rPr lang="en-US" sz="2400" dirty="0" smtClean="0">
                <a:solidFill>
                  <a:schemeClr val="accent4">
                    <a:lumMod val="10000"/>
                  </a:schemeClr>
                </a:solidFill>
                <a:effectLst/>
                <a:latin typeface="Arial" charset="0"/>
              </a:rPr>
              <a:t> </a:t>
            </a:r>
            <a:r>
              <a:rPr lang="en-US" sz="2400" dirty="0" err="1" smtClean="0">
                <a:solidFill>
                  <a:schemeClr val="accent4">
                    <a:lumMod val="10000"/>
                  </a:schemeClr>
                </a:solidFill>
                <a:effectLst/>
                <a:latin typeface="Arial" charset="0"/>
              </a:rPr>
              <a:t>за</a:t>
            </a:r>
            <a:r>
              <a:rPr lang="en-US" sz="2400" dirty="0" smtClean="0">
                <a:solidFill>
                  <a:schemeClr val="accent4">
                    <a:lumMod val="10000"/>
                  </a:schemeClr>
                </a:solidFill>
                <a:effectLst/>
                <a:latin typeface="Arial" charset="0"/>
              </a:rPr>
              <a:t> </a:t>
            </a:r>
            <a:r>
              <a:rPr lang="en-US" sz="2400" dirty="0" err="1" smtClean="0">
                <a:solidFill>
                  <a:schemeClr val="accent4">
                    <a:lumMod val="10000"/>
                  </a:schemeClr>
                </a:solidFill>
                <a:effectLst/>
                <a:latin typeface="Arial" charset="0"/>
              </a:rPr>
              <a:t>излазак</a:t>
            </a:r>
            <a:r>
              <a:rPr lang="en-US" sz="2400" dirty="0" smtClean="0">
                <a:solidFill>
                  <a:schemeClr val="accent4">
                    <a:lumMod val="10000"/>
                  </a:schemeClr>
                </a:solidFill>
                <a:effectLst/>
                <a:latin typeface="Arial" charset="0"/>
              </a:rPr>
              <a:t> </a:t>
            </a:r>
            <a:r>
              <a:rPr lang="en-US" sz="2400" dirty="0" err="1" smtClean="0">
                <a:solidFill>
                  <a:schemeClr val="accent4">
                    <a:lumMod val="10000"/>
                  </a:schemeClr>
                </a:solidFill>
                <a:effectLst/>
                <a:latin typeface="Arial" charset="0"/>
              </a:rPr>
              <a:t>на</a:t>
            </a:r>
            <a:r>
              <a:rPr lang="en-US" sz="2400" dirty="0" smtClean="0">
                <a:solidFill>
                  <a:schemeClr val="accent4">
                    <a:lumMod val="10000"/>
                  </a:schemeClr>
                </a:solidFill>
                <a:effectLst/>
                <a:latin typeface="Arial" charset="0"/>
              </a:rPr>
              <a:t> </a:t>
            </a:r>
            <a:r>
              <a:rPr lang="en-US" sz="2400" dirty="0" err="1" smtClean="0">
                <a:solidFill>
                  <a:schemeClr val="accent4">
                    <a:lumMod val="10000"/>
                  </a:schemeClr>
                </a:solidFill>
                <a:effectLst/>
                <a:latin typeface="Arial" charset="0"/>
              </a:rPr>
              <a:t>тржиште</a:t>
            </a:r>
            <a:r>
              <a:rPr lang="en-US" sz="2400" dirty="0" smtClean="0">
                <a:solidFill>
                  <a:schemeClr val="accent4">
                    <a:lumMod val="10000"/>
                  </a:schemeClr>
                </a:solidFill>
                <a:effectLst/>
                <a:latin typeface="Arial" charset="0"/>
              </a:rPr>
              <a:t> </a:t>
            </a:r>
            <a:r>
              <a:rPr lang="en-US" sz="2400" dirty="0" err="1" smtClean="0">
                <a:solidFill>
                  <a:schemeClr val="accent4">
                    <a:lumMod val="10000"/>
                  </a:schemeClr>
                </a:solidFill>
                <a:effectLst/>
                <a:latin typeface="Arial" charset="0"/>
              </a:rPr>
              <a:t>рада</a:t>
            </a:r>
            <a:r>
              <a:rPr lang="en-US" sz="2400" dirty="0" smtClean="0">
                <a:solidFill>
                  <a:schemeClr val="accent4">
                    <a:lumMod val="10000"/>
                  </a:schemeClr>
                </a:solidFill>
                <a:effectLst/>
                <a:latin typeface="Arial" charset="0"/>
              </a:rPr>
              <a:t> </a:t>
            </a:r>
            <a:r>
              <a:rPr lang="en-US" sz="2400" dirty="0" err="1" smtClean="0">
                <a:solidFill>
                  <a:schemeClr val="accent4">
                    <a:lumMod val="10000"/>
                  </a:schemeClr>
                </a:solidFill>
                <a:effectLst/>
                <a:latin typeface="Arial" charset="0"/>
              </a:rPr>
              <a:t>након</a:t>
            </a:r>
            <a:r>
              <a:rPr lang="en-US" sz="2400" dirty="0" smtClean="0">
                <a:solidFill>
                  <a:schemeClr val="accent4">
                    <a:lumMod val="10000"/>
                  </a:schemeClr>
                </a:solidFill>
                <a:effectLst/>
                <a:latin typeface="Arial" charset="0"/>
              </a:rPr>
              <a:t> </a:t>
            </a:r>
            <a:r>
              <a:rPr lang="en-US" sz="2400" dirty="0" err="1" smtClean="0">
                <a:solidFill>
                  <a:schemeClr val="accent4">
                    <a:lumMod val="10000"/>
                  </a:schemeClr>
                </a:solidFill>
                <a:effectLst/>
                <a:latin typeface="Arial" charset="0"/>
              </a:rPr>
              <a:t>дипломирања</a:t>
            </a:r>
            <a:r>
              <a:rPr lang="en-US" sz="2400" dirty="0" smtClean="0">
                <a:solidFill>
                  <a:schemeClr val="accent4">
                    <a:lumMod val="10000"/>
                  </a:schemeClr>
                </a:solidFill>
                <a:effectLst/>
                <a:latin typeface="Arial" charset="0"/>
              </a:rPr>
              <a:t>, </a:t>
            </a:r>
            <a:r>
              <a:rPr lang="en-US" sz="2400" dirty="0" err="1" smtClean="0">
                <a:solidFill>
                  <a:schemeClr val="accent4">
                    <a:lumMod val="10000"/>
                  </a:schemeClr>
                </a:solidFill>
                <a:effectLst/>
                <a:latin typeface="Arial" charset="0"/>
              </a:rPr>
              <a:t>да</a:t>
            </a:r>
            <a:r>
              <a:rPr lang="en-US" sz="2400" dirty="0" smtClean="0">
                <a:solidFill>
                  <a:schemeClr val="accent4">
                    <a:lumMod val="10000"/>
                  </a:schemeClr>
                </a:solidFill>
                <a:effectLst/>
                <a:latin typeface="Arial" charset="0"/>
              </a:rPr>
              <a:t> </a:t>
            </a:r>
            <a:r>
              <a:rPr lang="en-US" sz="2400" dirty="0" err="1" smtClean="0">
                <a:solidFill>
                  <a:schemeClr val="accent4">
                    <a:lumMod val="10000"/>
                  </a:schemeClr>
                </a:solidFill>
                <a:effectLst/>
                <a:latin typeface="Arial" charset="0"/>
              </a:rPr>
              <a:t>их</a:t>
            </a:r>
            <a:r>
              <a:rPr lang="en-US" sz="2400" dirty="0" smtClean="0">
                <a:solidFill>
                  <a:schemeClr val="accent4">
                    <a:lumMod val="10000"/>
                  </a:schemeClr>
                </a:solidFill>
                <a:effectLst/>
                <a:latin typeface="Arial" charset="0"/>
              </a:rPr>
              <a:t> </a:t>
            </a:r>
            <a:r>
              <a:rPr lang="en-US" sz="2400" dirty="0" err="1" smtClean="0">
                <a:solidFill>
                  <a:schemeClr val="accent4">
                    <a:lumMod val="10000"/>
                  </a:schemeClr>
                </a:solidFill>
                <a:effectLst/>
                <a:latin typeface="Arial" charset="0"/>
              </a:rPr>
              <a:t>повеже</a:t>
            </a:r>
            <a:r>
              <a:rPr lang="en-US" sz="2400" dirty="0" smtClean="0">
                <a:solidFill>
                  <a:schemeClr val="accent4">
                    <a:lumMod val="10000"/>
                  </a:schemeClr>
                </a:solidFill>
                <a:effectLst/>
                <a:latin typeface="Arial" charset="0"/>
              </a:rPr>
              <a:t> </a:t>
            </a:r>
            <a:r>
              <a:rPr lang="en-US" sz="2400" dirty="0" err="1" smtClean="0">
                <a:solidFill>
                  <a:schemeClr val="accent4">
                    <a:lumMod val="10000"/>
                  </a:schemeClr>
                </a:solidFill>
                <a:effectLst/>
                <a:latin typeface="Arial" charset="0"/>
              </a:rPr>
              <a:t>са</a:t>
            </a:r>
            <a:r>
              <a:rPr lang="en-US" sz="2400" dirty="0" smtClean="0">
                <a:solidFill>
                  <a:schemeClr val="accent4">
                    <a:lumMod val="10000"/>
                  </a:schemeClr>
                </a:solidFill>
                <a:effectLst/>
                <a:latin typeface="Arial" charset="0"/>
              </a:rPr>
              <a:t> </a:t>
            </a:r>
            <a:r>
              <a:rPr lang="en-US" sz="2400" dirty="0" err="1" smtClean="0">
                <a:solidFill>
                  <a:schemeClr val="accent4">
                    <a:lumMod val="10000"/>
                  </a:schemeClr>
                </a:solidFill>
                <a:effectLst/>
                <a:latin typeface="Arial" charset="0"/>
              </a:rPr>
              <a:t>послодавцима</a:t>
            </a:r>
            <a:r>
              <a:rPr lang="en-US" sz="2400" dirty="0" smtClean="0">
                <a:solidFill>
                  <a:schemeClr val="accent4">
                    <a:lumMod val="10000"/>
                  </a:schemeClr>
                </a:solidFill>
                <a:effectLst/>
                <a:latin typeface="Arial" charset="0"/>
              </a:rPr>
              <a:t> и </a:t>
            </a:r>
            <a:r>
              <a:rPr lang="en-US" sz="2400" dirty="0" err="1" smtClean="0">
                <a:solidFill>
                  <a:schemeClr val="accent4">
                    <a:lumMod val="10000"/>
                  </a:schemeClr>
                </a:solidFill>
                <a:effectLst/>
                <a:latin typeface="Arial" charset="0"/>
              </a:rPr>
              <a:t>да</a:t>
            </a:r>
            <a:r>
              <a:rPr lang="en-US" sz="2400" dirty="0" smtClean="0">
                <a:solidFill>
                  <a:schemeClr val="accent4">
                    <a:lumMod val="10000"/>
                  </a:schemeClr>
                </a:solidFill>
                <a:effectLst/>
                <a:latin typeface="Arial" charset="0"/>
              </a:rPr>
              <a:t> </a:t>
            </a:r>
            <a:r>
              <a:rPr lang="en-US" sz="2400" dirty="0" err="1" smtClean="0">
                <a:solidFill>
                  <a:schemeClr val="accent4">
                    <a:lumMod val="10000"/>
                  </a:schemeClr>
                </a:solidFill>
                <a:effectLst/>
                <a:latin typeface="Arial" charset="0"/>
              </a:rPr>
              <a:t>им</a:t>
            </a:r>
            <a:r>
              <a:rPr lang="en-US" sz="2400" dirty="0" smtClean="0">
                <a:solidFill>
                  <a:schemeClr val="accent4">
                    <a:lumMod val="10000"/>
                  </a:schemeClr>
                </a:solidFill>
                <a:effectLst/>
                <a:latin typeface="Arial" charset="0"/>
              </a:rPr>
              <a:t> </a:t>
            </a:r>
            <a:r>
              <a:rPr lang="en-US" sz="2400" dirty="0" err="1" smtClean="0">
                <a:solidFill>
                  <a:schemeClr val="accent4">
                    <a:lumMod val="10000"/>
                  </a:schemeClr>
                </a:solidFill>
                <a:effectLst/>
                <a:latin typeface="Arial" charset="0"/>
              </a:rPr>
              <a:t>пружи</a:t>
            </a:r>
            <a:r>
              <a:rPr lang="en-US" sz="2400" dirty="0" smtClean="0">
                <a:solidFill>
                  <a:schemeClr val="accent4">
                    <a:lumMod val="10000"/>
                  </a:schemeClr>
                </a:solidFill>
                <a:effectLst/>
                <a:latin typeface="Arial" charset="0"/>
              </a:rPr>
              <a:t> </a:t>
            </a:r>
            <a:r>
              <a:rPr lang="en-US" sz="2400" dirty="0" err="1" smtClean="0">
                <a:solidFill>
                  <a:schemeClr val="accent4">
                    <a:lumMod val="10000"/>
                  </a:schemeClr>
                </a:solidFill>
                <a:effectLst/>
                <a:latin typeface="Arial" charset="0"/>
              </a:rPr>
              <a:t>подршку</a:t>
            </a:r>
            <a:r>
              <a:rPr lang="en-US" sz="2400" dirty="0" smtClean="0">
                <a:solidFill>
                  <a:schemeClr val="accent4">
                    <a:lumMod val="10000"/>
                  </a:schemeClr>
                </a:solidFill>
                <a:effectLst/>
                <a:latin typeface="Arial" charset="0"/>
              </a:rPr>
              <a:t> у </a:t>
            </a:r>
            <a:r>
              <a:rPr lang="en-US" sz="2400" dirty="0" err="1" smtClean="0">
                <a:solidFill>
                  <a:schemeClr val="accent4">
                    <a:lumMod val="10000"/>
                  </a:schemeClr>
                </a:solidFill>
                <a:effectLst/>
                <a:latin typeface="Arial" charset="0"/>
              </a:rPr>
              <a:t>стицању</a:t>
            </a:r>
            <a:r>
              <a:rPr lang="en-US" sz="2400" dirty="0" smtClean="0">
                <a:solidFill>
                  <a:schemeClr val="accent4">
                    <a:lumMod val="10000"/>
                  </a:schemeClr>
                </a:solidFill>
                <a:effectLst/>
                <a:latin typeface="Arial" charset="0"/>
              </a:rPr>
              <a:t> </a:t>
            </a:r>
            <a:r>
              <a:rPr lang="en-US" sz="2400" dirty="0" err="1" smtClean="0">
                <a:solidFill>
                  <a:schemeClr val="accent4">
                    <a:lumMod val="10000"/>
                  </a:schemeClr>
                </a:solidFill>
                <a:effectLst/>
                <a:latin typeface="Arial" charset="0"/>
              </a:rPr>
              <a:t>оних</a:t>
            </a:r>
            <a:r>
              <a:rPr lang="en-US" sz="2400" dirty="0" smtClean="0">
                <a:solidFill>
                  <a:schemeClr val="accent4">
                    <a:lumMod val="10000"/>
                  </a:schemeClr>
                </a:solidFill>
                <a:effectLst/>
                <a:latin typeface="Arial" charset="0"/>
              </a:rPr>
              <a:t> </a:t>
            </a:r>
            <a:r>
              <a:rPr lang="en-US" sz="2400" dirty="0" err="1" smtClean="0">
                <a:solidFill>
                  <a:schemeClr val="accent4">
                    <a:lumMod val="10000"/>
                  </a:schemeClr>
                </a:solidFill>
                <a:effectLst/>
                <a:latin typeface="Arial" charset="0"/>
              </a:rPr>
              <a:t>знања</a:t>
            </a:r>
            <a:r>
              <a:rPr lang="en-US" sz="2400" dirty="0" smtClean="0">
                <a:solidFill>
                  <a:schemeClr val="accent4">
                    <a:lumMod val="10000"/>
                  </a:schemeClr>
                </a:solidFill>
                <a:effectLst/>
                <a:latin typeface="Arial" charset="0"/>
              </a:rPr>
              <a:t> и </a:t>
            </a:r>
            <a:r>
              <a:rPr lang="en-US" sz="2400" dirty="0" err="1" smtClean="0">
                <a:solidFill>
                  <a:schemeClr val="accent4">
                    <a:lumMod val="10000"/>
                  </a:schemeClr>
                </a:solidFill>
                <a:effectLst/>
                <a:latin typeface="Arial" charset="0"/>
              </a:rPr>
              <a:t>вештина</a:t>
            </a:r>
            <a:r>
              <a:rPr lang="en-US" sz="2400" dirty="0" smtClean="0">
                <a:solidFill>
                  <a:schemeClr val="accent4">
                    <a:lumMod val="10000"/>
                  </a:schemeClr>
                </a:solidFill>
                <a:effectLst/>
                <a:latin typeface="Arial" charset="0"/>
              </a:rPr>
              <a:t> </a:t>
            </a:r>
            <a:r>
              <a:rPr lang="en-US" sz="2400" dirty="0" err="1" smtClean="0">
                <a:solidFill>
                  <a:schemeClr val="accent4">
                    <a:lumMod val="10000"/>
                  </a:schemeClr>
                </a:solidFill>
                <a:effectLst/>
                <a:latin typeface="Arial" charset="0"/>
              </a:rPr>
              <a:t>које</a:t>
            </a:r>
            <a:r>
              <a:rPr lang="en-US" sz="2400" dirty="0" smtClean="0">
                <a:solidFill>
                  <a:schemeClr val="accent4">
                    <a:lumMod val="10000"/>
                  </a:schemeClr>
                </a:solidFill>
                <a:effectLst/>
                <a:latin typeface="Arial" charset="0"/>
              </a:rPr>
              <a:t> </a:t>
            </a:r>
            <a:r>
              <a:rPr lang="en-US" sz="2400" dirty="0" err="1" smtClean="0">
                <a:solidFill>
                  <a:schemeClr val="accent4">
                    <a:lumMod val="10000"/>
                  </a:schemeClr>
                </a:solidFill>
                <a:effectLst/>
                <a:latin typeface="Arial" charset="0"/>
              </a:rPr>
              <a:t>су</a:t>
            </a:r>
            <a:r>
              <a:rPr lang="en-US" sz="2400" dirty="0" smtClean="0">
                <a:solidFill>
                  <a:schemeClr val="accent4">
                    <a:lumMod val="10000"/>
                  </a:schemeClr>
                </a:solidFill>
                <a:effectLst/>
                <a:latin typeface="Arial" charset="0"/>
              </a:rPr>
              <a:t> </a:t>
            </a:r>
            <a:r>
              <a:rPr lang="en-US" sz="2400" dirty="0" err="1" smtClean="0">
                <a:solidFill>
                  <a:schemeClr val="accent4">
                    <a:lumMod val="10000"/>
                  </a:schemeClr>
                </a:solidFill>
                <a:effectLst/>
                <a:latin typeface="Arial" charset="0"/>
              </a:rPr>
              <a:t>потребне</a:t>
            </a:r>
            <a:r>
              <a:rPr lang="en-US" sz="2400" dirty="0" smtClean="0">
                <a:solidFill>
                  <a:schemeClr val="accent4">
                    <a:lumMod val="10000"/>
                  </a:schemeClr>
                </a:solidFill>
                <a:effectLst/>
                <a:latin typeface="Arial" charset="0"/>
              </a:rPr>
              <a:t> у </a:t>
            </a:r>
            <a:r>
              <a:rPr lang="en-US" sz="2400" dirty="0" err="1" smtClean="0">
                <a:solidFill>
                  <a:schemeClr val="accent4">
                    <a:lumMod val="10000"/>
                  </a:schemeClr>
                </a:solidFill>
                <a:effectLst/>
                <a:latin typeface="Arial" charset="0"/>
              </a:rPr>
              <a:t>модерном</a:t>
            </a:r>
            <a:r>
              <a:rPr lang="en-US" sz="2400" dirty="0" smtClean="0">
                <a:solidFill>
                  <a:schemeClr val="accent4">
                    <a:lumMod val="10000"/>
                  </a:schemeClr>
                </a:solidFill>
                <a:effectLst/>
                <a:latin typeface="Arial" charset="0"/>
              </a:rPr>
              <a:t> </a:t>
            </a:r>
            <a:r>
              <a:rPr lang="en-US" sz="2400" dirty="0" err="1" smtClean="0">
                <a:solidFill>
                  <a:schemeClr val="accent4">
                    <a:lumMod val="10000"/>
                  </a:schemeClr>
                </a:solidFill>
                <a:effectLst/>
                <a:latin typeface="Arial" charset="0"/>
              </a:rPr>
              <a:t>пословном</a:t>
            </a:r>
            <a:r>
              <a:rPr lang="en-US" sz="2400" dirty="0" smtClean="0">
                <a:solidFill>
                  <a:schemeClr val="accent4">
                    <a:lumMod val="10000"/>
                  </a:schemeClr>
                </a:solidFill>
                <a:effectLst/>
                <a:latin typeface="Arial" charset="0"/>
              </a:rPr>
              <a:t> </a:t>
            </a:r>
            <a:r>
              <a:rPr lang="en-US" sz="2400" dirty="0" err="1" smtClean="0">
                <a:solidFill>
                  <a:schemeClr val="accent4">
                    <a:lumMod val="10000"/>
                  </a:schemeClr>
                </a:solidFill>
                <a:effectLst/>
                <a:latin typeface="Arial" charset="0"/>
              </a:rPr>
              <a:t>свету</a:t>
            </a:r>
            <a:r>
              <a:rPr lang="en-US" sz="2400" dirty="0" smtClean="0">
                <a:solidFill>
                  <a:schemeClr val="accent4">
                    <a:lumMod val="10000"/>
                  </a:schemeClr>
                </a:solidFill>
                <a:effectLst/>
                <a:latin typeface="Arial" charset="0"/>
              </a:rPr>
              <a:t>. </a:t>
            </a:r>
          </a:p>
        </p:txBody>
      </p:sp>
      <p:pic>
        <p:nvPicPr>
          <p:cNvPr id="4100" name="Picture 4" descr="1027_logo_centar_novi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92950" y="4652963"/>
            <a:ext cx="1841500" cy="2060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-171450"/>
            <a:ext cx="8229600" cy="1143000"/>
          </a:xfrm>
        </p:spPr>
        <p:txBody>
          <a:bodyPr/>
          <a:lstStyle/>
          <a:p>
            <a:pPr eaLnBrk="1" hangingPunct="1">
              <a:defRPr/>
            </a:pPr>
            <a:r>
              <a:rPr lang="sr-Cyrl-CS" sz="3000" smtClean="0">
                <a:solidFill>
                  <a:srgbClr val="FFCC00"/>
                </a:solidFill>
              </a:rPr>
              <a:t>ИНФОРМИСАЊЕ</a:t>
            </a:r>
            <a:endParaRPr lang="en-US" sz="3000" smtClean="0">
              <a:solidFill>
                <a:srgbClr val="FFCC00"/>
              </a:solidFill>
            </a:endParaRPr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9750" y="188913"/>
            <a:ext cx="8229600" cy="6337300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endParaRPr lang="sr-Cyrl-CS" sz="2800" dirty="0" smtClean="0">
              <a:solidFill>
                <a:schemeClr val="accent4">
                  <a:lumMod val="10000"/>
                </a:schemeClr>
              </a:solidFill>
              <a:effectLst/>
            </a:endParaRPr>
          </a:p>
          <a:p>
            <a:pPr eaLnBrk="1" hangingPunct="1">
              <a:defRPr/>
            </a:pPr>
            <a:endParaRPr lang="en-US" sz="2800" dirty="0" smtClean="0">
              <a:solidFill>
                <a:srgbClr val="FFCC00"/>
              </a:solidFill>
            </a:endParaRPr>
          </a:p>
        </p:txBody>
      </p:sp>
      <p:pic>
        <p:nvPicPr>
          <p:cNvPr id="5124" name="Picture 5" descr="IMG_223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56325" y="4652963"/>
            <a:ext cx="2736850" cy="2052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5" name="Picture 6" descr="IMG_228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156325" y="692150"/>
            <a:ext cx="2663825" cy="1814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6" name="Picture 7" descr="IMG_228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50825" y="4797425"/>
            <a:ext cx="2665413" cy="1890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7" name="Picture 8" descr="IMG_2295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50825" y="2708275"/>
            <a:ext cx="2663825" cy="1998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8" name="Picture 9" descr="IMG_2252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50825" y="692150"/>
            <a:ext cx="2592388" cy="1946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9" name="Picture 10" descr="IMG_4067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156325" y="2636838"/>
            <a:ext cx="2663825" cy="1884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30" name="Picture 11" descr="email-clipart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3708400" y="620713"/>
            <a:ext cx="1839913" cy="1319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31" name="Picture 13" descr="phone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3779838" y="3716338"/>
            <a:ext cx="1446212" cy="1417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32" name="Picture 14" descr="NewsletterIcon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3924300" y="2060575"/>
            <a:ext cx="1363663" cy="1582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33" name="Picture 15" descr="facebook-icon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3851275" y="5229225"/>
            <a:ext cx="1439863" cy="1439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-171450"/>
            <a:ext cx="8229600" cy="863600"/>
          </a:xfrm>
        </p:spPr>
        <p:txBody>
          <a:bodyPr/>
          <a:lstStyle/>
          <a:p>
            <a:pPr eaLnBrk="1" hangingPunct="1">
              <a:defRPr/>
            </a:pPr>
            <a:r>
              <a:rPr lang="sr-Cyrl-CS" sz="3000" dirty="0" smtClean="0">
                <a:solidFill>
                  <a:schemeClr val="accent4">
                    <a:lumMod val="10000"/>
                  </a:schemeClr>
                </a:solidFill>
                <a:effectLst/>
              </a:rPr>
              <a:t>ПРЕЗЕНТАЦИЈЕ И САЈМОВИ</a:t>
            </a:r>
            <a:endParaRPr lang="en-US" sz="3000" dirty="0" smtClean="0">
              <a:solidFill>
                <a:schemeClr val="accent4">
                  <a:lumMod val="10000"/>
                </a:schemeClr>
              </a:solidFill>
              <a:effectLst/>
            </a:endParaRPr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4213" y="2636838"/>
            <a:ext cx="7704137" cy="1511300"/>
          </a:xfrm>
        </p:spPr>
        <p:txBody>
          <a:bodyPr/>
          <a:lstStyle/>
          <a:p>
            <a:pPr algn="r" eaLnBrk="1" hangingPunct="1">
              <a:buFont typeface="Wingdings" pitchFamily="2" charset="2"/>
              <a:buNone/>
              <a:defRPr/>
            </a:pPr>
            <a:r>
              <a:rPr lang="sr-Cyrl-CS" sz="2000" dirty="0" smtClean="0">
                <a:solidFill>
                  <a:schemeClr val="accent4">
                    <a:lumMod val="10000"/>
                  </a:schemeClr>
                </a:solidFill>
                <a:effectLst/>
                <a:latin typeface="DotumChe" pitchFamily="49" charset="-127"/>
              </a:rPr>
              <a:t>Презентација организација и фондација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sr-Cyrl-CS" sz="2000" dirty="0" smtClean="0">
                <a:solidFill>
                  <a:schemeClr val="accent4">
                    <a:lumMod val="10000"/>
                  </a:schemeClr>
                </a:solidFill>
                <a:effectLst/>
              </a:rPr>
              <a:t>Сајам стипендија</a:t>
            </a:r>
          </a:p>
          <a:p>
            <a:pPr algn="r" eaLnBrk="1" hangingPunct="1">
              <a:buFont typeface="Wingdings" pitchFamily="2" charset="2"/>
              <a:buNone/>
              <a:defRPr/>
            </a:pPr>
            <a:r>
              <a:rPr lang="sr-Cyrl-CS" sz="2000" dirty="0" smtClean="0">
                <a:solidFill>
                  <a:schemeClr val="accent4">
                    <a:lumMod val="10000"/>
                  </a:schemeClr>
                </a:solidFill>
                <a:effectLst/>
              </a:rPr>
              <a:t>Студентски дани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sr-Cyrl-CS" sz="2000" dirty="0" smtClean="0">
                <a:solidFill>
                  <a:schemeClr val="accent4">
                    <a:lumMod val="10000"/>
                  </a:schemeClr>
                </a:solidFill>
                <a:effectLst/>
              </a:rPr>
              <a:t>Центар на другим сајмовима</a:t>
            </a:r>
          </a:p>
          <a:p>
            <a:pPr algn="r" eaLnBrk="1" hangingPunct="1">
              <a:buFont typeface="Wingdings" pitchFamily="2" charset="2"/>
              <a:buNone/>
              <a:defRPr/>
            </a:pPr>
            <a:r>
              <a:rPr lang="sr-Cyrl-CS" sz="2000" dirty="0" smtClean="0">
                <a:solidFill>
                  <a:schemeClr val="accent4">
                    <a:lumMod val="10000"/>
                  </a:schemeClr>
                </a:solidFill>
                <a:effectLst/>
              </a:rPr>
              <a:t>Презентације компанија</a:t>
            </a:r>
            <a:endParaRPr lang="en-US" sz="2000" dirty="0" smtClean="0">
              <a:solidFill>
                <a:schemeClr val="accent4">
                  <a:lumMod val="10000"/>
                </a:schemeClr>
              </a:solidFill>
              <a:effectLst/>
            </a:endParaRPr>
          </a:p>
        </p:txBody>
      </p:sp>
      <p:pic>
        <p:nvPicPr>
          <p:cNvPr id="6148" name="Picture 6" descr="IMG_413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56325" y="476250"/>
            <a:ext cx="2843213" cy="213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9" name="Picture 7" descr="sajmovi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9388" y="4508500"/>
            <a:ext cx="2843212" cy="2114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0" name="Picture 8" descr="0602_prvi_dan16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476250"/>
            <a:ext cx="2771775" cy="2160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1" name="Picture 9" descr="IMG_2886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156325" y="4508500"/>
            <a:ext cx="2843213" cy="2160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2" name="Picture 10" descr="IMG_3279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203575" y="4508500"/>
            <a:ext cx="2879725" cy="2160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3" name="Picture 11" descr="IMG_3293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916238" y="476250"/>
            <a:ext cx="3086100" cy="2160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sz="3300" b="1" dirty="0" smtClean="0">
                <a:solidFill>
                  <a:schemeClr val="accent4">
                    <a:lumMod val="10000"/>
                  </a:schemeClr>
                </a:solidFill>
                <a:effectLst/>
              </a:rPr>
              <a:t>РАДИОНИЦЕ, САВЕТОВАЊА И РЕСУРСИ ЦЕНТРА</a:t>
            </a:r>
            <a:endParaRPr lang="en-US" sz="3300" b="1" dirty="0" smtClean="0">
              <a:solidFill>
                <a:schemeClr val="accent4">
                  <a:lumMod val="10000"/>
                </a:schemeClr>
              </a:solidFill>
              <a:effectLst/>
            </a:endParaRPr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3789363"/>
            <a:ext cx="7308850" cy="2232025"/>
          </a:xfrm>
        </p:spPr>
        <p:txBody>
          <a:bodyPr/>
          <a:lstStyle/>
          <a:p>
            <a:pPr eaLnBrk="1" hangingPunct="1">
              <a:defRPr/>
            </a:pPr>
            <a:endParaRPr lang="ru-RU" sz="2000" b="1" smtClean="0">
              <a:solidFill>
                <a:srgbClr val="FFCC00"/>
              </a:solidFill>
            </a:endParaRPr>
          </a:p>
          <a:p>
            <a:pPr eaLnBrk="1" hangingPunct="1">
              <a:buFont typeface="Wingdings" pitchFamily="2" charset="2"/>
              <a:buNone/>
              <a:defRPr/>
            </a:pPr>
            <a:r>
              <a:rPr lang="ru-RU" sz="2000" b="1" smtClean="0">
                <a:solidFill>
                  <a:srgbClr val="FFCC00"/>
                </a:solidFill>
              </a:rPr>
              <a:t>	</a:t>
            </a:r>
            <a:endParaRPr lang="en-US" sz="2000" smtClean="0">
              <a:solidFill>
                <a:srgbClr val="FFCC00"/>
              </a:solidFill>
            </a:endParaRPr>
          </a:p>
        </p:txBody>
      </p:sp>
      <p:pic>
        <p:nvPicPr>
          <p:cNvPr id="7172" name="Picture 6" descr="DSC0442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9388" y="1412875"/>
            <a:ext cx="2447925" cy="194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3" name="Picture 7" descr="IMG_269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59113" y="1412875"/>
            <a:ext cx="2449512" cy="194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4" name="Picture 8" descr="IMG_2700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300788" y="1484313"/>
            <a:ext cx="2447925" cy="1944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5" name="Rectangle 9"/>
          <p:cNvSpPr>
            <a:spLocks noChangeArrowheads="1"/>
          </p:cNvSpPr>
          <p:nvPr/>
        </p:nvSpPr>
        <p:spPr bwMode="auto">
          <a:xfrm>
            <a:off x="2411413" y="3860800"/>
            <a:ext cx="4572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pic>
        <p:nvPicPr>
          <p:cNvPr id="7176" name="Picture 11" descr="DSC00887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011863" y="4149725"/>
            <a:ext cx="2952750" cy="2395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7" name="Picture 12" descr="DSC04836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4149725"/>
            <a:ext cx="3055938" cy="2365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8" name="Picture 13" descr="2910_usaid_knjige_4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203575" y="4005263"/>
            <a:ext cx="2497138" cy="2536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en-US" smtClean="0">
              <a:solidFill>
                <a:srgbClr val="FFCC00"/>
              </a:solidFill>
            </a:endParaRPr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ctr" eaLnBrk="1" hangingPunct="1">
              <a:buFont typeface="Wingdings" pitchFamily="2" charset="2"/>
              <a:buNone/>
              <a:defRPr/>
            </a:pPr>
            <a:r>
              <a:rPr lang="sr-Cyrl-CS" sz="8000" smtClean="0">
                <a:solidFill>
                  <a:srgbClr val="FFCC00"/>
                </a:solidFill>
              </a:rPr>
              <a:t>ХВАЛА </a:t>
            </a:r>
          </a:p>
          <a:p>
            <a:pPr algn="ctr" eaLnBrk="1" hangingPunct="1">
              <a:buFont typeface="Wingdings" pitchFamily="2" charset="2"/>
              <a:buNone/>
              <a:defRPr/>
            </a:pPr>
            <a:r>
              <a:rPr lang="sr-Cyrl-CS" sz="8000" smtClean="0">
                <a:solidFill>
                  <a:srgbClr val="FFCC00"/>
                </a:solidFill>
              </a:rPr>
              <a:t>НА</a:t>
            </a:r>
          </a:p>
          <a:p>
            <a:pPr algn="ctr" eaLnBrk="1" hangingPunct="1">
              <a:buFont typeface="Wingdings" pitchFamily="2" charset="2"/>
              <a:buNone/>
              <a:defRPr/>
            </a:pPr>
            <a:r>
              <a:rPr lang="sr-Cyrl-CS" sz="8000" smtClean="0">
                <a:solidFill>
                  <a:srgbClr val="FFCC00"/>
                </a:solidFill>
              </a:rPr>
              <a:t>ПАЖЊИ!</a:t>
            </a:r>
            <a:endParaRPr lang="en-US" sz="8000" smtClean="0">
              <a:solidFill>
                <a:srgbClr val="FFCC00"/>
              </a:solidFill>
            </a:endParaRPr>
          </a:p>
        </p:txBody>
      </p:sp>
      <p:pic>
        <p:nvPicPr>
          <p:cNvPr id="8196" name="Picture 4" descr="1027_logo_centar_novi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92950" y="4652963"/>
            <a:ext cx="1841500" cy="2060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lit">
  <a:themeElements>
    <a:clrScheme name="Custom 2">
      <a:dk1>
        <a:srgbClr val="B2B2B2"/>
      </a:dk1>
      <a:lt1>
        <a:srgbClr val="F8F8F8"/>
      </a:lt1>
      <a:dk2>
        <a:srgbClr val="DDDDDD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Slit">
      <a:majorFont>
        <a:latin typeface="Tahoma"/>
        <a:ea typeface=""/>
        <a:cs typeface="Arial"/>
      </a:majorFont>
      <a:minorFont>
        <a:latin typeface="Tahoma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lit 1">
        <a:dk1>
          <a:srgbClr val="8C0000"/>
        </a:dk1>
        <a:lt1>
          <a:srgbClr val="FFFFFF"/>
        </a:lt1>
        <a:dk2>
          <a:srgbClr val="720000"/>
        </a:dk2>
        <a:lt2>
          <a:srgbClr val="FFFFCC"/>
        </a:lt2>
        <a:accent1>
          <a:srgbClr val="FF3300"/>
        </a:accent1>
        <a:accent2>
          <a:srgbClr val="BE7960"/>
        </a:accent2>
        <a:accent3>
          <a:srgbClr val="BCAAAA"/>
        </a:accent3>
        <a:accent4>
          <a:srgbClr val="DADADA"/>
        </a:accent4>
        <a:accent5>
          <a:srgbClr val="FFADAA"/>
        </a:accent5>
        <a:accent6>
          <a:srgbClr val="AC6D56"/>
        </a:accent6>
        <a:hlink>
          <a:srgbClr val="FFCC66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lit 2">
        <a:dk1>
          <a:srgbClr val="674E2F"/>
        </a:dk1>
        <a:lt1>
          <a:srgbClr val="FFFFFF"/>
        </a:lt1>
        <a:dk2>
          <a:srgbClr val="533F27"/>
        </a:dk2>
        <a:lt2>
          <a:srgbClr val="D8B274"/>
        </a:lt2>
        <a:accent1>
          <a:srgbClr val="CC990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E2CAAA"/>
        </a:accent5>
        <a:accent6>
          <a:srgbClr val="81552A"/>
        </a:accent6>
        <a:hlink>
          <a:srgbClr val="FFCC00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lit 3">
        <a:dk1>
          <a:srgbClr val="646464"/>
        </a:dk1>
        <a:lt1>
          <a:srgbClr val="FFFFFF"/>
        </a:lt1>
        <a:dk2>
          <a:srgbClr val="545454"/>
        </a:dk2>
        <a:lt2>
          <a:srgbClr val="D4D4CE"/>
        </a:lt2>
        <a:accent1>
          <a:srgbClr val="49747D"/>
        </a:accent1>
        <a:accent2>
          <a:srgbClr val="8F9699"/>
        </a:accent2>
        <a:accent3>
          <a:srgbClr val="B3B3B3"/>
        </a:accent3>
        <a:accent4>
          <a:srgbClr val="DADADA"/>
        </a:accent4>
        <a:accent5>
          <a:srgbClr val="B1BCBF"/>
        </a:accent5>
        <a:accent6>
          <a:srgbClr val="81878A"/>
        </a:accent6>
        <a:hlink>
          <a:srgbClr val="8DC4D7"/>
        </a:hlink>
        <a:folHlink>
          <a:srgbClr val="7FB97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lit 4">
        <a:dk1>
          <a:srgbClr val="3A7400"/>
        </a:dk1>
        <a:lt1>
          <a:srgbClr val="FFFFFF"/>
        </a:lt1>
        <a:dk2>
          <a:srgbClr val="2E5C00"/>
        </a:dk2>
        <a:lt2>
          <a:srgbClr val="FFFFFF"/>
        </a:lt2>
        <a:accent1>
          <a:srgbClr val="79CA02"/>
        </a:accent1>
        <a:accent2>
          <a:srgbClr val="008080"/>
        </a:accent2>
        <a:accent3>
          <a:srgbClr val="ADB5AA"/>
        </a:accent3>
        <a:accent4>
          <a:srgbClr val="DADADA"/>
        </a:accent4>
        <a:accent5>
          <a:srgbClr val="BEE1AA"/>
        </a:accent5>
        <a:accent6>
          <a:srgbClr val="007373"/>
        </a:accent6>
        <a:hlink>
          <a:srgbClr val="A8DE0E"/>
        </a:hlink>
        <a:folHlink>
          <a:srgbClr val="00CC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lit 5">
        <a:dk1>
          <a:srgbClr val="008885"/>
        </a:dk1>
        <a:lt1>
          <a:srgbClr val="FFFFFF"/>
        </a:lt1>
        <a:dk2>
          <a:srgbClr val="007572"/>
        </a:dk2>
        <a:lt2>
          <a:srgbClr val="FFFF99"/>
        </a:lt2>
        <a:accent1>
          <a:srgbClr val="33CCCC"/>
        </a:accent1>
        <a:accent2>
          <a:srgbClr val="6D6FC7"/>
        </a:accent2>
        <a:accent3>
          <a:srgbClr val="AABDBC"/>
        </a:accent3>
        <a:accent4>
          <a:srgbClr val="DADADA"/>
        </a:accent4>
        <a:accent5>
          <a:srgbClr val="ADE2E2"/>
        </a:accent5>
        <a:accent6>
          <a:srgbClr val="6264B4"/>
        </a:accent6>
        <a:hlink>
          <a:srgbClr val="FFFFCC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lit 6">
        <a:dk1>
          <a:srgbClr val="0000AC"/>
        </a:dk1>
        <a:lt1>
          <a:srgbClr val="FFFFFF"/>
        </a:lt1>
        <a:dk2>
          <a:srgbClr val="000086"/>
        </a:dk2>
        <a:lt2>
          <a:srgbClr val="CCFFFF"/>
        </a:lt2>
        <a:accent1>
          <a:srgbClr val="0099FF"/>
        </a:accent1>
        <a:accent2>
          <a:srgbClr val="00B000"/>
        </a:accent2>
        <a:accent3>
          <a:srgbClr val="AAAAC3"/>
        </a:accent3>
        <a:accent4>
          <a:srgbClr val="DADADA"/>
        </a:accent4>
        <a:accent5>
          <a:srgbClr val="AACAFF"/>
        </a:accent5>
        <a:accent6>
          <a:srgbClr val="009F00"/>
        </a:accent6>
        <a:hlink>
          <a:srgbClr val="FFE701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lit 7">
        <a:dk1>
          <a:srgbClr val="7474A2"/>
        </a:dk1>
        <a:lt1>
          <a:srgbClr val="FFFFFF"/>
        </a:lt1>
        <a:dk2>
          <a:srgbClr val="5E5E8E"/>
        </a:dk2>
        <a:lt2>
          <a:srgbClr val="D1D1DF"/>
        </a:lt2>
        <a:accent1>
          <a:srgbClr val="CC66FF"/>
        </a:accent1>
        <a:accent2>
          <a:srgbClr val="6666FF"/>
        </a:accent2>
        <a:accent3>
          <a:srgbClr val="B6B6C6"/>
        </a:accent3>
        <a:accent4>
          <a:srgbClr val="DADADA"/>
        </a:accent4>
        <a:accent5>
          <a:srgbClr val="E2B8FF"/>
        </a:accent5>
        <a:accent6>
          <a:srgbClr val="5C5CE7"/>
        </a:accent6>
        <a:hlink>
          <a:srgbClr val="FFCC99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lit 8">
        <a:dk1>
          <a:srgbClr val="000000"/>
        </a:dk1>
        <a:lt1>
          <a:srgbClr val="D0DAE2"/>
        </a:lt1>
        <a:dk2>
          <a:srgbClr val="000000"/>
        </a:dk2>
        <a:lt2>
          <a:srgbClr val="E7EDF1"/>
        </a:lt2>
        <a:accent1>
          <a:srgbClr val="33CCCC"/>
        </a:accent1>
        <a:accent2>
          <a:srgbClr val="0099CC"/>
        </a:accent2>
        <a:accent3>
          <a:srgbClr val="E4EAEE"/>
        </a:accent3>
        <a:accent4>
          <a:srgbClr val="000000"/>
        </a:accent4>
        <a:accent5>
          <a:srgbClr val="ADE2E2"/>
        </a:accent5>
        <a:accent6>
          <a:srgbClr val="008AB9"/>
        </a:accent6>
        <a:hlink>
          <a:srgbClr val="3333CC"/>
        </a:hlink>
        <a:folHlink>
          <a:srgbClr val="0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lit 9">
        <a:dk1>
          <a:srgbClr val="000000"/>
        </a:dk1>
        <a:lt1>
          <a:srgbClr val="FFFFFF"/>
        </a:lt1>
        <a:dk2>
          <a:srgbClr val="000000"/>
        </a:dk2>
        <a:lt2>
          <a:srgbClr val="E6E6E6"/>
        </a:lt2>
        <a:accent1>
          <a:srgbClr val="66CCFF"/>
        </a:accent1>
        <a:accent2>
          <a:srgbClr val="9999FF"/>
        </a:accent2>
        <a:accent3>
          <a:srgbClr val="FFFFFF"/>
        </a:accent3>
        <a:accent4>
          <a:srgbClr val="000000"/>
        </a:accent4>
        <a:accent5>
          <a:srgbClr val="B8E2FF"/>
        </a:accent5>
        <a:accent6>
          <a:srgbClr val="8A8AE7"/>
        </a:accent6>
        <a:hlink>
          <a:srgbClr val="3333CC"/>
        </a:hlink>
        <a:folHlink>
          <a:srgbClr val="008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Slit</Template>
  <TotalTime>609</TotalTime>
  <Words>45</Words>
  <Application>Microsoft Office PowerPoint</Application>
  <PresentationFormat>On-screen Show (4:3)</PresentationFormat>
  <Paragraphs>19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3" baseType="lpstr">
      <vt:lpstr>Tahoma</vt:lpstr>
      <vt:lpstr>Arial</vt:lpstr>
      <vt:lpstr>Wingdings</vt:lpstr>
      <vt:lpstr>Calibri</vt:lpstr>
      <vt:lpstr>Times New Roman</vt:lpstr>
      <vt:lpstr>DotumChe</vt:lpstr>
      <vt:lpstr>Slit</vt:lpstr>
      <vt:lpstr>Slide 1</vt:lpstr>
      <vt:lpstr>Шта је Центар?</vt:lpstr>
      <vt:lpstr>ИНФОРМИСАЊЕ</vt:lpstr>
      <vt:lpstr>ПРЕЗЕНТАЦИЈЕ И САЈМОВИ</vt:lpstr>
      <vt:lpstr>РАДИОНИЦЕ, САВЕТОВАЊА И РЕСУРСИ ЦЕНТРА</vt:lpstr>
      <vt:lpstr>Slide 6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УНИВЕРЗИТЕТСКИ ЦЕНТАР ЗА РАЗВОЈ КАРИЈЕРЕ И САВЕТОВАЊЕ СТУДЕНАТА</dc:title>
  <dc:creator>Centar</dc:creator>
  <cp:lastModifiedBy>Korisnik</cp:lastModifiedBy>
  <cp:revision>29</cp:revision>
  <dcterms:created xsi:type="dcterms:W3CDTF">2010-11-10T10:18:13Z</dcterms:created>
  <dcterms:modified xsi:type="dcterms:W3CDTF">2012-03-27T11:11:13Z</dcterms:modified>
</cp:coreProperties>
</file>