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82" r:id="rId2"/>
    <p:sldId id="302" r:id="rId3"/>
    <p:sldId id="306" r:id="rId4"/>
    <p:sldId id="305" r:id="rId5"/>
    <p:sldId id="308" r:id="rId6"/>
    <p:sldId id="307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58" autoAdjust="0"/>
  </p:normalViewPr>
  <p:slideViewPr>
    <p:cSldViewPr>
      <p:cViewPr>
        <p:scale>
          <a:sx n="66" d="100"/>
          <a:sy n="66" d="100"/>
        </p:scale>
        <p:origin x="-2850" y="-9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81000" y="457200"/>
            <a:ext cx="8397875" cy="5562600"/>
            <a:chOff x="240" y="288"/>
            <a:chExt cx="5290" cy="3504"/>
          </a:xfrm>
        </p:grpSpPr>
        <p:sp>
          <p:nvSpPr>
            <p:cNvPr id="5" name="Rectangle 2"/>
            <p:cNvSpPr>
              <a:spLocks noChangeArrowheads="1"/>
            </p:cNvSpPr>
            <p:nvPr/>
          </p:nvSpPr>
          <p:spPr bwMode="blackWhite">
            <a:xfrm>
              <a:off x="240" y="288"/>
              <a:ext cx="5290" cy="3504"/>
            </a:xfrm>
            <a:prstGeom prst="rect">
              <a:avLst/>
            </a:prstGeom>
            <a:solidFill>
              <a:schemeClr val="bg1"/>
            </a:solidFill>
            <a:ln w="508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285" y="336"/>
              <a:ext cx="5184" cy="3408"/>
            </a:xfrm>
            <a:prstGeom prst="rect">
              <a:avLst/>
            </a:prstGeom>
            <a:noFill/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576" y="2256"/>
              <a:ext cx="46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sr-Latn-CS" b="0"/>
            </a:p>
          </p:txBody>
        </p:sp>
      </p:grpSp>
      <p:sp>
        <p:nvSpPr>
          <p:cNvPr id="256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219200" y="838200"/>
            <a:ext cx="6781800" cy="2559050"/>
          </a:xfrm>
        </p:spPr>
        <p:txBody>
          <a:bodyPr anchorCtr="1"/>
          <a:lstStyle>
            <a:lvl1pPr algn="ctr">
              <a:defRPr sz="6200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87325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sr-Latn-CS" smtClean="0"/>
              <a:t>Click to edit Master subtitle style</a:t>
            </a:r>
            <a:endParaRPr lang="sr-Latn-C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536575" y="6248400"/>
            <a:ext cx="2054225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251200" y="6248400"/>
            <a:ext cx="2887663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10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8150" y="62579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0C177-EADD-43E5-A4D2-8581BF9EAC69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FA835-284A-4306-B6E1-FFD61CF95F90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C07A4-C04C-4295-8753-8B449630E4CC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828800"/>
            <a:ext cx="40005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08528-AF2A-43C6-B6DD-6EAF454EDC1C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B155F-2B5B-4C47-96BC-F2018850E130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6FE5-1960-4991-B3E0-25DAD452B491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5F897-F814-482F-8461-F2E427F37D21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AD130-2BAC-4233-A924-728AF1B0BE7D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r-Latn-CS" noProof="0" smtClean="0"/>
              <a:t>Click icon to add picture</a:t>
            </a:r>
            <a:endParaRPr lang="sr-Latn-C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C7E12-E898-4392-A9EB-68C07CD50CCC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6092B-9C59-4AF3-977D-B8A755DDFC76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473075"/>
            <a:ext cx="2038350" cy="5394325"/>
          </a:xfrm>
        </p:spPr>
        <p:txBody>
          <a:bodyPr vert="eaVert"/>
          <a:lstStyle/>
          <a:p>
            <a:r>
              <a:rPr lang="sr-Latn-CS" smtClean="0"/>
              <a:t>Click to edit Master title style</a:t>
            </a:r>
            <a:endParaRPr lang="sr-Latn-C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473075"/>
            <a:ext cx="5962650" cy="5394325"/>
          </a:xfrm>
        </p:spPr>
        <p:txBody>
          <a:bodyPr vert="eaVert"/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  <a:endParaRPr lang="sr-Latn-C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3C691-6704-4279-8815-E84C3386AFA7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8"/>
          <p:cNvGrpSpPr>
            <a:grpSpLocks/>
          </p:cNvGrpSpPr>
          <p:nvPr/>
        </p:nvGrpSpPr>
        <p:grpSpPr bwMode="auto">
          <a:xfrm>
            <a:off x="228600" y="228600"/>
            <a:ext cx="8686800" cy="5943600"/>
            <a:chOff x="144" y="144"/>
            <a:chExt cx="5472" cy="3744"/>
          </a:xfrm>
        </p:grpSpPr>
        <p:sp>
          <p:nvSpPr>
            <p:cNvPr id="24578" name="Rectangle 2"/>
            <p:cNvSpPr>
              <a:spLocks noChangeArrowheads="1"/>
            </p:cNvSpPr>
            <p:nvPr/>
          </p:nvSpPr>
          <p:spPr bwMode="auto">
            <a:xfrm>
              <a:off x="144" y="144"/>
              <a:ext cx="5472" cy="3744"/>
            </a:xfrm>
            <a:prstGeom prst="rect">
              <a:avLst/>
            </a:prstGeom>
            <a:solidFill>
              <a:schemeClr val="bg1"/>
            </a:solidFill>
            <a:ln w="4445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24579" name="Rectangle 3"/>
            <p:cNvSpPr>
              <a:spLocks noChangeArrowheads="1"/>
            </p:cNvSpPr>
            <p:nvPr/>
          </p:nvSpPr>
          <p:spPr bwMode="blackWhite">
            <a:xfrm>
              <a:off x="193" y="193"/>
              <a:ext cx="5373" cy="3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sr-Latn-CS" sz="2400" b="0">
                <a:latin typeface="Times New Roman" charset="0"/>
              </a:endParaRPr>
            </a:p>
          </p:txBody>
        </p:sp>
        <p:sp>
          <p:nvSpPr>
            <p:cNvPr id="24585" name="Line 9"/>
            <p:cNvSpPr>
              <a:spLocks noChangeShapeType="1"/>
            </p:cNvSpPr>
            <p:nvPr/>
          </p:nvSpPr>
          <p:spPr bwMode="auto">
            <a:xfrm>
              <a:off x="336" y="1092"/>
              <a:ext cx="5136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eaLnBrk="0" hangingPunct="0">
                <a:defRPr/>
              </a:pPr>
              <a:endParaRPr lang="sr-Latn-CS" b="0"/>
            </a:p>
          </p:txBody>
        </p:sp>
      </p:grpSp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Click to edit Master title style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8153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CS" smtClean="0"/>
              <a:t>Click to edit Master text styles</a:t>
            </a:r>
          </a:p>
          <a:p>
            <a:pPr lvl="1"/>
            <a:r>
              <a:rPr lang="sr-Latn-CS" smtClean="0"/>
              <a:t>Second level</a:t>
            </a:r>
          </a:p>
          <a:p>
            <a:pPr lvl="2"/>
            <a:r>
              <a:rPr lang="sr-Latn-CS" smtClean="0"/>
              <a:t>Third level</a:t>
            </a:r>
          </a:p>
          <a:p>
            <a:pPr lvl="3"/>
            <a:r>
              <a:rPr lang="sr-Latn-CS" smtClean="0"/>
              <a:t>Fourth level</a:t>
            </a:r>
          </a:p>
          <a:p>
            <a:pPr lvl="4"/>
            <a:r>
              <a:rPr lang="sr-Latn-C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62484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000" b="0"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/>
            </a:lvl1pPr>
          </a:lstStyle>
          <a:p>
            <a:pPr>
              <a:defRPr/>
            </a:pPr>
            <a:endParaRPr lang="sr-Latn-CS"/>
          </a:p>
        </p:txBody>
      </p:sp>
      <p:sp>
        <p:nvSpPr>
          <p:cNvPr id="245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 b="0"/>
            </a:lvl1pPr>
          </a:lstStyle>
          <a:p>
            <a:pPr>
              <a:defRPr/>
            </a:pPr>
            <a:fld id="{8687BA98-2013-453F-8859-764377628704}" type="slidenum">
              <a:rPr lang="sr-Latn-CS"/>
              <a:pPr>
                <a:defRPr/>
              </a:pPr>
              <a:t>‹#›</a:t>
            </a:fld>
            <a:endParaRPr lang="sr-Latn-C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38" y="1143000"/>
            <a:ext cx="8153400" cy="55721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FFE39D"/>
                </a:solidFill>
                <a:latin typeface="Garamond" pitchFamily="18" charset="0"/>
              </a:rPr>
              <a:t>Centar za razvoj </a:t>
            </a:r>
            <a:br>
              <a:rPr lang="en-US" sz="3600" b="1" smtClean="0">
                <a:solidFill>
                  <a:srgbClr val="FFE39D"/>
                </a:solidFill>
                <a:latin typeface="Garamond" pitchFamily="18" charset="0"/>
              </a:rPr>
            </a:br>
            <a:r>
              <a:rPr lang="en-US" sz="3600" b="1" smtClean="0">
                <a:solidFill>
                  <a:srgbClr val="FFE39D"/>
                </a:solidFill>
                <a:latin typeface="Garamond" pitchFamily="18" charset="0"/>
              </a:rPr>
              <a:t>karijere i savetovanje </a:t>
            </a:r>
            <a:br>
              <a:rPr lang="en-US" sz="3600" b="1" smtClean="0">
                <a:solidFill>
                  <a:srgbClr val="FFE39D"/>
                </a:solidFill>
                <a:latin typeface="Garamond" pitchFamily="18" charset="0"/>
              </a:rPr>
            </a:br>
            <a:r>
              <a:rPr lang="en-US" sz="3600" b="1" smtClean="0">
                <a:solidFill>
                  <a:srgbClr val="FFE39D"/>
                </a:solidFill>
                <a:latin typeface="Garamond" pitchFamily="18" charset="0"/>
              </a:rPr>
              <a:t>studenata</a:t>
            </a:r>
            <a:r>
              <a:rPr lang="en-US" sz="3600" u="sng" smtClean="0">
                <a:solidFill>
                  <a:srgbClr val="C58D01"/>
                </a:solidFill>
              </a:rPr>
              <a:t> </a:t>
            </a:r>
            <a:endParaRPr lang="sr-Latn-CS" sz="3600" u="sng" smtClean="0">
              <a:solidFill>
                <a:srgbClr val="C58D01"/>
              </a:solidFill>
            </a:endParaRPr>
          </a:p>
        </p:txBody>
      </p:sp>
      <p:grpSp>
        <p:nvGrpSpPr>
          <p:cNvPr id="15363" name="Group 4"/>
          <p:cNvGrpSpPr>
            <a:grpSpLocks/>
          </p:cNvGrpSpPr>
          <p:nvPr/>
        </p:nvGrpSpPr>
        <p:grpSpPr bwMode="auto">
          <a:xfrm>
            <a:off x="5346700" y="765175"/>
            <a:ext cx="2616200" cy="1846263"/>
            <a:chOff x="4418" y="3444"/>
            <a:chExt cx="4119" cy="2908"/>
          </a:xfrm>
        </p:grpSpPr>
        <p:sp>
          <p:nvSpPr>
            <p:cNvPr id="15368" name="Puzzle3"/>
            <p:cNvSpPr>
              <a:spLocks noEditPoints="1" noChangeArrowheads="1"/>
            </p:cNvSpPr>
            <p:nvPr/>
          </p:nvSpPr>
          <p:spPr bwMode="auto">
            <a:xfrm>
              <a:off x="7020" y="3444"/>
              <a:ext cx="1162" cy="1578"/>
            </a:xfrm>
            <a:custGeom>
              <a:avLst/>
              <a:gdLst>
                <a:gd name="T0" fmla="*/ 30 w 21600"/>
                <a:gd name="T1" fmla="*/ 84 h 21600"/>
                <a:gd name="T2" fmla="*/ 59 w 21600"/>
                <a:gd name="T3" fmla="*/ 113 h 21600"/>
                <a:gd name="T4" fmla="*/ 38 w 21600"/>
                <a:gd name="T5" fmla="*/ 74 h 21600"/>
                <a:gd name="T6" fmla="*/ 59 w 21600"/>
                <a:gd name="T7" fmla="*/ 37 h 21600"/>
                <a:gd name="T8" fmla="*/ 30 w 21600"/>
                <a:gd name="T9" fmla="*/ 0 h 21600"/>
                <a:gd name="T10" fmla="*/ 2 w 21600"/>
                <a:gd name="T11" fmla="*/ 36 h 21600"/>
                <a:gd name="T12" fmla="*/ 23 w 21600"/>
                <a:gd name="T13" fmla="*/ 72 h 21600"/>
                <a:gd name="T14" fmla="*/ 2 w 21600"/>
                <a:gd name="T15" fmla="*/ 113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8 w 21600"/>
                <a:gd name="T25" fmla="*/ 7720 h 21600"/>
                <a:gd name="T26" fmla="*/ 19146 w 21600"/>
                <a:gd name="T27" fmla="*/ 2023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69" name="Puzzle2"/>
            <p:cNvSpPr>
              <a:spLocks noEditPoints="1" noChangeArrowheads="1"/>
            </p:cNvSpPr>
            <p:nvPr/>
          </p:nvSpPr>
          <p:spPr bwMode="auto">
            <a:xfrm>
              <a:off x="6682" y="4594"/>
              <a:ext cx="1855" cy="1437"/>
            </a:xfrm>
            <a:custGeom>
              <a:avLst/>
              <a:gdLst>
                <a:gd name="T0" fmla="*/ 0 w 21600"/>
                <a:gd name="T1" fmla="*/ 59 h 21600"/>
                <a:gd name="T2" fmla="*/ 31 w 21600"/>
                <a:gd name="T3" fmla="*/ 94 h 21600"/>
                <a:gd name="T4" fmla="*/ 77 w 21600"/>
                <a:gd name="T5" fmla="*/ 62 h 21600"/>
                <a:gd name="T6" fmla="*/ 124 w 21600"/>
                <a:gd name="T7" fmla="*/ 94 h 21600"/>
                <a:gd name="T8" fmla="*/ 159 w 21600"/>
                <a:gd name="T9" fmla="*/ 67 h 21600"/>
                <a:gd name="T10" fmla="*/ 125 w 21600"/>
                <a:gd name="T11" fmla="*/ 25 h 21600"/>
                <a:gd name="T12" fmla="*/ 80 w 21600"/>
                <a:gd name="T13" fmla="*/ 0 h 21600"/>
                <a:gd name="T14" fmla="*/ 31 w 21600"/>
                <a:gd name="T15" fmla="*/ 2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1 w 21600"/>
                <a:gd name="T25" fmla="*/ 6749 h 21600"/>
                <a:gd name="T26" fmla="*/ 16174 w 21600"/>
                <a:gd name="T27" fmla="*/ 20443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70" name="Puzzle4"/>
            <p:cNvSpPr>
              <a:spLocks noEditPoints="1" noChangeArrowheads="1"/>
            </p:cNvSpPr>
            <p:nvPr/>
          </p:nvSpPr>
          <p:spPr bwMode="auto">
            <a:xfrm>
              <a:off x="4418" y="4514"/>
              <a:ext cx="1118" cy="1838"/>
            </a:xfrm>
            <a:custGeom>
              <a:avLst/>
              <a:gdLst>
                <a:gd name="T0" fmla="*/ 22 w 21600"/>
                <a:gd name="T1" fmla="*/ 84 h 21600"/>
                <a:gd name="T2" fmla="*/ 1 w 21600"/>
                <a:gd name="T3" fmla="*/ 123 h 21600"/>
                <a:gd name="T4" fmla="*/ 31 w 21600"/>
                <a:gd name="T5" fmla="*/ 156 h 21600"/>
                <a:gd name="T6" fmla="*/ 56 w 21600"/>
                <a:gd name="T7" fmla="*/ 121 h 21600"/>
                <a:gd name="T8" fmla="*/ 37 w 21600"/>
                <a:gd name="T9" fmla="*/ 79 h 21600"/>
                <a:gd name="T10" fmla="*/ 56 w 21600"/>
                <a:gd name="T11" fmla="*/ 34 h 21600"/>
                <a:gd name="T12" fmla="*/ 30 w 21600"/>
                <a:gd name="T13" fmla="*/ 0 h 21600"/>
                <a:gd name="T14" fmla="*/ 1 w 21600"/>
                <a:gd name="T15" fmla="*/ 3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67 w 21600"/>
                <a:gd name="T25" fmla="*/ 5664 h 21600"/>
                <a:gd name="T26" fmla="*/ 20209 w 21600"/>
                <a:gd name="T27" fmla="*/ 15983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71" name="Puzzle1"/>
            <p:cNvSpPr>
              <a:spLocks noEditPoints="1" noChangeArrowheads="1"/>
            </p:cNvSpPr>
            <p:nvPr/>
          </p:nvSpPr>
          <p:spPr bwMode="auto">
            <a:xfrm>
              <a:off x="5580" y="3921"/>
              <a:ext cx="1878" cy="1096"/>
            </a:xfrm>
            <a:custGeom>
              <a:avLst/>
              <a:gdLst>
                <a:gd name="T0" fmla="*/ 127 w 21600"/>
                <a:gd name="T1" fmla="*/ 54 h 21600"/>
                <a:gd name="T2" fmla="*/ 128 w 21600"/>
                <a:gd name="T3" fmla="*/ 1 h 21600"/>
                <a:gd name="T4" fmla="*/ 36 w 21600"/>
                <a:gd name="T5" fmla="*/ 2 h 21600"/>
                <a:gd name="T6" fmla="*/ 38 w 21600"/>
                <a:gd name="T7" fmla="*/ 54 h 21600"/>
                <a:gd name="T8" fmla="*/ 82 w 21600"/>
                <a:gd name="T9" fmla="*/ 33 h 21600"/>
                <a:gd name="T10" fmla="*/ 82 w 21600"/>
                <a:gd name="T11" fmla="*/ 22 h 21600"/>
                <a:gd name="T12" fmla="*/ 163 w 21600"/>
                <a:gd name="T13" fmla="*/ 26 h 21600"/>
                <a:gd name="T14" fmla="*/ 0 w 21600"/>
                <a:gd name="T15" fmla="*/ 2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2 h 21600"/>
                <a:gd name="T26" fmla="*/ 16137 w 21600"/>
                <a:gd name="T27" fmla="*/ 1955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5292725" y="2132013"/>
            <a:ext cx="1820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x-none" dirty="0">
                <a:solidFill>
                  <a:schemeClr val="accent1">
                    <a:lumMod val="60000"/>
                    <a:lumOff val="4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            Poslovi</a:t>
            </a:r>
            <a:r>
              <a:rPr lang="en-US" b="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7092950" y="1843088"/>
            <a:ext cx="18716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sr-Cyrl-CS" b="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x-none" b="0" dirty="0">
                <a:solidFill>
                  <a:schemeClr val="accent3">
                    <a:lumMod val="75000"/>
                  </a:schemeClr>
                </a:solidFill>
              </a:rPr>
              <a:t>          </a:t>
            </a:r>
            <a:r>
              <a:rPr lang="x-none" dirty="0">
                <a:solidFill>
                  <a:schemeClr val="accent3">
                    <a:lumMod val="75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Kursevi</a:t>
            </a:r>
            <a:endParaRPr lang="en-US" b="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7243763" y="898525"/>
            <a:ext cx="11334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x-none" dirty="0">
                <a:solidFill>
                  <a:schemeClr val="accent2">
                    <a:lumMod val="60000"/>
                    <a:lumOff val="4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   Prakse</a:t>
            </a:r>
            <a:endParaRPr lang="sr-Cyrl-CS" b="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92725" y="874713"/>
            <a:ext cx="153035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x-none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Savetovanje</a:t>
            </a:r>
          </a:p>
        </p:txBody>
      </p:sp>
      <p:pic>
        <p:nvPicPr>
          <p:cNvPr id="15373" name="Picture 7" descr="imgTeens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39975" y="2852738"/>
            <a:ext cx="4249738" cy="3187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539750" y="623888"/>
            <a:ext cx="8153400" cy="114300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FFFFFF"/>
                </a:solidFill>
              </a:rPr>
              <a:t/>
            </a:r>
            <a:br>
              <a:rPr lang="en-US" b="1" smtClean="0">
                <a:solidFill>
                  <a:srgbClr val="FFFFFF"/>
                </a:solidFill>
              </a:rPr>
            </a:br>
            <a:endParaRPr lang="en-US" smtClean="0"/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z="2800" smtClean="0"/>
          </a:p>
          <a:p>
            <a:pPr eaLnBrk="1" hangingPunct="1"/>
            <a:r>
              <a:rPr lang="en-US" sz="2400" smtClean="0">
                <a:latin typeface="Times New Roman" pitchFamily="18" charset="0"/>
              </a:rPr>
              <a:t>osmogodišnje trajanje Programa</a:t>
            </a:r>
          </a:p>
          <a:p>
            <a:pPr eaLnBrk="1" hangingPunct="1"/>
            <a:r>
              <a:rPr lang="en-US" sz="2400" smtClean="0">
                <a:latin typeface="Times New Roman" pitchFamily="18" charset="0"/>
              </a:rPr>
              <a:t>preko 250 učesnika praktikanata</a:t>
            </a:r>
          </a:p>
          <a:p>
            <a:pPr eaLnBrk="1" hangingPunct="1"/>
            <a:r>
              <a:rPr lang="en-US" sz="2400" smtClean="0">
                <a:latin typeface="Times New Roman" pitchFamily="18" charset="0"/>
              </a:rPr>
              <a:t>30% nastavi sa zaposlenjem</a:t>
            </a:r>
          </a:p>
          <a:p>
            <a:pPr eaLnBrk="1" hangingPunct="1">
              <a:buFont typeface="Wingdings" pitchFamily="2" charset="2"/>
              <a:buNone/>
            </a:pPr>
            <a:endParaRPr lang="en-US" sz="240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400" u="sng" smtClean="0">
                <a:solidFill>
                  <a:srgbClr val="FFE39D"/>
                </a:solidFill>
                <a:latin typeface="Times New Roman" pitchFamily="18" charset="0"/>
              </a:rPr>
              <a:t>Program 2010/11</a:t>
            </a:r>
          </a:p>
          <a:p>
            <a:pPr eaLnBrk="1" hangingPunct="1"/>
            <a:r>
              <a:rPr lang="en-US" sz="2400" smtClean="0">
                <a:solidFill>
                  <a:srgbClr val="FFE39D"/>
                </a:solidFill>
                <a:latin typeface="Times New Roman" pitchFamily="18" charset="0"/>
              </a:rPr>
              <a:t>68 studenata </a:t>
            </a:r>
          </a:p>
          <a:p>
            <a:pPr eaLnBrk="1" hangingPunct="1"/>
            <a:r>
              <a:rPr lang="en-US" sz="2400" smtClean="0">
                <a:solidFill>
                  <a:srgbClr val="FFE39D"/>
                </a:solidFill>
                <a:latin typeface="Times New Roman" pitchFamily="18" charset="0"/>
              </a:rPr>
              <a:t>u 26 kancelarija</a:t>
            </a:r>
          </a:p>
          <a:p>
            <a:pPr eaLnBrk="1" hangingPunct="1"/>
            <a:endParaRPr lang="en-US" sz="2400" smtClean="0"/>
          </a:p>
        </p:txBody>
      </p:sp>
      <p:sp>
        <p:nvSpPr>
          <p:cNvPr id="16387" name="Puzzle3"/>
          <p:cNvSpPr>
            <a:spLocks noEditPoints="1" noChangeArrowheads="1"/>
          </p:cNvSpPr>
          <p:nvPr/>
        </p:nvSpPr>
        <p:spPr bwMode="auto">
          <a:xfrm>
            <a:off x="6999288" y="765175"/>
            <a:ext cx="738187" cy="1001713"/>
          </a:xfrm>
          <a:custGeom>
            <a:avLst/>
            <a:gdLst>
              <a:gd name="T0" fmla="*/ 12133026 w 21600"/>
              <a:gd name="T1" fmla="*/ 34004677 h 21600"/>
              <a:gd name="T2" fmla="*/ 23996340 w 21600"/>
              <a:gd name="T3" fmla="*/ 45368226 h 21600"/>
              <a:gd name="T4" fmla="*/ 15389626 w 21600"/>
              <a:gd name="T5" fmla="*/ 29691145 h 21600"/>
              <a:gd name="T6" fmla="*/ 23996340 w 21600"/>
              <a:gd name="T7" fmla="*/ 15113438 h 21600"/>
              <a:gd name="T8" fmla="*/ 12260329 w 21600"/>
              <a:gd name="T9" fmla="*/ 111858 h 21600"/>
              <a:gd name="T10" fmla="*/ 808007 w 21600"/>
              <a:gd name="T11" fmla="*/ 14633683 h 21600"/>
              <a:gd name="T12" fmla="*/ 9415918 w 21600"/>
              <a:gd name="T13" fmla="*/ 29099532 h 21600"/>
              <a:gd name="T14" fmla="*/ 808007 w 21600"/>
              <a:gd name="T15" fmla="*/ 4536822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2273 w 21600"/>
              <a:gd name="T25" fmla="*/ 7719 h 21600"/>
              <a:gd name="T26" fmla="*/ 19149 w 21600"/>
              <a:gd name="T27" fmla="*/ 202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369175" y="750888"/>
            <a:ext cx="93980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x-none" dirty="0">
                <a:solidFill>
                  <a:schemeClr val="accent2">
                    <a:lumMod val="60000"/>
                    <a:lumOff val="4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Prakse</a:t>
            </a:r>
            <a:endParaRPr lang="x-none" b="0" dirty="0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611188" y="260350"/>
            <a:ext cx="63150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628650" algn="l"/>
              </a:tabLst>
            </a:pPr>
            <a:r>
              <a:rPr lang="en-US" sz="2400" b="0">
                <a:latin typeface="Times New Roman" pitchFamily="18" charset="0"/>
              </a:rPr>
              <a:t>Univerzitetski progrаm rаdne prаkse u Skupštini, Pokrаjinskoj vlаdi, pokrаjinskim orgаnimа uprаve i fondovimа, direkcijаmа i zаvodimа čiji je osnivаč APV</a:t>
            </a:r>
            <a:r>
              <a:rPr lang="en-US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U saradnji sa Skupštinom APV</a:t>
            </a:r>
          </a:p>
          <a:p>
            <a:pPr eaLnBrk="1" hangingPunct="1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donacijom Američke ambasade</a:t>
            </a:r>
            <a:r>
              <a:rPr lang="sr-Cyrl-C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 OEBS-a</a:t>
            </a:r>
          </a:p>
          <a:p>
            <a:pPr eaLnBrk="1" hangingPunct="1"/>
            <a:r>
              <a:rPr lang="en-US" sz="2800" smtClean="0">
                <a:latin typeface="Times New Roman" pitchFamily="18" charset="0"/>
              </a:rPr>
              <a:t>29 praktikanata</a:t>
            </a:r>
          </a:p>
          <a:p>
            <a:pPr eaLnBrk="1" hangingPunct="1"/>
            <a:r>
              <a:rPr lang="en-US" sz="2800" smtClean="0">
                <a:latin typeface="Times New Roman" pitchFamily="18" charset="0"/>
              </a:rPr>
              <a:t>u 18 opština</a:t>
            </a:r>
            <a:endParaRPr lang="en-US" sz="2800" smtClean="0"/>
          </a:p>
        </p:txBody>
      </p:sp>
      <p:sp>
        <p:nvSpPr>
          <p:cNvPr id="17410" name="Puzzle3"/>
          <p:cNvSpPr>
            <a:spLocks noGrp="1" noEditPoints="1" noChangeArrowheads="1"/>
          </p:cNvSpPr>
          <p:nvPr>
            <p:ph type="title"/>
          </p:nvPr>
        </p:nvSpPr>
        <p:spPr>
          <a:xfrm>
            <a:off x="7380288" y="692150"/>
            <a:ext cx="798512" cy="723900"/>
          </a:xfrm>
          <a:custGeom>
            <a:avLst/>
            <a:gdLst>
              <a:gd name="T0" fmla="*/ 14195953 w 21600"/>
              <a:gd name="T1" fmla="*/ 17747516 h 21600"/>
              <a:gd name="T2" fmla="*/ 28076346 w 21600"/>
              <a:gd name="T3" fmla="*/ 23678333 h 21600"/>
              <a:gd name="T4" fmla="*/ 18006222 w 21600"/>
              <a:gd name="T5" fmla="*/ 15496251 h 21600"/>
              <a:gd name="T6" fmla="*/ 28076346 w 21600"/>
              <a:gd name="T7" fmla="*/ 7887929 h 21600"/>
              <a:gd name="T8" fmla="*/ 14344861 w 21600"/>
              <a:gd name="T9" fmla="*/ 58381 h 21600"/>
              <a:gd name="T10" fmla="*/ 945386 w 21600"/>
              <a:gd name="T11" fmla="*/ 7637513 h 21600"/>
              <a:gd name="T12" fmla="*/ 11016878 w 21600"/>
              <a:gd name="T13" fmla="*/ 15187454 h 21600"/>
              <a:gd name="T14" fmla="*/ 945386 w 21600"/>
              <a:gd name="T15" fmla="*/ 23678333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2273 w 21600"/>
              <a:gd name="T25" fmla="*/ 7719 h 21600"/>
              <a:gd name="T26" fmla="*/ 19149 w 21600"/>
              <a:gd name="T27" fmla="*/ 202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812088" y="476250"/>
            <a:ext cx="94138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x-none" dirty="0">
                <a:solidFill>
                  <a:srgbClr val="EA157A">
                    <a:lumMod val="60000"/>
                    <a:lumOff val="40000"/>
                  </a:srgbClr>
                </a:solidFill>
                <a:effectDag name="">
                  <a:cont type="tree" name="">
                    <a:effect ref="fillLine"/>
                    <a:outerShdw dist="38100" dir="13500000" algn="br">
                      <a:srgbClr val="8592A6"/>
                    </a:outerShdw>
                  </a:cont>
                  <a:cont type="tree" name="">
                    <a:effect ref="fillLine"/>
                    <a:outerShdw dist="38100" dir="2700000" algn="tl">
                      <a:srgbClr val="2E3642"/>
                    </a:outerShdw>
                  </a:cont>
                  <a:effect ref="fillLine"/>
                </a:effectDag>
              </a:rPr>
              <a:t>Prakse</a:t>
            </a:r>
            <a:endParaRPr lang="x-none" b="0" dirty="0">
              <a:solidFill>
                <a:prstClr val="white"/>
              </a:solidFill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468313" y="333375"/>
            <a:ext cx="662463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0">
                <a:solidFill>
                  <a:srgbClr val="CAF7F1"/>
                </a:solidFill>
                <a:latin typeface="Times New Roman" pitchFamily="18" charset="0"/>
                <a:cs typeface="Times New Roman" pitchFamily="18" charset="0"/>
              </a:rPr>
              <a:t>Univerzitetski program radne prakse u lokalnim samoupravama</a:t>
            </a:r>
            <a:r>
              <a:rPr lang="sr-Cyrl-CS" sz="2800" b="0">
                <a:solidFill>
                  <a:srgbClr val="CAF7F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0">
                <a:solidFill>
                  <a:srgbClr val="CAF7F1"/>
                </a:solidFill>
                <a:latin typeface="Times New Roman" pitchFamily="18" charset="0"/>
                <a:cs typeface="Times New Roman" pitchFamily="18" charset="0"/>
              </a:rPr>
              <a:t>i JK preduzećima  u  APV 2010/11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00113" y="838200"/>
            <a:ext cx="7100887" cy="719138"/>
          </a:xfrm>
        </p:spPr>
        <p:txBody>
          <a:bodyPr/>
          <a:lstStyle/>
          <a:p>
            <a:pPr algn="l" eaLnBrk="1" hangingPunct="1">
              <a:defRPr/>
            </a:pPr>
            <a:r>
              <a:rPr lang="x-none" sz="2400" b="1" dirty="0" smtClean="0"/>
              <a:t>Univerzitetski program radne prakse u NIS-u</a:t>
            </a:r>
            <a:br>
              <a:rPr lang="x-none" sz="2400" b="1" dirty="0" smtClean="0"/>
            </a:br>
            <a:r>
              <a:rPr lang="x-none" sz="2400" b="1" dirty="0" smtClean="0"/>
              <a:t/>
            </a:r>
            <a:br>
              <a:rPr lang="x-none" sz="2400" b="1" dirty="0" smtClean="0"/>
            </a:br>
            <a:r>
              <a:rPr lang="x-none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17 praktikanata</a:t>
            </a:r>
            <a:endParaRPr lang="x-none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1913" y="1628775"/>
            <a:ext cx="6400800" cy="1873250"/>
          </a:xfrm>
        </p:spPr>
        <p:txBody>
          <a:bodyPr/>
          <a:lstStyle/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endParaRPr lang="x-none" sz="24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r>
              <a:rPr lang="x-none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  <a:ea typeface="Times New Roman"/>
              </a:rPr>
              <a:t>Program prakse u Fondu „Evropski poslovi“ </a:t>
            </a: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r>
              <a:rPr lang="x-none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  <a:ea typeface="Times New Roman"/>
              </a:rPr>
              <a:t>APV</a:t>
            </a: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endParaRPr lang="x-none" sz="2400" b="1" dirty="0">
              <a:solidFill>
                <a:schemeClr val="accent6">
                  <a:lumMod val="20000"/>
                  <a:lumOff val="8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lnSpc>
                <a:spcPts val="1600"/>
              </a:lnSpc>
              <a:spcAft>
                <a:spcPts val="0"/>
              </a:spcAft>
              <a:defRPr/>
            </a:pPr>
            <a:r>
              <a:rPr lang="x-none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+mj-lt"/>
                <a:ea typeface="Times New Roman"/>
              </a:rPr>
              <a:t>10 praktikanata</a:t>
            </a:r>
            <a:endParaRPr lang="x-none" sz="2400" b="1" dirty="0">
              <a:solidFill>
                <a:schemeClr val="accent3">
                  <a:lumMod val="60000"/>
                  <a:lumOff val="40000"/>
                </a:schemeClr>
              </a:solidFill>
              <a:latin typeface="+mj-lt"/>
              <a:ea typeface="Times New Roman"/>
            </a:endParaRPr>
          </a:p>
          <a:p>
            <a:pPr algn="l" eaLnBrk="1" hangingPunct="1">
              <a:defRPr/>
            </a:pPr>
            <a:endParaRPr lang="x-none" sz="24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j-lt"/>
            </a:endParaRPr>
          </a:p>
          <a:p>
            <a:pPr algn="l" eaLnBrk="1" hangingPunct="1">
              <a:defRPr/>
            </a:pPr>
            <a:r>
              <a:rPr lang="x-none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j-lt"/>
              </a:rPr>
              <a:t>Program prakse u Kancelariji za međunarodnu saradnju, ACIMSI, Kancelariji za računovodstvene poslove i Centru za Razvoj karijere UNS</a:t>
            </a:r>
          </a:p>
          <a:p>
            <a:pPr algn="l" eaLnBrk="1" hangingPunct="1">
              <a:defRPr/>
            </a:pPr>
            <a:r>
              <a:rPr lang="x-none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+mj-lt"/>
              </a:rPr>
              <a:t>20 praktikanata</a:t>
            </a:r>
            <a:endParaRPr lang="x-none" sz="2400" b="1" dirty="0">
              <a:solidFill>
                <a:schemeClr val="accent3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175500" y="760413"/>
            <a:ext cx="841375" cy="755650"/>
          </a:xfrm>
        </p:spPr>
      </p:pic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6188" y="620713"/>
            <a:ext cx="11223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sr-Latn-C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sr-Latn-C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sr-Latn-CS" sz="8800" dirty="0" smtClean="0">
                <a:solidFill>
                  <a:schemeClr val="accent4"/>
                </a:solidFill>
                <a:latin typeface="Garamond" pitchFamily="18" charset="0"/>
              </a:rPr>
              <a:t>Hvala !</a:t>
            </a:r>
            <a:endParaRPr lang="sr-Latn-CS" sz="8800" dirty="0">
              <a:solidFill>
                <a:schemeClr val="accent4"/>
              </a:solidFill>
              <a:latin typeface="Garamond" pitchFamily="18" charset="0"/>
            </a:endParaRPr>
          </a:p>
        </p:txBody>
      </p:sp>
      <p:pic>
        <p:nvPicPr>
          <p:cNvPr id="20482" name="Picture 3" descr="Virtuelni razgovor za posao - prva strana c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42988" y="846138"/>
            <a:ext cx="4684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n-US" sz="2800" b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611188" y="1989138"/>
            <a:ext cx="7705725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je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softver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čiji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je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primarni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cilj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omogućavanje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što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bolje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pripreme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mladih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za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aktivno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traženje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posla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.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Omogućavanjem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vežbanja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razgovora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uz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pomoć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ovog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softvera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i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uz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stručne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savete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Centra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za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razvoj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karijere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mladi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će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imati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bolje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šanse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da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nađu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posao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koji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odgovara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njihovim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afinitetima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i</a:t>
            </a:r>
            <a:r>
              <a:rPr lang="x-none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uvide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kako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se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teorija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i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praksa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mogu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i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moraju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 </a:t>
            </a:r>
            <a:r>
              <a:rPr lang="en-US" sz="2400" b="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nadopunjavati</a:t>
            </a:r>
            <a:r>
              <a:rPr lang="en-US" sz="24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+mj-lt"/>
              </a:rPr>
              <a:t>.</a:t>
            </a:r>
          </a:p>
          <a:p>
            <a:pPr eaLnBrk="0" hangingPunct="0">
              <a:defRPr/>
            </a:pPr>
            <a:endParaRPr lang="en-US" b="0" dirty="0"/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755650" y="846138"/>
            <a:ext cx="6048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0">
                <a:solidFill>
                  <a:srgbClr val="FFE39D"/>
                </a:solidFill>
                <a:latin typeface="Times New Roman" pitchFamily="18" charset="0"/>
              </a:rPr>
              <a:t>Projekat “Virtuelni razgovor za posao” </a:t>
            </a:r>
            <a:endParaRPr lang="en-US" b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fined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Them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666633"/>
        </a:dk1>
        <a:lt1>
          <a:srgbClr val="FFFFFF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990000"/>
        </a:accent2>
        <a:accent3>
          <a:srgbClr val="AAAAAA"/>
        </a:accent3>
        <a:accent4>
          <a:srgbClr val="DADADA"/>
        </a:accent4>
        <a:accent5>
          <a:srgbClr val="B8B8CA"/>
        </a:accent5>
        <a:accent6>
          <a:srgbClr val="8A0000"/>
        </a:accent6>
        <a:hlink>
          <a:srgbClr val="99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4D4D4D"/>
        </a:dk1>
        <a:lt1>
          <a:srgbClr val="FFFFFF"/>
        </a:lt1>
        <a:dk2>
          <a:srgbClr val="4A1102"/>
        </a:dk2>
        <a:lt2>
          <a:srgbClr val="FFFFFF"/>
        </a:lt2>
        <a:accent1>
          <a:srgbClr val="CC3300"/>
        </a:accent1>
        <a:accent2>
          <a:srgbClr val="666699"/>
        </a:accent2>
        <a:accent3>
          <a:srgbClr val="B1AAAA"/>
        </a:accent3>
        <a:accent4>
          <a:srgbClr val="DADADA"/>
        </a:accent4>
        <a:accent5>
          <a:srgbClr val="E2ADAA"/>
        </a:accent5>
        <a:accent6>
          <a:srgbClr val="5C5C8A"/>
        </a:accent6>
        <a:hlink>
          <a:srgbClr val="FF9900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666699"/>
        </a:dk1>
        <a:lt1>
          <a:srgbClr val="FFFFFF"/>
        </a:lt1>
        <a:dk2>
          <a:srgbClr val="400040"/>
        </a:dk2>
        <a:lt2>
          <a:srgbClr val="FFFFFF"/>
        </a:lt2>
        <a:accent1>
          <a:srgbClr val="FFCC00"/>
        </a:accent1>
        <a:accent2>
          <a:srgbClr val="FF3300"/>
        </a:accent2>
        <a:accent3>
          <a:srgbClr val="AFAAAF"/>
        </a:accent3>
        <a:accent4>
          <a:srgbClr val="DADADA"/>
        </a:accent4>
        <a:accent5>
          <a:srgbClr val="FFE2AA"/>
        </a:accent5>
        <a:accent6>
          <a:srgbClr val="E72D00"/>
        </a:accent6>
        <a:hlink>
          <a:srgbClr val="CC99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4D4D4D"/>
        </a:dk1>
        <a:lt1>
          <a:srgbClr val="FFFFFF"/>
        </a:lt1>
        <a:dk2>
          <a:srgbClr val="006699"/>
        </a:dk2>
        <a:lt2>
          <a:srgbClr val="CCECFF"/>
        </a:lt2>
        <a:accent1>
          <a:srgbClr val="339966"/>
        </a:accent1>
        <a:accent2>
          <a:srgbClr val="3366FF"/>
        </a:accent2>
        <a:accent3>
          <a:srgbClr val="AAB8CA"/>
        </a:accent3>
        <a:accent4>
          <a:srgbClr val="DADADA"/>
        </a:accent4>
        <a:accent5>
          <a:srgbClr val="ADCAB8"/>
        </a:accent5>
        <a:accent6>
          <a:srgbClr val="2D5CE7"/>
        </a:accent6>
        <a:hlink>
          <a:srgbClr val="33CCFF"/>
        </a:hlink>
        <a:folHlink>
          <a:srgbClr val="FF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FF6600"/>
        </a:accent1>
        <a:accent2>
          <a:srgbClr val="FF9933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CC3300"/>
        </a:accent1>
        <a:accent2>
          <a:srgbClr val="666699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5C5C8A"/>
        </a:accent6>
        <a:hlink>
          <a:srgbClr val="999900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66"/>
        </a:dk2>
        <a:lt2>
          <a:srgbClr val="333399"/>
        </a:lt2>
        <a:accent1>
          <a:srgbClr val="3399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8AE7"/>
        </a:accent6>
        <a:hlink>
          <a:srgbClr val="00CCFF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Refined</Template>
  <TotalTime>1143</TotalTime>
  <Words>185</Words>
  <Application>Microsoft Office PowerPoint</Application>
  <PresentationFormat>On-screen Show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Refined</vt:lpstr>
      <vt:lpstr>Centar za razvoj  karijere i savetovanje  studenata </vt:lpstr>
      <vt:lpstr> </vt:lpstr>
      <vt:lpstr>Slide 3</vt:lpstr>
      <vt:lpstr>Univerzitetski program radne prakse u NIS-u  17 praktikanata</vt:lpstr>
      <vt:lpstr>Slide 5</vt:lpstr>
      <vt:lpstr>Slide 6</vt:lpstr>
    </vt:vector>
  </TitlesOfParts>
  <Company>Updatesofts Forums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Tajana</dc:creator>
  <cp:lastModifiedBy>Korisnik</cp:lastModifiedBy>
  <cp:revision>68</cp:revision>
  <cp:lastPrinted>1601-01-01T00:00:00Z</cp:lastPrinted>
  <dcterms:created xsi:type="dcterms:W3CDTF">2010-06-14T19:52:07Z</dcterms:created>
  <dcterms:modified xsi:type="dcterms:W3CDTF">2012-03-27T11:10:24Z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</Properties>
</file>