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60" r:id="rId4"/>
    <p:sldId id="258" r:id="rId5"/>
    <p:sldId id="262" r:id="rId6"/>
    <p:sldId id="261" r:id="rId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B32D8-6BD0-49E5-A013-71518E068245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B6500-073B-4F90-B6A6-3F5057ABD9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AB96E9-CBF6-4413-8391-F7A360BCB840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27D87-534A-4F8F-915D-7AFF83D669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4DE1A-95FE-4DF9-8588-513F32A73854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09142-F228-4613-8D6B-0EDEFB9E7D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53B07-18B8-4CFD-9F12-74837A090625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3AC4E7-5863-4E58-AA6B-DE7EDEFB0A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263A9-3143-4B4F-8E8A-F024D41C52CB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CB1AA-275D-4366-8A32-6CE42F2F4C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F1380-00C9-4E88-BCAB-0E58762AE1B3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D29D7F-E8B5-49D2-B0E6-87DBFBA8A0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02F6A-D7B3-42D8-AA01-A892186A765C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E4CE22-FB2E-427B-AF8E-6709711266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C3897-1208-4150-A0D8-EF2418660ECF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06C0CA-BBF3-421F-9258-AC356D76EF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00F6E-2888-4F53-96DC-82EF789FB502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486D7-E991-4F00-B3DF-3CF1031E47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9B198-9E83-406B-8109-566375115D26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D6BFB-60F5-4CC6-81FC-81D8887E64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C6ED6D-051D-4EA0-8943-1B999E2741E9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D04D8-16B7-451C-9EA5-484E61A98F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12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A6A0968-C091-45A3-918B-8F54E387E502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B65AE81-11CE-4085-A424-4BCDD15923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zvojkarijere.bg.ac.rs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Microsoft_Office_Excel_97-2003_Worksheet2.xls"/><Relationship Id="rId5" Type="http://schemas.openxmlformats.org/officeDocument/2006/relationships/oleObject" Target="../embeddings/Microsoft_Office_Excel_97-2003_Worksheet1.xls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Microsoft_Office_Excel_97-2003_Worksheet3.xls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5.png"/><Relationship Id="rId3" Type="http://schemas.openxmlformats.org/officeDocument/2006/relationships/image" Target="../media/image1.jpeg"/><Relationship Id="rId7" Type="http://schemas.openxmlformats.org/officeDocument/2006/relationships/image" Target="../media/image10.jpeg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5.jpeg"/><Relationship Id="rId9" Type="http://schemas.openxmlformats.org/officeDocument/2006/relationships/image" Target="../media/image12.png"/><Relationship Id="rId1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Microsoft_Office_Excel_97-2003_Worksheet4.xls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5.jpeg"/><Relationship Id="rId7" Type="http://schemas.openxmlformats.org/officeDocument/2006/relationships/image" Target="../media/image21.jpeg"/><Relationship Id="rId12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614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6148" name="Picture 3" descr="ppt-temp-czrk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Rectangle 2"/>
          <p:cNvSpPr>
            <a:spLocks noChangeArrowheads="1"/>
          </p:cNvSpPr>
          <p:nvPr/>
        </p:nvSpPr>
        <p:spPr bwMode="auto">
          <a:xfrm>
            <a:off x="152400" y="2819400"/>
            <a:ext cx="8843963" cy="2679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400" b="1" dirty="0">
                <a:latin typeface="+mj-lt"/>
              </a:rPr>
              <a:t>UNIVERSITY OF BELGRADE</a:t>
            </a:r>
            <a:endParaRPr lang="sr-Latn-CS" sz="2400" b="1" dirty="0">
              <a:latin typeface="+mj-lt"/>
            </a:endParaRPr>
          </a:p>
          <a:p>
            <a:pPr algn="ctr">
              <a:defRPr/>
            </a:pPr>
            <a:r>
              <a:rPr lang="en-US" sz="2400" b="1" dirty="0">
                <a:latin typeface="+mn-lt"/>
              </a:rPr>
              <a:t>University Centre for Career Development and Student </a:t>
            </a:r>
            <a:r>
              <a:rPr lang="en-US" sz="2400" b="1" dirty="0" err="1">
                <a:latin typeface="+mn-lt"/>
              </a:rPr>
              <a:t>Counselling</a:t>
            </a:r>
            <a:r>
              <a:rPr lang="en-US" sz="2400" b="1" dirty="0">
                <a:latin typeface="+mn-lt"/>
              </a:rPr>
              <a:t> </a:t>
            </a:r>
            <a:endParaRPr lang="en-US" sz="2400" dirty="0">
              <a:latin typeface="+mn-lt"/>
            </a:endParaRP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sr-Latn-CS" sz="2400" b="1" dirty="0">
                <a:latin typeface="Calibri" pitchFamily="34" charset="0"/>
                <a:ea typeface="Microsoft YaHei"/>
                <a:cs typeface="Microsoft YaHei"/>
                <a:hlinkClick r:id="rId3"/>
              </a:rPr>
              <a:t>www.razvojkarijere.bg.ac.rs</a:t>
            </a:r>
            <a:endParaRPr lang="sr-Latn-CS" sz="2400" b="1" dirty="0">
              <a:latin typeface="Calibri" pitchFamily="34" charset="0"/>
              <a:ea typeface="Microsoft YaHei"/>
              <a:cs typeface="Microsoft YaHei"/>
            </a:endParaRP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sr-Latn-CS" sz="2400" b="1" dirty="0">
                <a:latin typeface="Calibri" pitchFamily="34" charset="0"/>
                <a:ea typeface="Microsoft YaHei"/>
                <a:cs typeface="Microsoft YaHei"/>
              </a:rPr>
              <a:t>Studentski trg 1, Beograd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sr-Latn-CS" sz="2400" b="1" dirty="0">
                <a:latin typeface="Calibri" pitchFamily="34" charset="0"/>
                <a:ea typeface="Microsoft YaHei"/>
                <a:cs typeface="Microsoft YaHei"/>
              </a:rPr>
              <a:t>+381 11 3207 419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sr-Latn-CS" sz="2400" b="1" dirty="0">
                <a:latin typeface="Calibri" pitchFamily="34" charset="0"/>
                <a:ea typeface="Microsoft YaHei"/>
                <a:cs typeface="Microsoft YaHei"/>
              </a:rPr>
              <a:t>centar@razvojkarijere.bg.ac.rs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sr-Latn-CS" sz="2400" b="1" dirty="0">
              <a:latin typeface="Calibri" pitchFamily="34" charset="0"/>
              <a:ea typeface="Microsoft YaHei"/>
              <a:cs typeface="Microsoft YaHei"/>
            </a:endParaRPr>
          </a:p>
        </p:txBody>
      </p:sp>
      <p:pic>
        <p:nvPicPr>
          <p:cNvPr id="6150" name="Picture 7" descr="UB_CzRK_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00400" y="1447800"/>
            <a:ext cx="228600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30" name="Picture 3" descr="ppt-temp-czr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4" descr="logo Czrk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34325" y="5492750"/>
            <a:ext cx="1209675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5" name="Rectangle 2"/>
          <p:cNvSpPr>
            <a:spLocks noChangeArrowheads="1"/>
          </p:cNvSpPr>
          <p:nvPr/>
        </p:nvSpPr>
        <p:spPr bwMode="auto">
          <a:xfrm>
            <a:off x="0" y="6400800"/>
            <a:ext cx="8843963" cy="309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1400" b="1" dirty="0">
                <a:latin typeface="+mn-lt"/>
              </a:rPr>
              <a:t>UNIVERSITY OF BELGRADE</a:t>
            </a:r>
            <a:r>
              <a:rPr lang="sr-Latn-CS" sz="1400" b="1" dirty="0">
                <a:latin typeface="+mn-lt"/>
              </a:rPr>
              <a:t>, </a:t>
            </a:r>
            <a:r>
              <a:rPr lang="en-US" sz="1400" b="1" dirty="0">
                <a:latin typeface="+mn-lt"/>
              </a:rPr>
              <a:t>University Centre for Career Development and Student </a:t>
            </a:r>
            <a:r>
              <a:rPr lang="en-US" sz="1400" b="1" dirty="0" err="1">
                <a:latin typeface="+mn-lt"/>
              </a:rPr>
              <a:t>Counselling</a:t>
            </a:r>
            <a:r>
              <a:rPr lang="en-US" sz="1400" b="1" dirty="0">
                <a:latin typeface="+mn-lt"/>
              </a:rPr>
              <a:t> </a:t>
            </a:r>
            <a:endParaRPr lang="en-US" sz="1400" dirty="0">
              <a:latin typeface="+mn-lt"/>
            </a:endParaRPr>
          </a:p>
        </p:txBody>
      </p:sp>
      <p:graphicFrame>
        <p:nvGraphicFramePr>
          <p:cNvPr id="1026" name="Chart 6"/>
          <p:cNvGraphicFramePr>
            <a:graphicFrameLocks/>
          </p:cNvGraphicFramePr>
          <p:nvPr/>
        </p:nvGraphicFramePr>
        <p:xfrm>
          <a:off x="379413" y="301625"/>
          <a:ext cx="8024812" cy="2636838"/>
        </p:xfrm>
        <a:graphic>
          <a:graphicData uri="http://schemas.openxmlformats.org/presentationml/2006/ole">
            <p:oleObj spid="_x0000_s1026" name="Worksheet" r:id="rId5" imgW="8648700" imgH="2828925" progId="Excel.Sheet.8">
              <p:embed/>
            </p:oleObj>
          </a:graphicData>
        </a:graphic>
      </p:graphicFrame>
      <p:graphicFrame>
        <p:nvGraphicFramePr>
          <p:cNvPr id="1027" name="Object 2"/>
          <p:cNvGraphicFramePr>
            <a:graphicFrameLocks noChangeAspect="1"/>
          </p:cNvGraphicFramePr>
          <p:nvPr/>
        </p:nvGraphicFramePr>
        <p:xfrm>
          <a:off x="457200" y="3122613"/>
          <a:ext cx="6705600" cy="2911475"/>
        </p:xfrm>
        <a:graphic>
          <a:graphicData uri="http://schemas.openxmlformats.org/presentationml/2006/ole">
            <p:oleObj spid="_x0000_s1027" name="Worksheet" r:id="rId6" imgW="6372225" imgH="276225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053" name="Picture 3" descr="ppt-temp-czr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4" descr="logo Czrk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34325" y="5492750"/>
            <a:ext cx="1209675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Rectangle 2"/>
          <p:cNvSpPr>
            <a:spLocks noChangeArrowheads="1"/>
          </p:cNvSpPr>
          <p:nvPr/>
        </p:nvSpPr>
        <p:spPr bwMode="auto">
          <a:xfrm>
            <a:off x="685800" y="5029200"/>
            <a:ext cx="7543800" cy="955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2000" b="1">
                <a:latin typeface="Calibri" pitchFamily="34" charset="0"/>
                <a:ea typeface="Microsoft YaHei"/>
                <a:cs typeface="Microsoft YaHei"/>
              </a:rPr>
              <a:t>Group counselling </a:t>
            </a:r>
            <a:r>
              <a:rPr lang="en-US" sz="2000" b="1">
                <a:latin typeface="Calibri" pitchFamily="34" charset="0"/>
                <a:ea typeface="Microsoft YaHei"/>
                <a:cs typeface="Microsoft YaHei"/>
              </a:rPr>
              <a:t>– t</a:t>
            </a:r>
            <a:r>
              <a:rPr lang="sr-Latn-CS" sz="2000" b="1">
                <a:latin typeface="Calibri" pitchFamily="34" charset="0"/>
                <a:ea typeface="Microsoft YaHei"/>
                <a:cs typeface="Microsoft YaHei"/>
              </a:rPr>
              <a:t>opics</a:t>
            </a:r>
            <a:r>
              <a:rPr lang="en-US" sz="2000" b="1">
                <a:latin typeface="Calibri" pitchFamily="34" charset="0"/>
                <a:ea typeface="Microsoft YaHei"/>
                <a:cs typeface="Microsoft YaHei"/>
              </a:rPr>
              <a:t>: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>
                <a:latin typeface="Calibri" pitchFamily="34" charset="0"/>
              </a:rPr>
              <a:t>- </a:t>
            </a:r>
            <a:r>
              <a:rPr lang="sr-Latn-CS">
                <a:latin typeface="Calibri" pitchFamily="34" charset="0"/>
              </a:rPr>
              <a:t>Writing CV and motivation letter </a:t>
            </a:r>
            <a:r>
              <a:rPr lang="en-US">
                <a:latin typeface="Calibri" pitchFamily="34" charset="0"/>
              </a:rPr>
              <a:t>(95%)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>
                <a:latin typeface="Calibri" pitchFamily="34" charset="0"/>
              </a:rPr>
              <a:t>- </a:t>
            </a:r>
            <a:r>
              <a:rPr lang="sr-Latn-CS">
                <a:latin typeface="Calibri" pitchFamily="34" charset="0"/>
              </a:rPr>
              <a:t>Career planning </a:t>
            </a:r>
            <a:r>
              <a:rPr lang="en-US">
                <a:latin typeface="Calibri" pitchFamily="34" charset="0"/>
              </a:rPr>
              <a:t>(5%)</a:t>
            </a:r>
            <a:endParaRPr lang="sr-Latn-CS" b="1">
              <a:latin typeface="Calibri" pitchFamily="34" charset="0"/>
              <a:ea typeface="Microsoft YaHei"/>
              <a:cs typeface="Microsoft YaHei"/>
            </a:endParaRPr>
          </a:p>
        </p:txBody>
      </p:sp>
      <p:graphicFrame>
        <p:nvGraphicFramePr>
          <p:cNvPr id="2050" name="Chart 7"/>
          <p:cNvGraphicFramePr>
            <a:graphicFrameLocks/>
          </p:cNvGraphicFramePr>
          <p:nvPr/>
        </p:nvGraphicFramePr>
        <p:xfrm>
          <a:off x="457200" y="379413"/>
          <a:ext cx="8521700" cy="4289425"/>
        </p:xfrm>
        <a:graphic>
          <a:graphicData uri="http://schemas.openxmlformats.org/presentationml/2006/ole">
            <p:oleObj spid="_x0000_s2050" name="Worksheet" r:id="rId5" imgW="8515350" imgH="4286250" progId="Excel.Sheet.8">
              <p:embed/>
            </p:oleObj>
          </a:graphicData>
        </a:graphic>
      </p:graphicFrame>
      <p:sp>
        <p:nvSpPr>
          <p:cNvPr id="4109" name="Rectangle 2"/>
          <p:cNvSpPr>
            <a:spLocks noChangeArrowheads="1"/>
          </p:cNvSpPr>
          <p:nvPr/>
        </p:nvSpPr>
        <p:spPr bwMode="auto">
          <a:xfrm>
            <a:off x="0" y="6400800"/>
            <a:ext cx="8843963" cy="309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1400" b="1" dirty="0">
                <a:latin typeface="+mn-lt"/>
              </a:rPr>
              <a:t>UNIVERSITY OF BELGRADE</a:t>
            </a:r>
            <a:r>
              <a:rPr lang="sr-Latn-CS" sz="1400" b="1" dirty="0">
                <a:latin typeface="+mn-lt"/>
              </a:rPr>
              <a:t>, </a:t>
            </a:r>
            <a:r>
              <a:rPr lang="en-US" sz="1400" b="1" dirty="0">
                <a:latin typeface="+mn-lt"/>
              </a:rPr>
              <a:t>University Centre for Career Development and Student </a:t>
            </a:r>
            <a:r>
              <a:rPr lang="en-US" sz="1400" b="1" dirty="0" err="1">
                <a:latin typeface="+mn-lt"/>
              </a:rPr>
              <a:t>Counselling</a:t>
            </a:r>
            <a:r>
              <a:rPr lang="en-US" sz="1400" b="1" dirty="0">
                <a:latin typeface="+mn-lt"/>
              </a:rPr>
              <a:t> </a:t>
            </a:r>
            <a:endParaRPr lang="en-US" sz="1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077" name="Picture 3" descr="ppt-temp-czr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4" descr="logo Czrk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34325" y="5492750"/>
            <a:ext cx="1209675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1" name="Rectangle 2"/>
          <p:cNvSpPr>
            <a:spLocks noChangeArrowheads="1"/>
          </p:cNvSpPr>
          <p:nvPr/>
        </p:nvSpPr>
        <p:spPr bwMode="auto">
          <a:xfrm>
            <a:off x="0" y="6400800"/>
            <a:ext cx="8843963" cy="309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1400" b="1" dirty="0">
                <a:latin typeface="+mj-lt"/>
              </a:rPr>
              <a:t>UNIVERSITY OF BELGRADE</a:t>
            </a:r>
            <a:r>
              <a:rPr lang="sr-Latn-CS" sz="1400" b="1" dirty="0">
                <a:latin typeface="+mj-lt"/>
              </a:rPr>
              <a:t>, </a:t>
            </a:r>
            <a:r>
              <a:rPr lang="en-US" sz="1400" b="1" dirty="0">
                <a:latin typeface="+mj-lt"/>
              </a:rPr>
              <a:t>University Centre for Career Development and Student </a:t>
            </a:r>
            <a:r>
              <a:rPr lang="en-US" sz="1400" b="1" dirty="0" err="1">
                <a:latin typeface="+mj-lt"/>
              </a:rPr>
              <a:t>Counselling</a:t>
            </a:r>
            <a:r>
              <a:rPr lang="en-US" sz="1400" b="1" dirty="0">
                <a:latin typeface="+mj-lt"/>
              </a:rPr>
              <a:t> </a:t>
            </a:r>
            <a:endParaRPr lang="en-US" sz="1400" dirty="0">
              <a:latin typeface="+mj-lt"/>
            </a:endParaRPr>
          </a:p>
        </p:txBody>
      </p:sp>
      <p:sp>
        <p:nvSpPr>
          <p:cNvPr id="3080" name="TextBox 6"/>
          <p:cNvSpPr txBox="1">
            <a:spLocks noChangeArrowheads="1"/>
          </p:cNvSpPr>
          <p:nvPr/>
        </p:nvSpPr>
        <p:spPr bwMode="auto">
          <a:xfrm>
            <a:off x="457200" y="381000"/>
            <a:ext cx="4038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r-Latn-CS" b="1">
                <a:latin typeface="Calibri" pitchFamily="34" charset="0"/>
              </a:rPr>
              <a:t>CAREER EDUCATION </a:t>
            </a:r>
            <a:endParaRPr lang="en-US">
              <a:latin typeface="Calibri" pitchFamily="34" charset="0"/>
            </a:endParaRPr>
          </a:p>
        </p:txBody>
      </p:sp>
      <p:sp>
        <p:nvSpPr>
          <p:cNvPr id="3081" name="Text Box 10"/>
          <p:cNvSpPr txBox="1">
            <a:spLocks noChangeArrowheads="1"/>
          </p:cNvSpPr>
          <p:nvPr/>
        </p:nvSpPr>
        <p:spPr bwMode="auto">
          <a:xfrm>
            <a:off x="381000" y="728663"/>
            <a:ext cx="388620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sr-Latn-CS" sz="2000">
                <a:latin typeface="Myriad Pro Cond" pitchFamily="34" charset="0"/>
              </a:rPr>
              <a:t>Lectures and workshops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r-Latn-CS" sz="2000">
                <a:latin typeface="Myriad Pro Cond" pitchFamily="34" charset="0"/>
              </a:rPr>
              <a:t>Take-away publications </a:t>
            </a:r>
            <a:endParaRPr lang="en-US" sz="2000">
              <a:latin typeface="Myriad Pro Cond" pitchFamily="34" charset="0"/>
            </a:endParaRPr>
          </a:p>
          <a:p>
            <a:pPr marL="342900" indent="-342900"/>
            <a:r>
              <a:rPr lang="sr-Latn-CS" sz="2000">
                <a:latin typeface="Myriad Pro Cond" pitchFamily="34" charset="0"/>
              </a:rPr>
              <a:t> (edu-brochures, booklets , posters)</a:t>
            </a:r>
            <a:r>
              <a:rPr lang="sr-Cyrl-CS" sz="2000">
                <a:latin typeface="Myriad Pro Cond" pitchFamily="34" charset="0"/>
              </a:rPr>
              <a:t> </a:t>
            </a:r>
            <a:endParaRPr lang="sr-Latn-CS" sz="2000">
              <a:latin typeface="Myriad Pro Cond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sr-Latn-CS" sz="2000">
                <a:latin typeface="Myriad Pro Cond" pitchFamily="34" charset="0"/>
              </a:rPr>
              <a:t>Library and resource area </a:t>
            </a:r>
            <a:endParaRPr lang="sr-Cyrl-CS" sz="2000">
              <a:latin typeface="Myriad Pro Cond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sr-Latn-CS" sz="2000">
                <a:latin typeface="Myriad Pro Cond" pitchFamily="34" charset="0"/>
              </a:rPr>
              <a:t>On-line resources  </a:t>
            </a:r>
            <a:endParaRPr lang="en-US" sz="2000">
              <a:latin typeface="Myriad Pro Cond" pitchFamily="34" charset="0"/>
            </a:endParaRPr>
          </a:p>
          <a:p>
            <a:pPr marL="342900" indent="-342900"/>
            <a:endParaRPr lang="en-US" sz="2000">
              <a:latin typeface="Arial Narrow" pitchFamily="34" charset="0"/>
            </a:endParaRPr>
          </a:p>
        </p:txBody>
      </p:sp>
      <p:pic>
        <p:nvPicPr>
          <p:cNvPr id="3082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00800" y="3429000"/>
            <a:ext cx="1665288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53000" y="533400"/>
            <a:ext cx="1276350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11" descr="brosure lepeza 00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00800" y="971550"/>
            <a:ext cx="1660525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Picture 12"/>
          <p:cNvPicPr>
            <a:picLocks noChangeAspect="1" noChangeArrowheads="1"/>
          </p:cNvPicPr>
          <p:nvPr/>
        </p:nvPicPr>
        <p:blipFill>
          <a:blip r:embed="rId8"/>
          <a:srcRect l="45834" t="36111" r="27083" b="25000"/>
          <a:stretch>
            <a:fillRect/>
          </a:stretch>
        </p:blipFill>
        <p:spPr bwMode="auto">
          <a:xfrm>
            <a:off x="4648200" y="2514600"/>
            <a:ext cx="1752600" cy="188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Picture 13"/>
          <p:cNvPicPr>
            <a:picLocks noChangeAspect="1" noChangeArrowheads="1"/>
          </p:cNvPicPr>
          <p:nvPr/>
        </p:nvPicPr>
        <p:blipFill>
          <a:blip r:embed="rId9"/>
          <a:srcRect r="51601"/>
          <a:stretch>
            <a:fillRect/>
          </a:stretch>
        </p:blipFill>
        <p:spPr bwMode="auto">
          <a:xfrm>
            <a:off x="2895600" y="3276600"/>
            <a:ext cx="1439863" cy="157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Picture 14"/>
          <p:cNvPicPr>
            <a:picLocks noChangeAspect="1" noChangeArrowheads="1"/>
          </p:cNvPicPr>
          <p:nvPr/>
        </p:nvPicPr>
        <p:blipFill>
          <a:blip r:embed="rId9"/>
          <a:srcRect l="51636"/>
          <a:stretch>
            <a:fillRect/>
          </a:stretch>
        </p:blipFill>
        <p:spPr bwMode="auto">
          <a:xfrm>
            <a:off x="1066800" y="2895600"/>
            <a:ext cx="1436688" cy="157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0"/>
          <a:srcRect l="18750" t="16435" r="20833" b="8333"/>
          <a:stretch>
            <a:fillRect/>
          </a:stretch>
        </p:blipFill>
        <p:spPr bwMode="auto">
          <a:xfrm>
            <a:off x="838200" y="4648200"/>
            <a:ext cx="152400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9" name="Picture 2" descr="C:\Documents and Settings\czrk\My Documents\RADNO\brosura\Brosura-CzRK-color-01-2011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743200" y="4953000"/>
            <a:ext cx="1876425" cy="133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074" name="Object 3"/>
          <p:cNvGraphicFramePr>
            <a:graphicFrameLocks noChangeAspect="1"/>
          </p:cNvGraphicFramePr>
          <p:nvPr/>
        </p:nvGraphicFramePr>
        <p:xfrm>
          <a:off x="8153400" y="762000"/>
          <a:ext cx="619125" cy="4633913"/>
        </p:xfrm>
        <a:graphic>
          <a:graphicData uri="http://schemas.openxmlformats.org/presentationml/2006/ole">
            <p:oleObj spid="_x0000_s3074" name="Acrobat Document" r:id="rId12" imgW="2019300" imgH="15106650" progId="AcroExch.Document.7">
              <p:embed/>
            </p:oleObj>
          </a:graphicData>
        </a:graphic>
      </p:graphicFrame>
      <p:pic>
        <p:nvPicPr>
          <p:cNvPr id="3090" name="Picture 4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648200" y="4572000"/>
            <a:ext cx="1600200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1" name="Picture 5" descr="D:\Intern-share\FOTO\2009\CzRK decembar 2009\DSCN3923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971800" y="1828800"/>
            <a:ext cx="1690688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1" name="Picture 3" descr="ppt-temp-czr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4" descr="logo Czrk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34325" y="5492750"/>
            <a:ext cx="1209675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3" name="Rectangle 5"/>
          <p:cNvSpPr>
            <a:spLocks noChangeArrowheads="1"/>
          </p:cNvSpPr>
          <p:nvPr/>
        </p:nvSpPr>
        <p:spPr bwMode="auto">
          <a:xfrm>
            <a:off x="533400" y="533400"/>
            <a:ext cx="6400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r-Latn-CS" sz="2000" b="1">
                <a:latin typeface="Calibri" pitchFamily="34" charset="0"/>
              </a:rPr>
              <a:t>Cooperation with the business world / by sectors</a:t>
            </a:r>
            <a:endParaRPr lang="en-US" sz="2000" b="1">
              <a:latin typeface="Calibri" pitchFamily="34" charset="0"/>
            </a:endParaRPr>
          </a:p>
        </p:txBody>
      </p:sp>
      <p:sp>
        <p:nvSpPr>
          <p:cNvPr id="6158" name="Rectangle 2"/>
          <p:cNvSpPr>
            <a:spLocks noChangeArrowheads="1"/>
          </p:cNvSpPr>
          <p:nvPr/>
        </p:nvSpPr>
        <p:spPr bwMode="auto">
          <a:xfrm>
            <a:off x="0" y="6400800"/>
            <a:ext cx="8843963" cy="309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1400" b="1" dirty="0">
                <a:latin typeface="+mn-lt"/>
              </a:rPr>
              <a:t>UNIVERSITY OF BELGRADE</a:t>
            </a:r>
            <a:r>
              <a:rPr lang="sr-Latn-CS" sz="1400" b="1" dirty="0">
                <a:latin typeface="+mn-lt"/>
              </a:rPr>
              <a:t>, </a:t>
            </a:r>
            <a:r>
              <a:rPr lang="en-US" sz="1400" b="1" dirty="0">
                <a:latin typeface="+mn-lt"/>
              </a:rPr>
              <a:t>University Centre for Career Development and Student </a:t>
            </a:r>
            <a:r>
              <a:rPr lang="en-US" sz="1400" b="1" dirty="0" err="1">
                <a:latin typeface="+mn-lt"/>
              </a:rPr>
              <a:t>Counselling</a:t>
            </a:r>
            <a:r>
              <a:rPr lang="en-US" sz="1400" b="1" dirty="0">
                <a:latin typeface="+mn-lt"/>
              </a:rPr>
              <a:t> </a:t>
            </a:r>
            <a:endParaRPr lang="en-US" sz="1400" dirty="0">
              <a:latin typeface="+mn-lt"/>
            </a:endParaRPr>
          </a:p>
        </p:txBody>
      </p:sp>
      <p:graphicFrame>
        <p:nvGraphicFramePr>
          <p:cNvPr id="4098" name="Object 255"/>
          <p:cNvGraphicFramePr>
            <a:graphicFrameLocks noChangeAspect="1"/>
          </p:cNvGraphicFramePr>
          <p:nvPr/>
        </p:nvGraphicFramePr>
        <p:xfrm>
          <a:off x="-1216025" y="1069975"/>
          <a:ext cx="9674225" cy="4370388"/>
        </p:xfrm>
        <a:graphic>
          <a:graphicData uri="http://schemas.openxmlformats.org/presentationml/2006/ole">
            <p:oleObj spid="_x0000_s4098" name="Worksheet" r:id="rId5" imgW="9982200" imgH="450532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7172" name="Picture 3" descr="ppt-temp-czrk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4" descr="logo Czr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34325" y="5492750"/>
            <a:ext cx="1209675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Rectangle 2"/>
          <p:cNvSpPr>
            <a:spLocks noChangeArrowheads="1"/>
          </p:cNvSpPr>
          <p:nvPr/>
        </p:nvSpPr>
        <p:spPr bwMode="auto">
          <a:xfrm>
            <a:off x="0" y="6400800"/>
            <a:ext cx="8843963" cy="309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1400" b="1" dirty="0">
                <a:latin typeface="+mj-lt"/>
              </a:rPr>
              <a:t>UNIVERSITY OF BELGRADE</a:t>
            </a:r>
            <a:r>
              <a:rPr lang="sr-Latn-CS" sz="1400" b="1" dirty="0">
                <a:latin typeface="+mj-lt"/>
              </a:rPr>
              <a:t>, </a:t>
            </a:r>
            <a:r>
              <a:rPr lang="en-US" sz="1400" b="1" dirty="0">
                <a:latin typeface="+mj-lt"/>
              </a:rPr>
              <a:t>University Centre for Career Development and Student </a:t>
            </a:r>
            <a:r>
              <a:rPr lang="en-US" sz="1400" b="1" dirty="0" err="1">
                <a:latin typeface="+mj-lt"/>
              </a:rPr>
              <a:t>Counselling</a:t>
            </a:r>
            <a:r>
              <a:rPr lang="en-US" sz="1400" b="1" dirty="0">
                <a:latin typeface="+mj-lt"/>
              </a:rPr>
              <a:t> </a:t>
            </a:r>
            <a:endParaRPr lang="en-US" sz="1400" dirty="0">
              <a:latin typeface="+mj-lt"/>
            </a:endParaRPr>
          </a:p>
        </p:txBody>
      </p:sp>
      <p:sp>
        <p:nvSpPr>
          <p:cNvPr id="7175" name="Rectangle 6"/>
          <p:cNvSpPr>
            <a:spLocks noChangeArrowheads="1"/>
          </p:cNvSpPr>
          <p:nvPr/>
        </p:nvSpPr>
        <p:spPr bwMode="auto">
          <a:xfrm>
            <a:off x="533400" y="533400"/>
            <a:ext cx="6400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r-Latn-CS" sz="2000" b="1">
                <a:latin typeface="Calibri" pitchFamily="34" charset="0"/>
              </a:rPr>
              <a:t>Cooperation with the business world </a:t>
            </a:r>
            <a:r>
              <a:rPr lang="en-US" sz="2000" b="1">
                <a:latin typeface="Calibri" pitchFamily="34" charset="0"/>
              </a:rPr>
              <a:t>– program</a:t>
            </a:r>
            <a:r>
              <a:rPr lang="sr-Latn-CS" sz="2000" b="1">
                <a:latin typeface="Calibri" pitchFamily="34" charset="0"/>
              </a:rPr>
              <a:t>s</a:t>
            </a:r>
            <a:endParaRPr lang="en-US" sz="2000" b="1">
              <a:latin typeface="Calibri" pitchFamily="34" charset="0"/>
            </a:endParaRPr>
          </a:p>
        </p:txBody>
      </p:sp>
      <p:pic>
        <p:nvPicPr>
          <p:cNvPr id="7176" name="Picture 2" descr="D:\Intern-share\FOTO\PMI\CAR_0632_170x1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" y="1066800"/>
            <a:ext cx="2522538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3" descr="D:\Intern-share\FOTO\E&amp;Y06051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24200" y="1066800"/>
            <a:ext cx="268287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4" descr="D:\Intern-share\FOTO\SAZNAJTE IZ PRVE RUKE foto i video\HEMOFARM, oktobar 2010\HEMOFARM VRŠAC, 11.10.2010 104w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3400" y="2819400"/>
            <a:ext cx="2540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Picture 5" descr="D:\Intern-share\FOTO\2010\Karijerisanje, caskanje\DSCF092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867400" y="685800"/>
            <a:ext cx="27432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Picture 12" descr="D:\Intern-share\FOTO\2011\Ernst&amp;Young\Ernst&amp;Young 056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124200" y="2819400"/>
            <a:ext cx="2895600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Picture 13" descr="D:\Intern-share\FOTO\2010\foto PRAKSE\DSCF1414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096000" y="2819400"/>
            <a:ext cx="2540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2" name="Picture 13" descr="simulacija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33400" y="4800600"/>
            <a:ext cx="229235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3" name="Picture 14" descr="FOX 14.jp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895600" y="4800600"/>
            <a:ext cx="2133600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4" name="Picture 15" descr="HEMOFARM VRsAC 11.10.2010 095.jpg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105400" y="4800600"/>
            <a:ext cx="2438400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787</TotalTime>
  <Words>141</Words>
  <Application>Microsoft Office PowerPoint</Application>
  <PresentationFormat>On-screen Show (4:3)</PresentationFormat>
  <Paragraphs>22</Paragraphs>
  <Slides>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Calibri</vt:lpstr>
      <vt:lpstr>Microsoft YaHei</vt:lpstr>
      <vt:lpstr>Myriad Pro Cond</vt:lpstr>
      <vt:lpstr>Arial Narrow</vt:lpstr>
      <vt:lpstr>Office Theme</vt:lpstr>
      <vt:lpstr>Microsoft Office Excel 97-2003 Worksheet</vt:lpstr>
      <vt:lpstr>Acrobat Document</vt:lpstr>
      <vt:lpstr>Slide 1</vt:lpstr>
      <vt:lpstr>Slide 2</vt:lpstr>
      <vt:lpstr>Slide 3</vt:lpstr>
      <vt:lpstr>Slide 4</vt:lpstr>
      <vt:lpstr>Slide 5</vt:lpstr>
      <vt:lpstr>Slide 6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Centar za razvoj karijere i savetovanje studenata</dc:creator>
  <cp:lastModifiedBy>Korisnik</cp:lastModifiedBy>
  <cp:revision>70</cp:revision>
  <dcterms:created xsi:type="dcterms:W3CDTF">2012-02-21T11:02:57Z</dcterms:created>
  <dcterms:modified xsi:type="dcterms:W3CDTF">2012-03-27T11:15:38Z</dcterms:modified>
</cp:coreProperties>
</file>