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7" r:id="rId2"/>
    <p:sldId id="259" r:id="rId3"/>
    <p:sldId id="279" r:id="rId4"/>
    <p:sldId id="275" r:id="rId5"/>
    <p:sldId id="274" r:id="rId6"/>
    <p:sldId id="271" r:id="rId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15620"/>
    <p:restoredTop sz="94660"/>
  </p:normalViewPr>
  <p:slideViewPr>
    <p:cSldViewPr>
      <p:cViewPr varScale="1">
        <p:scale>
          <a:sx n="107" d="100"/>
          <a:sy n="107" d="100"/>
        </p:scale>
        <p:origin x="-165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458200" cy="5943600"/>
            <a:chOff x="0" y="0"/>
            <a:chExt cx="5328" cy="3744"/>
          </a:xfrm>
        </p:grpSpPr>
        <p:sp>
          <p:nvSpPr>
            <p:cNvPr id="5"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pPr>
                <a:defRPr/>
              </a:pPr>
              <a:endParaRPr lang="en-US"/>
            </a:p>
          </p:txBody>
        </p:sp>
        <p:sp>
          <p:nvSpPr>
            <p:cNvPr id="6" name="Freeform 4"/>
            <p:cNvSpPr>
              <a:spLocks/>
            </p:cNvSpPr>
            <p:nvPr/>
          </p:nvSpPr>
          <p:spPr bwMode="hidden">
            <a:xfrm>
              <a:off x="0" y="0"/>
              <a:ext cx="5328" cy="3689"/>
            </a:xfrm>
            <a:custGeom>
              <a:avLst/>
              <a:gdLst/>
              <a:ahLst/>
              <a:cxnLst>
                <a:cxn ang="0">
                  <a:pos x="5311" y="3209"/>
                </a:cxn>
                <a:cxn ang="0">
                  <a:pos x="0" y="3689"/>
                </a:cxn>
                <a:cxn ang="0">
                  <a:pos x="0" y="9"/>
                </a:cxn>
                <a:cxn ang="0">
                  <a:pos x="5328" y="0"/>
                </a:cxn>
                <a:cxn ang="0">
                  <a:pos x="5311" y="320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w="9525">
              <a:noFill/>
              <a:round/>
              <a:headEnd/>
              <a:tailEnd/>
            </a:ln>
          </p:spPr>
          <p:txBody>
            <a:bodyPr/>
            <a:lstStyle/>
            <a:p>
              <a:pPr>
                <a:defRPr/>
              </a:pPr>
              <a:endParaRPr lang="en-US"/>
            </a:p>
          </p:txBody>
        </p:sp>
      </p:grpSp>
      <p:sp>
        <p:nvSpPr>
          <p:cNvPr id="5125" name="Rectangle 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5129" name="Rectangle 9"/>
          <p:cNvSpPr>
            <a:spLocks noGrp="1" noChangeArrowheads="1"/>
          </p:cNvSpPr>
          <p:nvPr>
            <p:ph type="ctrTitle" sz="quarter"/>
          </p:nvPr>
        </p:nvSpPr>
        <p:spPr>
          <a:xfrm>
            <a:off x="685800" y="1768475"/>
            <a:ext cx="7772400" cy="1736725"/>
          </a:xfrm>
        </p:spPr>
        <p:txBody>
          <a:bodyPr anchor="b" anchorCtr="1"/>
          <a:lstStyle>
            <a:lvl1pPr>
              <a:defRPr sz="5400"/>
            </a:lvl1pPr>
          </a:lstStyle>
          <a:p>
            <a:r>
              <a:rPr lang="en-US"/>
              <a:t>Click to edit Master title style</a:t>
            </a:r>
          </a:p>
        </p:txBody>
      </p:sp>
      <p:sp>
        <p:nvSpPr>
          <p:cNvPr id="7" name="Rectangle 6"/>
          <p:cNvSpPr>
            <a:spLocks noGrp="1" noChangeArrowheads="1"/>
          </p:cNvSpPr>
          <p:nvPr>
            <p:ph type="dt" sz="quarter" idx="10"/>
          </p:nvPr>
        </p:nvSpPr>
        <p:spPr/>
        <p:txBody>
          <a:bodyPr/>
          <a:lstStyle>
            <a:lvl1pPr>
              <a:defRPr smtClean="0"/>
            </a:lvl1pPr>
          </a:lstStyle>
          <a:p>
            <a:pPr>
              <a:defRPr/>
            </a:pPr>
            <a:endParaRPr lang="en-US"/>
          </a:p>
        </p:txBody>
      </p:sp>
      <p:sp>
        <p:nvSpPr>
          <p:cNvPr id="8" name="Rectangle 7"/>
          <p:cNvSpPr>
            <a:spLocks noGrp="1" noChangeArrowheads="1"/>
          </p:cNvSpPr>
          <p:nvPr>
            <p:ph type="ftr" sz="quarter" idx="11"/>
          </p:nvPr>
        </p:nvSpPr>
        <p:spPr/>
        <p:txBody>
          <a:bodyPr/>
          <a:lstStyle>
            <a:lvl1pPr>
              <a:defRPr smtClean="0"/>
            </a:lvl1pPr>
          </a:lstStyle>
          <a:p>
            <a:pPr>
              <a:defRPr/>
            </a:pPr>
            <a:endParaRPr lang="en-US"/>
          </a:p>
        </p:txBody>
      </p:sp>
      <p:sp>
        <p:nvSpPr>
          <p:cNvPr id="9" name="Rectangle 8"/>
          <p:cNvSpPr>
            <a:spLocks noGrp="1" noChangeArrowheads="1"/>
          </p:cNvSpPr>
          <p:nvPr>
            <p:ph type="sldNum" sz="quarter" idx="12"/>
          </p:nvPr>
        </p:nvSpPr>
        <p:spPr/>
        <p:txBody>
          <a:bodyPr/>
          <a:lstStyle>
            <a:lvl1pPr>
              <a:defRPr smtClean="0"/>
            </a:lvl1pPr>
          </a:lstStyle>
          <a:p>
            <a:pPr>
              <a:defRPr/>
            </a:pPr>
            <a:fld id="{556086AB-D798-418E-8FAE-7D871D70EFC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ACE1F340-80CA-4F5D-8CE8-0090F301619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750A167A-A73B-4FD7-9ACA-5CB392AA427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5031BC75-CD82-4B4A-9C7E-DDCE5616F2A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dt" sz="half" idx="10"/>
          </p:nvPr>
        </p:nvSpPr>
        <p:spPr>
          <a:ln/>
        </p:spPr>
        <p:txBody>
          <a:bodyPr/>
          <a:lstStyle>
            <a:lvl1pPr>
              <a:defRPr/>
            </a:lvl1pPr>
          </a:lstStyle>
          <a:p>
            <a:pPr>
              <a:defRPr/>
            </a:pPr>
            <a:endParaRPr lang="en-US"/>
          </a:p>
        </p:txBody>
      </p:sp>
      <p:sp>
        <p:nvSpPr>
          <p:cNvPr id="8" name="Rectangle 8"/>
          <p:cNvSpPr>
            <a:spLocks noGrp="1" noChangeArrowheads="1"/>
          </p:cNvSpPr>
          <p:nvPr>
            <p:ph type="ftr" sz="quarter" idx="11"/>
          </p:nvPr>
        </p:nvSpPr>
        <p:spPr>
          <a:ln/>
        </p:spPr>
        <p:txBody>
          <a:bodyPr/>
          <a:lstStyle>
            <a:lvl1pPr>
              <a:defRPr/>
            </a:lvl1pPr>
          </a:lstStyle>
          <a:p>
            <a:pPr>
              <a:defRPr/>
            </a:pPr>
            <a:endParaRPr lang="en-US"/>
          </a:p>
        </p:txBody>
      </p:sp>
      <p:sp>
        <p:nvSpPr>
          <p:cNvPr id="9" name="Rectangle 9"/>
          <p:cNvSpPr>
            <a:spLocks noGrp="1" noChangeArrowheads="1"/>
          </p:cNvSpPr>
          <p:nvPr>
            <p:ph type="sldNum" sz="quarter" idx="12"/>
          </p:nvPr>
        </p:nvSpPr>
        <p:spPr>
          <a:ln/>
        </p:spPr>
        <p:txBody>
          <a:bodyPr/>
          <a:lstStyle>
            <a:lvl1pPr>
              <a:defRPr/>
            </a:lvl1pPr>
          </a:lstStyle>
          <a:p>
            <a:pPr>
              <a:defRPr/>
            </a:pPr>
            <a:fld id="{1488C58F-989F-4F29-9A68-606D9928BC6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dt" sz="half" idx="10"/>
          </p:nvPr>
        </p:nvSpPr>
        <p:spPr>
          <a:ln/>
        </p:spPr>
        <p:txBody>
          <a:bodyPr/>
          <a:lstStyle>
            <a:lvl1pPr>
              <a:defRPr/>
            </a:lvl1pPr>
          </a:lstStyle>
          <a:p>
            <a:pPr>
              <a:defRPr/>
            </a:pPr>
            <a:endParaRPr lang="en-US"/>
          </a:p>
        </p:txBody>
      </p:sp>
      <p:sp>
        <p:nvSpPr>
          <p:cNvPr id="4" name="Rectangle 8"/>
          <p:cNvSpPr>
            <a:spLocks noGrp="1" noChangeArrowheads="1"/>
          </p:cNvSpPr>
          <p:nvPr>
            <p:ph type="ftr" sz="quarter" idx="11"/>
          </p:nvPr>
        </p:nvSpPr>
        <p:spPr>
          <a:ln/>
        </p:spPr>
        <p:txBody>
          <a:bodyPr/>
          <a:lstStyle>
            <a:lvl1pPr>
              <a:defRPr/>
            </a:lvl1pPr>
          </a:lstStyle>
          <a:p>
            <a:pPr>
              <a:defRPr/>
            </a:pPr>
            <a:endParaRPr lang="en-US"/>
          </a:p>
        </p:txBody>
      </p:sp>
      <p:sp>
        <p:nvSpPr>
          <p:cNvPr id="5" name="Rectangle 9"/>
          <p:cNvSpPr>
            <a:spLocks noGrp="1" noChangeArrowheads="1"/>
          </p:cNvSpPr>
          <p:nvPr>
            <p:ph type="sldNum" sz="quarter" idx="12"/>
          </p:nvPr>
        </p:nvSpPr>
        <p:spPr>
          <a:ln/>
        </p:spPr>
        <p:txBody>
          <a:bodyPr/>
          <a:lstStyle>
            <a:lvl1pPr>
              <a:defRPr/>
            </a:lvl1pPr>
          </a:lstStyle>
          <a:p>
            <a:pPr>
              <a:defRPr/>
            </a:pPr>
            <a:fld id="{E40335D5-DEB6-46DB-8701-71F146B884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endParaRPr lang="en-US"/>
          </a:p>
        </p:txBody>
      </p:sp>
      <p:sp>
        <p:nvSpPr>
          <p:cNvPr id="3" name="Rectangle 8"/>
          <p:cNvSpPr>
            <a:spLocks noGrp="1" noChangeArrowheads="1"/>
          </p:cNvSpPr>
          <p:nvPr>
            <p:ph type="ftr" sz="quarter" idx="11"/>
          </p:nvPr>
        </p:nvSpPr>
        <p:spPr>
          <a:ln/>
        </p:spPr>
        <p:txBody>
          <a:bodyPr/>
          <a:lstStyle>
            <a:lvl1pPr>
              <a:defRPr/>
            </a:lvl1pPr>
          </a:lstStyle>
          <a:p>
            <a:pPr>
              <a:defRPr/>
            </a:pPr>
            <a:endParaRPr lang="en-US"/>
          </a:p>
        </p:txBody>
      </p:sp>
      <p:sp>
        <p:nvSpPr>
          <p:cNvPr id="4" name="Rectangle 9"/>
          <p:cNvSpPr>
            <a:spLocks noGrp="1" noChangeArrowheads="1"/>
          </p:cNvSpPr>
          <p:nvPr>
            <p:ph type="sldNum" sz="quarter" idx="12"/>
          </p:nvPr>
        </p:nvSpPr>
        <p:spPr>
          <a:ln/>
        </p:spPr>
        <p:txBody>
          <a:bodyPr/>
          <a:lstStyle>
            <a:lvl1pPr>
              <a:defRPr/>
            </a:lvl1pPr>
          </a:lstStyle>
          <a:p>
            <a:pPr>
              <a:defRPr/>
            </a:pPr>
            <a:fld id="{DEAA1465-AFE4-42EC-B74C-E9943141A88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3B3D2A07-57D2-4AC3-B3BD-7AEF4D107FF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50A4ABD6-A00B-4445-A22D-6B0488F3DE8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E302BE0A-C834-4B0B-93A7-99D291EEE7F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213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21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607E376D-0AFD-435B-BCB2-AF560BD6FE77}"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242175" cy="1981200"/>
            <a:chOff x="0" y="0"/>
            <a:chExt cx="4562" cy="1248"/>
          </a:xfrm>
        </p:grpSpPr>
        <p:sp>
          <p:nvSpPr>
            <p:cNvPr id="4099"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pPr>
                <a:defRPr/>
              </a:pPr>
              <a:endParaRPr lang="en-US"/>
            </a:p>
          </p:txBody>
        </p:sp>
        <p:sp>
          <p:nvSpPr>
            <p:cNvPr id="4100" name="Freeform 4"/>
            <p:cNvSpPr>
              <a:spLocks/>
            </p:cNvSpPr>
            <p:nvPr/>
          </p:nvSpPr>
          <p:spPr bwMode="hidden">
            <a:xfrm>
              <a:off x="0" y="0"/>
              <a:ext cx="4562" cy="1199"/>
            </a:xfrm>
            <a:custGeom>
              <a:avLst/>
              <a:gdLst/>
              <a:ahLst/>
              <a:cxnLst>
                <a:cxn ang="0">
                  <a:pos x="4560" y="932"/>
                </a:cxn>
                <a:cxn ang="0">
                  <a:pos x="0" y="1199"/>
                </a:cxn>
                <a:cxn ang="0">
                  <a:pos x="0" y="0"/>
                </a:cxn>
                <a:cxn ang="0">
                  <a:pos x="4562" y="0"/>
                </a:cxn>
                <a:cxn ang="0">
                  <a:pos x="4560" y="932"/>
                </a:cxn>
                <a:cxn ang="0">
                  <a:pos x="4560" y="932"/>
                </a:cxn>
              </a:cxnLst>
              <a:rect l="0" t="0" r="r" b="b"/>
              <a:pathLst>
                <a:path w="4562" h="1199">
                  <a:moveTo>
                    <a:pt x="4560" y="932"/>
                  </a:moveTo>
                  <a:lnTo>
                    <a:pt x="0" y="1199"/>
                  </a:lnTo>
                  <a:lnTo>
                    <a:pt x="0" y="0"/>
                  </a:lnTo>
                  <a:lnTo>
                    <a:pt x="4562" y="0"/>
                  </a:lnTo>
                  <a:lnTo>
                    <a:pt x="4560" y="932"/>
                  </a:lnTo>
                  <a:lnTo>
                    <a:pt x="4560" y="932"/>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n-US"/>
            </a:p>
          </p:txBody>
        </p:sp>
      </p:grpSp>
      <p:sp>
        <p:nvSpPr>
          <p:cNvPr id="4101"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02"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3"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defRPr>
            </a:lvl1pPr>
          </a:lstStyle>
          <a:p>
            <a:pPr>
              <a:defRPr/>
            </a:pPr>
            <a:endParaRPr lang="en-US"/>
          </a:p>
        </p:txBody>
      </p:sp>
      <p:sp>
        <p:nvSpPr>
          <p:cNvPr id="4104"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defRPr>
            </a:lvl1pPr>
          </a:lstStyle>
          <a:p>
            <a:pPr>
              <a:defRPr/>
            </a:pPr>
            <a:endParaRPr lang="en-US"/>
          </a:p>
        </p:txBody>
      </p:sp>
      <p:sp>
        <p:nvSpPr>
          <p:cNvPr id="4105"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defRPr>
            </a:lvl1pPr>
          </a:lstStyle>
          <a:p>
            <a:pPr>
              <a:defRPr/>
            </a:pPr>
            <a:fld id="{6196FE90-6CCD-4BC3-94DF-215BA4060202}"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672"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razvojkarijere@kg.ac.rs" TargetMode="External"/><Relationship Id="rId2" Type="http://schemas.openxmlformats.org/officeDocument/2006/relationships/hyperlink" Target="http://www.razvojkarijere.kg.ac.rs/"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457200" y="3357563"/>
            <a:ext cx="8229600" cy="2738437"/>
          </a:xfrm>
        </p:spPr>
        <p:txBody>
          <a:bodyPr/>
          <a:lstStyle/>
          <a:p>
            <a:pPr algn="ctr" eaLnBrk="1" hangingPunct="1">
              <a:lnSpc>
                <a:spcPct val="90000"/>
              </a:lnSpc>
              <a:buFont typeface="Wingdings" pitchFamily="2" charset="2"/>
              <a:buNone/>
              <a:defRPr/>
            </a:pPr>
            <a:endParaRPr lang="en-US" sz="2800" smtClean="0">
              <a:solidFill>
                <a:srgbClr val="FFCC00"/>
              </a:solidFill>
            </a:endParaRPr>
          </a:p>
          <a:p>
            <a:pPr algn="ctr" eaLnBrk="1" hangingPunct="1">
              <a:lnSpc>
                <a:spcPct val="90000"/>
              </a:lnSpc>
              <a:buFont typeface="Wingdings" pitchFamily="2" charset="2"/>
              <a:buNone/>
              <a:defRPr/>
            </a:pPr>
            <a:r>
              <a:rPr lang="en-US" sz="2600" smtClean="0">
                <a:solidFill>
                  <a:srgbClr val="FFCC00"/>
                </a:solidFill>
              </a:rPr>
              <a:t>University Centre for Career Development </a:t>
            </a:r>
          </a:p>
          <a:p>
            <a:pPr algn="ctr" eaLnBrk="1" hangingPunct="1">
              <a:lnSpc>
                <a:spcPct val="90000"/>
              </a:lnSpc>
              <a:buFont typeface="Wingdings" pitchFamily="2" charset="2"/>
              <a:buNone/>
              <a:defRPr/>
            </a:pPr>
            <a:r>
              <a:rPr lang="en-US" sz="2600" smtClean="0">
                <a:solidFill>
                  <a:srgbClr val="FFCC00"/>
                </a:solidFill>
              </a:rPr>
              <a:t>and Student Counseling</a:t>
            </a:r>
          </a:p>
          <a:p>
            <a:pPr algn="ctr" eaLnBrk="1" hangingPunct="1">
              <a:lnSpc>
                <a:spcPct val="90000"/>
              </a:lnSpc>
              <a:buFont typeface="Wingdings" pitchFamily="2" charset="2"/>
              <a:buNone/>
              <a:defRPr/>
            </a:pPr>
            <a:r>
              <a:rPr lang="en-US" sz="2600" smtClean="0">
                <a:solidFill>
                  <a:srgbClr val="FFCC00"/>
                </a:solidFill>
              </a:rPr>
              <a:t>University of Kragujevac</a:t>
            </a:r>
            <a:endParaRPr lang="sr-Cyrl-CS" sz="2600" smtClean="0">
              <a:solidFill>
                <a:srgbClr val="FFCC00"/>
              </a:solidFill>
            </a:endParaRPr>
          </a:p>
          <a:p>
            <a:pPr algn="ctr" eaLnBrk="1" hangingPunct="1">
              <a:lnSpc>
                <a:spcPct val="90000"/>
              </a:lnSpc>
              <a:buFont typeface="Wingdings" pitchFamily="2" charset="2"/>
              <a:buNone/>
              <a:defRPr/>
            </a:pPr>
            <a:r>
              <a:rPr lang="en-US" sz="2600" smtClean="0">
                <a:solidFill>
                  <a:srgbClr val="FFCC00"/>
                </a:solidFill>
                <a:hlinkClick r:id="rId2"/>
              </a:rPr>
              <a:t>www.razvojkarijere.kg.ac.rs</a:t>
            </a:r>
            <a:r>
              <a:rPr lang="en-US" sz="2600" smtClean="0">
                <a:solidFill>
                  <a:srgbClr val="FFCC00"/>
                </a:solidFill>
              </a:rPr>
              <a:t> </a:t>
            </a:r>
          </a:p>
          <a:p>
            <a:pPr algn="ctr" eaLnBrk="1" hangingPunct="1">
              <a:lnSpc>
                <a:spcPct val="90000"/>
              </a:lnSpc>
              <a:buFont typeface="Wingdings" pitchFamily="2" charset="2"/>
              <a:buNone/>
              <a:defRPr/>
            </a:pPr>
            <a:r>
              <a:rPr lang="en-US" sz="2600" smtClean="0">
                <a:solidFill>
                  <a:srgbClr val="FFCC00"/>
                </a:solidFill>
                <a:hlinkClick r:id="rId3"/>
              </a:rPr>
              <a:t>razvojkarijere@kg.ac.rs</a:t>
            </a:r>
            <a:r>
              <a:rPr lang="en-US" sz="2600" smtClean="0">
                <a:solidFill>
                  <a:srgbClr val="FFCC00"/>
                </a:solidFill>
              </a:rPr>
              <a:t> </a:t>
            </a:r>
          </a:p>
        </p:txBody>
      </p:sp>
      <p:pic>
        <p:nvPicPr>
          <p:cNvPr id="3075" name="Picture 4" descr="1027_logo_centar_novi"/>
          <p:cNvPicPr>
            <a:picLocks noChangeAspect="1" noChangeArrowheads="1"/>
          </p:cNvPicPr>
          <p:nvPr/>
        </p:nvPicPr>
        <p:blipFill>
          <a:blip r:embed="rId4"/>
          <a:srcRect/>
          <a:stretch>
            <a:fillRect/>
          </a:stretch>
        </p:blipFill>
        <p:spPr bwMode="auto">
          <a:xfrm>
            <a:off x="2484438" y="0"/>
            <a:ext cx="3887787" cy="3584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defRPr/>
            </a:pPr>
            <a:r>
              <a:rPr lang="en-US" smtClean="0">
                <a:solidFill>
                  <a:srgbClr val="FFCC00"/>
                </a:solidFill>
              </a:rPr>
              <a:t>What is Centre	</a:t>
            </a:r>
            <a:r>
              <a:rPr lang="sr-Cyrl-CS" smtClean="0">
                <a:solidFill>
                  <a:srgbClr val="FFCC00"/>
                </a:solidFill>
              </a:rPr>
              <a:t>?</a:t>
            </a:r>
            <a:endParaRPr lang="en-US" smtClean="0">
              <a:solidFill>
                <a:srgbClr val="FFCC00"/>
              </a:solidFill>
            </a:endParaRPr>
          </a:p>
        </p:txBody>
      </p:sp>
      <p:sp>
        <p:nvSpPr>
          <p:cNvPr id="8195" name="Rectangle 3"/>
          <p:cNvSpPr>
            <a:spLocks noGrp="1" noChangeArrowheads="1"/>
          </p:cNvSpPr>
          <p:nvPr>
            <p:ph type="body" idx="1"/>
          </p:nvPr>
        </p:nvSpPr>
        <p:spPr/>
        <p:txBody>
          <a:bodyPr/>
          <a:lstStyle/>
          <a:p>
            <a:pPr eaLnBrk="1" hangingPunct="1">
              <a:buFont typeface="Wingdings" pitchFamily="2" charset="2"/>
              <a:buNone/>
              <a:defRPr/>
            </a:pPr>
            <a:r>
              <a:rPr lang="sr-Cyrl-CS" sz="2400" smtClean="0">
                <a:solidFill>
                  <a:srgbClr val="FFCC00"/>
                </a:solidFill>
              </a:rPr>
              <a:t>	</a:t>
            </a:r>
            <a:r>
              <a:rPr lang="en-US" sz="2400" smtClean="0">
                <a:solidFill>
                  <a:srgbClr val="FFCC00"/>
                </a:solidFill>
              </a:rPr>
              <a:t>University Centre for Career Development and Student Counseling is an organizational unit of the University of Kragujevac whose main goal is to prepare students for the labor market, to connect them with employers and to provide support for them in acquiring skills and knowledge needed in modern business society</a:t>
            </a:r>
            <a:r>
              <a:rPr lang="en-US" sz="2400" smtClean="0">
                <a:solidFill>
                  <a:srgbClr val="FFCC00"/>
                </a:solidFill>
                <a:latin typeface="Arial" charset="0"/>
              </a:rPr>
              <a:t>.</a:t>
            </a:r>
            <a:r>
              <a:rPr lang="en-US" sz="2400" smtClean="0">
                <a:latin typeface="Arial" charset="0"/>
              </a:rPr>
              <a:t> </a:t>
            </a:r>
          </a:p>
        </p:txBody>
      </p:sp>
      <p:pic>
        <p:nvPicPr>
          <p:cNvPr id="4100" name="Picture 4" descr="1027_logo_centar_novi"/>
          <p:cNvPicPr>
            <a:picLocks noChangeAspect="1" noChangeArrowheads="1"/>
          </p:cNvPicPr>
          <p:nvPr/>
        </p:nvPicPr>
        <p:blipFill>
          <a:blip r:embed="rId2"/>
          <a:srcRect/>
          <a:stretch>
            <a:fillRect/>
          </a:stretch>
        </p:blipFill>
        <p:spPr bwMode="auto">
          <a:xfrm>
            <a:off x="7092950" y="4652963"/>
            <a:ext cx="1841500" cy="2060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68313" y="-171450"/>
            <a:ext cx="8229600" cy="1143000"/>
          </a:xfrm>
        </p:spPr>
        <p:txBody>
          <a:bodyPr/>
          <a:lstStyle/>
          <a:p>
            <a:pPr eaLnBrk="1" hangingPunct="1">
              <a:defRPr/>
            </a:pPr>
            <a:r>
              <a:rPr lang="en-US" sz="3000" smtClean="0">
                <a:solidFill>
                  <a:srgbClr val="FFCC00"/>
                </a:solidFill>
              </a:rPr>
              <a:t>INFORMING</a:t>
            </a:r>
          </a:p>
        </p:txBody>
      </p:sp>
      <p:sp>
        <p:nvSpPr>
          <p:cNvPr id="31747" name="Rectangle 3"/>
          <p:cNvSpPr>
            <a:spLocks noGrp="1" noChangeArrowheads="1"/>
          </p:cNvSpPr>
          <p:nvPr>
            <p:ph type="body" idx="1"/>
          </p:nvPr>
        </p:nvSpPr>
        <p:spPr>
          <a:xfrm>
            <a:off x="539750" y="188913"/>
            <a:ext cx="8229600" cy="6337300"/>
          </a:xfrm>
        </p:spPr>
        <p:txBody>
          <a:bodyPr/>
          <a:lstStyle/>
          <a:p>
            <a:pPr eaLnBrk="1" hangingPunct="1">
              <a:buFont typeface="Wingdings" pitchFamily="2" charset="2"/>
              <a:buNone/>
              <a:defRPr/>
            </a:pPr>
            <a:endParaRPr lang="sr-Cyrl-CS" sz="2800" smtClean="0">
              <a:solidFill>
                <a:srgbClr val="FFCC00"/>
              </a:solidFill>
            </a:endParaRPr>
          </a:p>
          <a:p>
            <a:pPr eaLnBrk="1" hangingPunct="1">
              <a:defRPr/>
            </a:pPr>
            <a:endParaRPr lang="en-US" sz="2800" smtClean="0">
              <a:solidFill>
                <a:srgbClr val="FFCC00"/>
              </a:solidFill>
            </a:endParaRPr>
          </a:p>
        </p:txBody>
      </p:sp>
      <p:pic>
        <p:nvPicPr>
          <p:cNvPr id="5124" name="Picture 5" descr="IMG_2236"/>
          <p:cNvPicPr>
            <a:picLocks noChangeAspect="1" noChangeArrowheads="1"/>
          </p:cNvPicPr>
          <p:nvPr/>
        </p:nvPicPr>
        <p:blipFill>
          <a:blip r:embed="rId2"/>
          <a:srcRect/>
          <a:stretch>
            <a:fillRect/>
          </a:stretch>
        </p:blipFill>
        <p:spPr bwMode="auto">
          <a:xfrm>
            <a:off x="6156325" y="4652963"/>
            <a:ext cx="2736850" cy="2052637"/>
          </a:xfrm>
          <a:prstGeom prst="rect">
            <a:avLst/>
          </a:prstGeom>
          <a:noFill/>
          <a:ln w="9525">
            <a:noFill/>
            <a:miter lim="800000"/>
            <a:headEnd/>
            <a:tailEnd/>
          </a:ln>
        </p:spPr>
      </p:pic>
      <p:pic>
        <p:nvPicPr>
          <p:cNvPr id="5125" name="Picture 6" descr="IMG_2281"/>
          <p:cNvPicPr>
            <a:picLocks noChangeAspect="1" noChangeArrowheads="1"/>
          </p:cNvPicPr>
          <p:nvPr/>
        </p:nvPicPr>
        <p:blipFill>
          <a:blip r:embed="rId3"/>
          <a:srcRect/>
          <a:stretch>
            <a:fillRect/>
          </a:stretch>
        </p:blipFill>
        <p:spPr bwMode="auto">
          <a:xfrm>
            <a:off x="6156325" y="692150"/>
            <a:ext cx="2663825" cy="1814513"/>
          </a:xfrm>
          <a:prstGeom prst="rect">
            <a:avLst/>
          </a:prstGeom>
          <a:noFill/>
          <a:ln w="9525">
            <a:noFill/>
            <a:miter lim="800000"/>
            <a:headEnd/>
            <a:tailEnd/>
          </a:ln>
        </p:spPr>
      </p:pic>
      <p:pic>
        <p:nvPicPr>
          <p:cNvPr id="5126" name="Picture 7" descr="IMG_2284"/>
          <p:cNvPicPr>
            <a:picLocks noChangeAspect="1" noChangeArrowheads="1"/>
          </p:cNvPicPr>
          <p:nvPr/>
        </p:nvPicPr>
        <p:blipFill>
          <a:blip r:embed="rId4"/>
          <a:srcRect/>
          <a:stretch>
            <a:fillRect/>
          </a:stretch>
        </p:blipFill>
        <p:spPr bwMode="auto">
          <a:xfrm>
            <a:off x="250825" y="4797425"/>
            <a:ext cx="2665413" cy="1890713"/>
          </a:xfrm>
          <a:prstGeom prst="rect">
            <a:avLst/>
          </a:prstGeom>
          <a:noFill/>
          <a:ln w="9525">
            <a:noFill/>
            <a:miter lim="800000"/>
            <a:headEnd/>
            <a:tailEnd/>
          </a:ln>
        </p:spPr>
      </p:pic>
      <p:pic>
        <p:nvPicPr>
          <p:cNvPr id="5127" name="Picture 8" descr="IMG_2295"/>
          <p:cNvPicPr>
            <a:picLocks noChangeAspect="1" noChangeArrowheads="1"/>
          </p:cNvPicPr>
          <p:nvPr/>
        </p:nvPicPr>
        <p:blipFill>
          <a:blip r:embed="rId5"/>
          <a:srcRect/>
          <a:stretch>
            <a:fillRect/>
          </a:stretch>
        </p:blipFill>
        <p:spPr bwMode="auto">
          <a:xfrm>
            <a:off x="250825" y="2708275"/>
            <a:ext cx="2663825" cy="1998663"/>
          </a:xfrm>
          <a:prstGeom prst="rect">
            <a:avLst/>
          </a:prstGeom>
          <a:noFill/>
          <a:ln w="9525">
            <a:noFill/>
            <a:miter lim="800000"/>
            <a:headEnd/>
            <a:tailEnd/>
          </a:ln>
        </p:spPr>
      </p:pic>
      <p:pic>
        <p:nvPicPr>
          <p:cNvPr id="5128" name="Picture 9" descr="IMG_2252"/>
          <p:cNvPicPr>
            <a:picLocks noChangeAspect="1" noChangeArrowheads="1"/>
          </p:cNvPicPr>
          <p:nvPr/>
        </p:nvPicPr>
        <p:blipFill>
          <a:blip r:embed="rId6"/>
          <a:srcRect/>
          <a:stretch>
            <a:fillRect/>
          </a:stretch>
        </p:blipFill>
        <p:spPr bwMode="auto">
          <a:xfrm>
            <a:off x="250825" y="692150"/>
            <a:ext cx="2592388" cy="1946275"/>
          </a:xfrm>
          <a:prstGeom prst="rect">
            <a:avLst/>
          </a:prstGeom>
          <a:noFill/>
          <a:ln w="9525">
            <a:noFill/>
            <a:miter lim="800000"/>
            <a:headEnd/>
            <a:tailEnd/>
          </a:ln>
        </p:spPr>
      </p:pic>
      <p:pic>
        <p:nvPicPr>
          <p:cNvPr id="5129" name="Picture 10" descr="IMG_4067"/>
          <p:cNvPicPr>
            <a:picLocks noChangeAspect="1" noChangeArrowheads="1"/>
          </p:cNvPicPr>
          <p:nvPr/>
        </p:nvPicPr>
        <p:blipFill>
          <a:blip r:embed="rId7"/>
          <a:srcRect/>
          <a:stretch>
            <a:fillRect/>
          </a:stretch>
        </p:blipFill>
        <p:spPr bwMode="auto">
          <a:xfrm>
            <a:off x="6156325" y="2636838"/>
            <a:ext cx="2663825" cy="1884362"/>
          </a:xfrm>
          <a:prstGeom prst="rect">
            <a:avLst/>
          </a:prstGeom>
          <a:noFill/>
          <a:ln w="9525">
            <a:noFill/>
            <a:miter lim="800000"/>
            <a:headEnd/>
            <a:tailEnd/>
          </a:ln>
        </p:spPr>
      </p:pic>
      <p:pic>
        <p:nvPicPr>
          <p:cNvPr id="5130" name="Picture 11" descr="email-clipart"/>
          <p:cNvPicPr>
            <a:picLocks noChangeAspect="1" noChangeArrowheads="1"/>
          </p:cNvPicPr>
          <p:nvPr/>
        </p:nvPicPr>
        <p:blipFill>
          <a:blip r:embed="rId8"/>
          <a:srcRect/>
          <a:stretch>
            <a:fillRect/>
          </a:stretch>
        </p:blipFill>
        <p:spPr bwMode="auto">
          <a:xfrm>
            <a:off x="3708400" y="620713"/>
            <a:ext cx="1839913" cy="1319212"/>
          </a:xfrm>
          <a:prstGeom prst="rect">
            <a:avLst/>
          </a:prstGeom>
          <a:noFill/>
          <a:ln w="9525">
            <a:noFill/>
            <a:miter lim="800000"/>
            <a:headEnd/>
            <a:tailEnd/>
          </a:ln>
        </p:spPr>
      </p:pic>
      <p:pic>
        <p:nvPicPr>
          <p:cNvPr id="5131" name="Picture 13" descr="phone"/>
          <p:cNvPicPr>
            <a:picLocks noChangeAspect="1" noChangeArrowheads="1"/>
          </p:cNvPicPr>
          <p:nvPr/>
        </p:nvPicPr>
        <p:blipFill>
          <a:blip r:embed="rId9"/>
          <a:srcRect/>
          <a:stretch>
            <a:fillRect/>
          </a:stretch>
        </p:blipFill>
        <p:spPr bwMode="auto">
          <a:xfrm>
            <a:off x="3779838" y="3716338"/>
            <a:ext cx="1446212" cy="1417637"/>
          </a:xfrm>
          <a:prstGeom prst="rect">
            <a:avLst/>
          </a:prstGeom>
          <a:noFill/>
          <a:ln w="9525">
            <a:noFill/>
            <a:miter lim="800000"/>
            <a:headEnd/>
            <a:tailEnd/>
          </a:ln>
        </p:spPr>
      </p:pic>
      <p:pic>
        <p:nvPicPr>
          <p:cNvPr id="5132" name="Picture 14" descr="NewsletterIcon"/>
          <p:cNvPicPr>
            <a:picLocks noChangeAspect="1" noChangeArrowheads="1"/>
          </p:cNvPicPr>
          <p:nvPr/>
        </p:nvPicPr>
        <p:blipFill>
          <a:blip r:embed="rId10"/>
          <a:srcRect/>
          <a:stretch>
            <a:fillRect/>
          </a:stretch>
        </p:blipFill>
        <p:spPr bwMode="auto">
          <a:xfrm>
            <a:off x="3924300" y="2060575"/>
            <a:ext cx="1363663" cy="1582738"/>
          </a:xfrm>
          <a:prstGeom prst="rect">
            <a:avLst/>
          </a:prstGeom>
          <a:noFill/>
          <a:ln w="9525">
            <a:noFill/>
            <a:miter lim="800000"/>
            <a:headEnd/>
            <a:tailEnd/>
          </a:ln>
        </p:spPr>
      </p:pic>
      <p:pic>
        <p:nvPicPr>
          <p:cNvPr id="5133" name="Picture 15" descr="facebook-icon"/>
          <p:cNvPicPr>
            <a:picLocks noChangeAspect="1" noChangeArrowheads="1"/>
          </p:cNvPicPr>
          <p:nvPr/>
        </p:nvPicPr>
        <p:blipFill>
          <a:blip r:embed="rId11"/>
          <a:srcRect/>
          <a:stretch>
            <a:fillRect/>
          </a:stretch>
        </p:blipFill>
        <p:spPr bwMode="auto">
          <a:xfrm>
            <a:off x="3851275" y="5229225"/>
            <a:ext cx="1439863" cy="1439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171450"/>
            <a:ext cx="8229600" cy="863600"/>
          </a:xfrm>
        </p:spPr>
        <p:txBody>
          <a:bodyPr/>
          <a:lstStyle/>
          <a:p>
            <a:pPr eaLnBrk="1" hangingPunct="1">
              <a:defRPr/>
            </a:pPr>
            <a:r>
              <a:rPr lang="en-US" sz="3000" smtClean="0">
                <a:solidFill>
                  <a:srgbClr val="FFCC00"/>
                </a:solidFill>
              </a:rPr>
              <a:t>PRESENTATIONS AND FAIRS </a:t>
            </a:r>
          </a:p>
        </p:txBody>
      </p:sp>
      <p:sp>
        <p:nvSpPr>
          <p:cNvPr id="27651" name="Rectangle 3"/>
          <p:cNvSpPr>
            <a:spLocks noGrp="1" noChangeArrowheads="1"/>
          </p:cNvSpPr>
          <p:nvPr>
            <p:ph type="body" idx="1"/>
          </p:nvPr>
        </p:nvSpPr>
        <p:spPr>
          <a:xfrm>
            <a:off x="684213" y="2636838"/>
            <a:ext cx="7704137" cy="1511300"/>
          </a:xfrm>
        </p:spPr>
        <p:txBody>
          <a:bodyPr/>
          <a:lstStyle/>
          <a:p>
            <a:pPr algn="r" eaLnBrk="1" hangingPunct="1">
              <a:buFont typeface="Wingdings" pitchFamily="2" charset="2"/>
              <a:buNone/>
              <a:defRPr/>
            </a:pPr>
            <a:r>
              <a:rPr lang="en-US" sz="2000" smtClean="0">
                <a:solidFill>
                  <a:srgbClr val="FFCC00"/>
                </a:solidFill>
                <a:latin typeface="Arial" charset="0"/>
              </a:rPr>
              <a:t>Presentations of foundations and organizations</a:t>
            </a:r>
            <a:endParaRPr lang="sr-Cyrl-CS" sz="2000" smtClean="0">
              <a:solidFill>
                <a:srgbClr val="FFCC00"/>
              </a:solidFill>
              <a:latin typeface="Arial" charset="0"/>
            </a:endParaRPr>
          </a:p>
          <a:p>
            <a:pPr eaLnBrk="1" hangingPunct="1">
              <a:buFont typeface="Wingdings" pitchFamily="2" charset="2"/>
              <a:buNone/>
              <a:defRPr/>
            </a:pPr>
            <a:r>
              <a:rPr lang="en-US" sz="2000" smtClean="0">
                <a:solidFill>
                  <a:srgbClr val="FFCC00"/>
                </a:solidFill>
                <a:latin typeface="Arial" charset="0"/>
              </a:rPr>
              <a:t>Scholarship Fairs</a:t>
            </a:r>
            <a:endParaRPr lang="sr-Cyrl-CS" sz="2000" smtClean="0">
              <a:solidFill>
                <a:srgbClr val="FFCC00"/>
              </a:solidFill>
              <a:latin typeface="Arial" charset="0"/>
            </a:endParaRPr>
          </a:p>
          <a:p>
            <a:pPr algn="r" eaLnBrk="1" hangingPunct="1">
              <a:buFont typeface="Wingdings" pitchFamily="2" charset="2"/>
              <a:buNone/>
              <a:defRPr/>
            </a:pPr>
            <a:r>
              <a:rPr lang="en-US" sz="2000" smtClean="0">
                <a:solidFill>
                  <a:srgbClr val="FFCC00"/>
                </a:solidFill>
                <a:latin typeface="Arial" charset="0"/>
              </a:rPr>
              <a:t>Student Days Manifestation</a:t>
            </a:r>
            <a:endParaRPr lang="sr-Cyrl-CS" sz="2000" smtClean="0">
              <a:solidFill>
                <a:srgbClr val="FFCC00"/>
              </a:solidFill>
              <a:latin typeface="Arial" charset="0"/>
            </a:endParaRPr>
          </a:p>
          <a:p>
            <a:pPr eaLnBrk="1" hangingPunct="1">
              <a:buFont typeface="Wingdings" pitchFamily="2" charset="2"/>
              <a:buNone/>
              <a:defRPr/>
            </a:pPr>
            <a:r>
              <a:rPr lang="en-US" sz="2000" smtClean="0">
                <a:solidFill>
                  <a:srgbClr val="FFCC00"/>
                </a:solidFill>
                <a:latin typeface="Arial" charset="0"/>
              </a:rPr>
              <a:t>Centre on other Fairs</a:t>
            </a:r>
            <a:endParaRPr lang="sr-Cyrl-CS" sz="2000" smtClean="0">
              <a:solidFill>
                <a:srgbClr val="FFCC00"/>
              </a:solidFill>
              <a:latin typeface="Arial" charset="0"/>
            </a:endParaRPr>
          </a:p>
          <a:p>
            <a:pPr algn="r" eaLnBrk="1" hangingPunct="1">
              <a:buFont typeface="Wingdings" pitchFamily="2" charset="2"/>
              <a:buNone/>
              <a:defRPr/>
            </a:pPr>
            <a:r>
              <a:rPr lang="en-US" sz="2000" smtClean="0">
                <a:solidFill>
                  <a:srgbClr val="FFCC00"/>
                </a:solidFill>
                <a:latin typeface="Arial" charset="0"/>
              </a:rPr>
              <a:t>Presentations of companies</a:t>
            </a:r>
          </a:p>
        </p:txBody>
      </p:sp>
      <p:pic>
        <p:nvPicPr>
          <p:cNvPr id="6148" name="Picture 6" descr="IMG_4134"/>
          <p:cNvPicPr>
            <a:picLocks noChangeAspect="1" noChangeArrowheads="1"/>
          </p:cNvPicPr>
          <p:nvPr/>
        </p:nvPicPr>
        <p:blipFill>
          <a:blip r:embed="rId2"/>
          <a:srcRect/>
          <a:stretch>
            <a:fillRect/>
          </a:stretch>
        </p:blipFill>
        <p:spPr bwMode="auto">
          <a:xfrm>
            <a:off x="6156325" y="476250"/>
            <a:ext cx="2843213" cy="2133600"/>
          </a:xfrm>
          <a:prstGeom prst="rect">
            <a:avLst/>
          </a:prstGeom>
          <a:noFill/>
          <a:ln w="9525">
            <a:noFill/>
            <a:miter lim="800000"/>
            <a:headEnd/>
            <a:tailEnd/>
          </a:ln>
        </p:spPr>
      </p:pic>
      <p:pic>
        <p:nvPicPr>
          <p:cNvPr id="6149" name="Picture 7" descr="sajmovi"/>
          <p:cNvPicPr>
            <a:picLocks noChangeAspect="1" noChangeArrowheads="1"/>
          </p:cNvPicPr>
          <p:nvPr/>
        </p:nvPicPr>
        <p:blipFill>
          <a:blip r:embed="rId3"/>
          <a:srcRect/>
          <a:stretch>
            <a:fillRect/>
          </a:stretch>
        </p:blipFill>
        <p:spPr bwMode="auto">
          <a:xfrm>
            <a:off x="179388" y="4508500"/>
            <a:ext cx="2843212" cy="2114550"/>
          </a:xfrm>
          <a:prstGeom prst="rect">
            <a:avLst/>
          </a:prstGeom>
          <a:noFill/>
          <a:ln w="9525">
            <a:noFill/>
            <a:miter lim="800000"/>
            <a:headEnd/>
            <a:tailEnd/>
          </a:ln>
        </p:spPr>
      </p:pic>
      <p:pic>
        <p:nvPicPr>
          <p:cNvPr id="6150" name="Picture 8" descr="0602_prvi_dan16"/>
          <p:cNvPicPr>
            <a:picLocks noChangeAspect="1" noChangeArrowheads="1"/>
          </p:cNvPicPr>
          <p:nvPr/>
        </p:nvPicPr>
        <p:blipFill>
          <a:blip r:embed="rId4"/>
          <a:srcRect/>
          <a:stretch>
            <a:fillRect/>
          </a:stretch>
        </p:blipFill>
        <p:spPr bwMode="auto">
          <a:xfrm>
            <a:off x="0" y="476250"/>
            <a:ext cx="2771775" cy="2160588"/>
          </a:xfrm>
          <a:prstGeom prst="rect">
            <a:avLst/>
          </a:prstGeom>
          <a:noFill/>
          <a:ln w="9525">
            <a:noFill/>
            <a:miter lim="800000"/>
            <a:headEnd/>
            <a:tailEnd/>
          </a:ln>
        </p:spPr>
      </p:pic>
      <p:pic>
        <p:nvPicPr>
          <p:cNvPr id="6151" name="Picture 9" descr="IMG_2886"/>
          <p:cNvPicPr>
            <a:picLocks noChangeAspect="1" noChangeArrowheads="1"/>
          </p:cNvPicPr>
          <p:nvPr/>
        </p:nvPicPr>
        <p:blipFill>
          <a:blip r:embed="rId5"/>
          <a:srcRect/>
          <a:stretch>
            <a:fillRect/>
          </a:stretch>
        </p:blipFill>
        <p:spPr bwMode="auto">
          <a:xfrm>
            <a:off x="6156325" y="4508500"/>
            <a:ext cx="2843213" cy="2160588"/>
          </a:xfrm>
          <a:prstGeom prst="rect">
            <a:avLst/>
          </a:prstGeom>
          <a:noFill/>
          <a:ln w="9525">
            <a:noFill/>
            <a:miter lim="800000"/>
            <a:headEnd/>
            <a:tailEnd/>
          </a:ln>
        </p:spPr>
      </p:pic>
      <p:pic>
        <p:nvPicPr>
          <p:cNvPr id="6152" name="Picture 10" descr="IMG_3279"/>
          <p:cNvPicPr>
            <a:picLocks noChangeAspect="1" noChangeArrowheads="1"/>
          </p:cNvPicPr>
          <p:nvPr/>
        </p:nvPicPr>
        <p:blipFill>
          <a:blip r:embed="rId6"/>
          <a:srcRect/>
          <a:stretch>
            <a:fillRect/>
          </a:stretch>
        </p:blipFill>
        <p:spPr bwMode="auto">
          <a:xfrm>
            <a:off x="3203575" y="4508500"/>
            <a:ext cx="2879725" cy="2160588"/>
          </a:xfrm>
          <a:prstGeom prst="rect">
            <a:avLst/>
          </a:prstGeom>
          <a:noFill/>
          <a:ln w="9525">
            <a:noFill/>
            <a:miter lim="800000"/>
            <a:headEnd/>
            <a:tailEnd/>
          </a:ln>
        </p:spPr>
      </p:pic>
      <p:pic>
        <p:nvPicPr>
          <p:cNvPr id="6153" name="Picture 11" descr="IMG_3293"/>
          <p:cNvPicPr>
            <a:picLocks noChangeAspect="1" noChangeArrowheads="1"/>
          </p:cNvPicPr>
          <p:nvPr/>
        </p:nvPicPr>
        <p:blipFill>
          <a:blip r:embed="rId7"/>
          <a:srcRect/>
          <a:stretch>
            <a:fillRect/>
          </a:stretch>
        </p:blipFill>
        <p:spPr bwMode="auto">
          <a:xfrm>
            <a:off x="2916238" y="476250"/>
            <a:ext cx="3086100" cy="2160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defRPr/>
            </a:pPr>
            <a:r>
              <a:rPr lang="en-US" sz="3300" b="1" smtClean="0">
                <a:solidFill>
                  <a:srgbClr val="FFCC00"/>
                </a:solidFill>
              </a:rPr>
              <a:t>WORKSHOPS, COUNCELING AND CENTRE’S RESOURCES </a:t>
            </a:r>
          </a:p>
        </p:txBody>
      </p:sp>
      <p:sp>
        <p:nvSpPr>
          <p:cNvPr id="26627" name="Rectangle 3"/>
          <p:cNvSpPr>
            <a:spLocks noGrp="1" noChangeArrowheads="1"/>
          </p:cNvSpPr>
          <p:nvPr>
            <p:ph type="body" idx="1"/>
          </p:nvPr>
        </p:nvSpPr>
        <p:spPr>
          <a:xfrm>
            <a:off x="0" y="3789363"/>
            <a:ext cx="7308850" cy="2232025"/>
          </a:xfrm>
        </p:spPr>
        <p:txBody>
          <a:bodyPr/>
          <a:lstStyle/>
          <a:p>
            <a:pPr eaLnBrk="1" hangingPunct="1">
              <a:defRPr/>
            </a:pPr>
            <a:endParaRPr lang="ru-RU" sz="2000" b="1" smtClean="0">
              <a:solidFill>
                <a:srgbClr val="FFCC00"/>
              </a:solidFill>
            </a:endParaRPr>
          </a:p>
          <a:p>
            <a:pPr eaLnBrk="1" hangingPunct="1">
              <a:buFont typeface="Wingdings" pitchFamily="2" charset="2"/>
              <a:buNone/>
              <a:defRPr/>
            </a:pPr>
            <a:r>
              <a:rPr lang="ru-RU" sz="2000" b="1" smtClean="0">
                <a:solidFill>
                  <a:srgbClr val="FFCC00"/>
                </a:solidFill>
              </a:rPr>
              <a:t>	</a:t>
            </a:r>
            <a:endParaRPr lang="en-US" sz="2000" smtClean="0">
              <a:solidFill>
                <a:srgbClr val="FFCC00"/>
              </a:solidFill>
            </a:endParaRPr>
          </a:p>
        </p:txBody>
      </p:sp>
      <p:pic>
        <p:nvPicPr>
          <p:cNvPr id="7172" name="Picture 6" descr="DSC04421"/>
          <p:cNvPicPr>
            <a:picLocks noChangeAspect="1" noChangeArrowheads="1"/>
          </p:cNvPicPr>
          <p:nvPr/>
        </p:nvPicPr>
        <p:blipFill>
          <a:blip r:embed="rId2"/>
          <a:srcRect/>
          <a:stretch>
            <a:fillRect/>
          </a:stretch>
        </p:blipFill>
        <p:spPr bwMode="auto">
          <a:xfrm>
            <a:off x="179388" y="1412875"/>
            <a:ext cx="2447925" cy="1944688"/>
          </a:xfrm>
          <a:prstGeom prst="rect">
            <a:avLst/>
          </a:prstGeom>
          <a:noFill/>
          <a:ln w="9525">
            <a:noFill/>
            <a:miter lim="800000"/>
            <a:headEnd/>
            <a:tailEnd/>
          </a:ln>
        </p:spPr>
      </p:pic>
      <p:pic>
        <p:nvPicPr>
          <p:cNvPr id="7173" name="Picture 7" descr="IMG_2697"/>
          <p:cNvPicPr>
            <a:picLocks noChangeAspect="1" noChangeArrowheads="1"/>
          </p:cNvPicPr>
          <p:nvPr/>
        </p:nvPicPr>
        <p:blipFill>
          <a:blip r:embed="rId3"/>
          <a:srcRect/>
          <a:stretch>
            <a:fillRect/>
          </a:stretch>
        </p:blipFill>
        <p:spPr bwMode="auto">
          <a:xfrm>
            <a:off x="3059113" y="1412875"/>
            <a:ext cx="2449512" cy="1944688"/>
          </a:xfrm>
          <a:prstGeom prst="rect">
            <a:avLst/>
          </a:prstGeom>
          <a:noFill/>
          <a:ln w="9525">
            <a:noFill/>
            <a:miter lim="800000"/>
            <a:headEnd/>
            <a:tailEnd/>
          </a:ln>
        </p:spPr>
      </p:pic>
      <p:pic>
        <p:nvPicPr>
          <p:cNvPr id="7174" name="Picture 8" descr="IMG_2700"/>
          <p:cNvPicPr>
            <a:picLocks noChangeAspect="1" noChangeArrowheads="1"/>
          </p:cNvPicPr>
          <p:nvPr/>
        </p:nvPicPr>
        <p:blipFill>
          <a:blip r:embed="rId4"/>
          <a:srcRect/>
          <a:stretch>
            <a:fillRect/>
          </a:stretch>
        </p:blipFill>
        <p:spPr bwMode="auto">
          <a:xfrm>
            <a:off x="6300788" y="1484313"/>
            <a:ext cx="2447925" cy="1944687"/>
          </a:xfrm>
          <a:prstGeom prst="rect">
            <a:avLst/>
          </a:prstGeom>
          <a:noFill/>
          <a:ln w="9525">
            <a:noFill/>
            <a:miter lim="800000"/>
            <a:headEnd/>
            <a:tailEnd/>
          </a:ln>
        </p:spPr>
      </p:pic>
      <p:sp>
        <p:nvSpPr>
          <p:cNvPr id="7175" name="Rectangle 9"/>
          <p:cNvSpPr>
            <a:spLocks noChangeArrowheads="1"/>
          </p:cNvSpPr>
          <p:nvPr/>
        </p:nvSpPr>
        <p:spPr bwMode="auto">
          <a:xfrm>
            <a:off x="2411413" y="3860800"/>
            <a:ext cx="4572000" cy="366713"/>
          </a:xfrm>
          <a:prstGeom prst="rect">
            <a:avLst/>
          </a:prstGeom>
          <a:noFill/>
          <a:ln w="9525">
            <a:noFill/>
            <a:miter lim="800000"/>
            <a:headEnd/>
            <a:tailEnd/>
          </a:ln>
        </p:spPr>
        <p:txBody>
          <a:bodyPr>
            <a:spAutoFit/>
          </a:bodyPr>
          <a:lstStyle/>
          <a:p>
            <a:endParaRPr lang="en-US"/>
          </a:p>
        </p:txBody>
      </p:sp>
      <p:pic>
        <p:nvPicPr>
          <p:cNvPr id="7176" name="Picture 11" descr="DSC00887"/>
          <p:cNvPicPr>
            <a:picLocks noChangeAspect="1" noChangeArrowheads="1"/>
          </p:cNvPicPr>
          <p:nvPr/>
        </p:nvPicPr>
        <p:blipFill>
          <a:blip r:embed="rId5"/>
          <a:srcRect/>
          <a:stretch>
            <a:fillRect/>
          </a:stretch>
        </p:blipFill>
        <p:spPr bwMode="auto">
          <a:xfrm>
            <a:off x="6011863" y="4149725"/>
            <a:ext cx="2952750" cy="2395538"/>
          </a:xfrm>
          <a:prstGeom prst="rect">
            <a:avLst/>
          </a:prstGeom>
          <a:noFill/>
          <a:ln w="9525">
            <a:noFill/>
            <a:miter lim="800000"/>
            <a:headEnd/>
            <a:tailEnd/>
          </a:ln>
        </p:spPr>
      </p:pic>
      <p:pic>
        <p:nvPicPr>
          <p:cNvPr id="7177" name="Picture 12" descr="DSC04836"/>
          <p:cNvPicPr>
            <a:picLocks noChangeAspect="1" noChangeArrowheads="1"/>
          </p:cNvPicPr>
          <p:nvPr/>
        </p:nvPicPr>
        <p:blipFill>
          <a:blip r:embed="rId6"/>
          <a:srcRect/>
          <a:stretch>
            <a:fillRect/>
          </a:stretch>
        </p:blipFill>
        <p:spPr bwMode="auto">
          <a:xfrm>
            <a:off x="0" y="4149725"/>
            <a:ext cx="3055938" cy="2365375"/>
          </a:xfrm>
          <a:prstGeom prst="rect">
            <a:avLst/>
          </a:prstGeom>
          <a:noFill/>
          <a:ln w="9525">
            <a:noFill/>
            <a:miter lim="800000"/>
            <a:headEnd/>
            <a:tailEnd/>
          </a:ln>
        </p:spPr>
      </p:pic>
      <p:pic>
        <p:nvPicPr>
          <p:cNvPr id="7178" name="Picture 13" descr="2910_usaid_knjige_4"/>
          <p:cNvPicPr>
            <a:picLocks noChangeAspect="1" noChangeArrowheads="1"/>
          </p:cNvPicPr>
          <p:nvPr/>
        </p:nvPicPr>
        <p:blipFill>
          <a:blip r:embed="rId7"/>
          <a:srcRect/>
          <a:stretch>
            <a:fillRect/>
          </a:stretch>
        </p:blipFill>
        <p:spPr bwMode="auto">
          <a:xfrm>
            <a:off x="3203575" y="4005263"/>
            <a:ext cx="2497138" cy="2536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defRPr/>
            </a:pPr>
            <a:endParaRPr lang="en-US" smtClean="0">
              <a:solidFill>
                <a:srgbClr val="FFCC00"/>
              </a:solidFill>
            </a:endParaRPr>
          </a:p>
        </p:txBody>
      </p:sp>
      <p:sp>
        <p:nvSpPr>
          <p:cNvPr id="21507" name="Rectangle 3"/>
          <p:cNvSpPr>
            <a:spLocks noGrp="1" noChangeArrowheads="1"/>
          </p:cNvSpPr>
          <p:nvPr>
            <p:ph type="body" idx="1"/>
          </p:nvPr>
        </p:nvSpPr>
        <p:spPr>
          <a:xfrm>
            <a:off x="323850" y="692150"/>
            <a:ext cx="8229600" cy="4495800"/>
          </a:xfrm>
        </p:spPr>
        <p:txBody>
          <a:bodyPr/>
          <a:lstStyle/>
          <a:p>
            <a:pPr algn="ctr" eaLnBrk="1" hangingPunct="1">
              <a:buFont typeface="Wingdings" pitchFamily="2" charset="2"/>
              <a:buNone/>
              <a:defRPr/>
            </a:pPr>
            <a:r>
              <a:rPr lang="en-US" sz="8000" smtClean="0">
                <a:solidFill>
                  <a:srgbClr val="FFCC00"/>
                </a:solidFill>
              </a:rPr>
              <a:t>THANK YOU </a:t>
            </a:r>
          </a:p>
          <a:p>
            <a:pPr algn="ctr" eaLnBrk="1" hangingPunct="1">
              <a:buFont typeface="Wingdings" pitchFamily="2" charset="2"/>
              <a:buNone/>
              <a:defRPr/>
            </a:pPr>
            <a:r>
              <a:rPr lang="en-US" sz="8000" smtClean="0">
                <a:solidFill>
                  <a:srgbClr val="FFCC00"/>
                </a:solidFill>
              </a:rPr>
              <a:t>FOR YOUR ATTENTION</a:t>
            </a:r>
            <a:r>
              <a:rPr lang="sr-Cyrl-CS" sz="8000" smtClean="0">
                <a:solidFill>
                  <a:srgbClr val="FFCC00"/>
                </a:solidFill>
              </a:rPr>
              <a:t>!</a:t>
            </a:r>
            <a:endParaRPr lang="en-US" sz="8000" smtClean="0">
              <a:solidFill>
                <a:srgbClr val="FFCC00"/>
              </a:solidFill>
            </a:endParaRPr>
          </a:p>
        </p:txBody>
      </p:sp>
      <p:pic>
        <p:nvPicPr>
          <p:cNvPr id="8196" name="Picture 4" descr="1027_logo_centar_novi"/>
          <p:cNvPicPr>
            <a:picLocks noChangeAspect="1" noChangeArrowheads="1"/>
          </p:cNvPicPr>
          <p:nvPr/>
        </p:nvPicPr>
        <p:blipFill>
          <a:blip r:embed="rId2"/>
          <a:srcRect/>
          <a:stretch>
            <a:fillRect/>
          </a:stretch>
        </p:blipFill>
        <p:spPr bwMode="auto">
          <a:xfrm>
            <a:off x="7092950" y="4652963"/>
            <a:ext cx="1841500" cy="2060575"/>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Slit">
  <a:themeElements>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fontScheme name="Slit">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Slit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lit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Slit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Slit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Slit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lit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Slit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lit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Slit</Template>
  <TotalTime>619</TotalTime>
  <Words>49</Words>
  <Application>Microsoft Office PowerPoint</Application>
  <PresentationFormat>On-screen Show (4:3)</PresentationFormat>
  <Paragraphs>20</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Tahoma</vt:lpstr>
      <vt:lpstr>Arial</vt:lpstr>
      <vt:lpstr>Wingdings</vt:lpstr>
      <vt:lpstr>Calibri</vt:lpstr>
      <vt:lpstr>Times New Roman</vt:lpstr>
      <vt:lpstr>Slit</vt:lpstr>
      <vt:lpstr>Slide 1</vt:lpstr>
      <vt:lpstr>What is Centre ?</vt:lpstr>
      <vt:lpstr>INFORMING</vt:lpstr>
      <vt:lpstr>PRESENTATIONS AND FAIRS </vt:lpstr>
      <vt:lpstr>WORKSHOPS, COUNCELING AND CENTRE’S RESOURCES </vt:lpstr>
      <vt:lpstr>Slide 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УНИВЕРЗИТЕТСКИ ЦЕНТАР ЗА РАЗВОЈ КАРИЈЕРЕ И САВЕТОВАЊЕ СТУДЕНАТА</dc:title>
  <dc:creator>Centar</dc:creator>
  <cp:lastModifiedBy>Korisnik</cp:lastModifiedBy>
  <cp:revision>29</cp:revision>
  <dcterms:created xsi:type="dcterms:W3CDTF">2010-11-10T10:18:13Z</dcterms:created>
  <dcterms:modified xsi:type="dcterms:W3CDTF">2012-03-27T11:22:34Z</dcterms:modified>
</cp:coreProperties>
</file>