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1"/>
  </p:sldMasterIdLst>
  <p:notesMasterIdLst>
    <p:notesMasterId r:id="rId8"/>
  </p:notesMasterIdLst>
  <p:handoutMasterIdLst>
    <p:handoutMasterId r:id="rId9"/>
  </p:handoutMasterIdLst>
  <p:sldIdLst>
    <p:sldId id="269" r:id="rId2"/>
    <p:sldId id="283" r:id="rId3"/>
    <p:sldId id="282" r:id="rId4"/>
    <p:sldId id="280" r:id="rId5"/>
    <p:sldId id="293" r:id="rId6"/>
    <p:sldId id="298" r:id="rId7"/>
  </p:sldIdLst>
  <p:sldSz cx="9144000" cy="6858000" type="screen4x3"/>
  <p:notesSz cx="6858000" cy="9144000"/>
  <p:defaultTextStyle>
    <a:defPPr>
      <a:defRPr lang="en-US"/>
    </a:defPPr>
    <a:lvl1pPr algn="l" rtl="0" eaLnBrk="0" fontAlgn="base" hangingPunct="0">
      <a:spcBef>
        <a:spcPct val="0"/>
      </a:spcBef>
      <a:spcAft>
        <a:spcPct val="0"/>
      </a:spcAft>
      <a:defRPr sz="16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16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16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16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1600" kern="1200">
        <a:solidFill>
          <a:schemeClr val="tx1"/>
        </a:solidFill>
        <a:latin typeface="Times New Roman" pitchFamily="18" charset="0"/>
        <a:ea typeface="+mn-ea"/>
        <a:cs typeface="+mn-cs"/>
      </a:defRPr>
    </a:lvl5pPr>
    <a:lvl6pPr marL="2286000" algn="l" defTabSz="914400" rtl="0" eaLnBrk="1" latinLnBrk="0" hangingPunct="1">
      <a:defRPr sz="1600" kern="1200">
        <a:solidFill>
          <a:schemeClr val="tx1"/>
        </a:solidFill>
        <a:latin typeface="Times New Roman" pitchFamily="18" charset="0"/>
        <a:ea typeface="+mn-ea"/>
        <a:cs typeface="+mn-cs"/>
      </a:defRPr>
    </a:lvl6pPr>
    <a:lvl7pPr marL="2743200" algn="l" defTabSz="914400" rtl="0" eaLnBrk="1" latinLnBrk="0" hangingPunct="1">
      <a:defRPr sz="1600" kern="1200">
        <a:solidFill>
          <a:schemeClr val="tx1"/>
        </a:solidFill>
        <a:latin typeface="Times New Roman" pitchFamily="18" charset="0"/>
        <a:ea typeface="+mn-ea"/>
        <a:cs typeface="+mn-cs"/>
      </a:defRPr>
    </a:lvl7pPr>
    <a:lvl8pPr marL="3200400" algn="l" defTabSz="914400" rtl="0" eaLnBrk="1" latinLnBrk="0" hangingPunct="1">
      <a:defRPr sz="1600" kern="1200">
        <a:solidFill>
          <a:schemeClr val="tx1"/>
        </a:solidFill>
        <a:latin typeface="Times New Roman" pitchFamily="18" charset="0"/>
        <a:ea typeface="+mn-ea"/>
        <a:cs typeface="+mn-cs"/>
      </a:defRPr>
    </a:lvl8pPr>
    <a:lvl9pPr marL="3657600" algn="l" defTabSz="914400" rtl="0" eaLnBrk="1" latinLnBrk="0" hangingPunct="1">
      <a:defRPr sz="16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5F5F"/>
    <a:srgbClr val="292929"/>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68" autoAdjust="0"/>
    <p:restoredTop sz="94718" autoAdjust="0"/>
  </p:normalViewPr>
  <p:slideViewPr>
    <p:cSldViewPr>
      <p:cViewPr varScale="1">
        <p:scale>
          <a:sx n="107" d="100"/>
          <a:sy n="107" d="100"/>
        </p:scale>
        <p:origin x="-165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79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6793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6794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6794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ABACAEF4-C5E3-4AA0-A8A7-CBC62279FA36}"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4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34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19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34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34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34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43109F3F-F415-4A11-A54B-B3F8FC31D15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C5E0139-EBE3-47B4-8A75-AF85043422B1}"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95BBA22-3DF1-419D-9B06-3A94792127E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FFF642A-E651-4989-8AA4-E3A57AB3078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B8E6CC6-CC3C-40C2-A705-43F4678B448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0A6E13F-CD10-4742-8373-EC2A231C5B1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E72EF3ED-A138-4DF9-BE14-B737CA29B61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467C0305-6BB3-4768-B5B7-152A2EAB1C26}"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1668630-7E90-488D-AACF-C4D8EE436DF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A2F0EE-16F0-4139-ADAC-21D199D05C8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D07E6EF-0824-41A7-A1DE-7C0E756B3665}"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5C3A9A3-3F54-4ED6-956A-6883AB7EEC7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07295CE-709E-4751-8364-7A0D37C244D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karijera.ni.ac.r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p:cNvPicPr>
            <a:picLocks noGrp="1" noChangeAspect="1" noChangeArrowheads="1"/>
          </p:cNvPicPr>
          <p:nvPr>
            <p:ph type="title"/>
          </p:nvPr>
        </p:nvPicPr>
        <p:blipFill>
          <a:blip r:embed="rId2"/>
          <a:srcRect/>
          <a:stretch>
            <a:fillRect/>
          </a:stretch>
        </p:blipFill>
        <p:spPr>
          <a:xfrm>
            <a:off x="250825" y="188913"/>
            <a:ext cx="1190625" cy="1139825"/>
          </a:xfrm>
          <a:noFill/>
        </p:spPr>
      </p:pic>
      <p:sp>
        <p:nvSpPr>
          <p:cNvPr id="2051" name="Rectangle 3"/>
          <p:cNvSpPr>
            <a:spLocks noGrp="1" noChangeArrowheads="1"/>
          </p:cNvSpPr>
          <p:nvPr>
            <p:ph idx="1"/>
          </p:nvPr>
        </p:nvSpPr>
        <p:spPr/>
        <p:txBody>
          <a:bodyPr/>
          <a:lstStyle/>
          <a:p>
            <a:pPr algn="ctr" eaLnBrk="1" hangingPunct="1">
              <a:buFont typeface="Arial" pitchFamily="34" charset="0"/>
              <a:buNone/>
            </a:pPr>
            <a:r>
              <a:rPr lang="en-US" sz="4400" b="1" smtClean="0"/>
              <a:t>University Centre for Career Development and Counselling of Students of University of Niš</a:t>
            </a:r>
            <a:endParaRPr lang="en-US" sz="4400" smtClean="0"/>
          </a:p>
          <a:p>
            <a:pPr algn="ctr" eaLnBrk="1" hangingPunct="1">
              <a:buFont typeface="Wingdings" pitchFamily="2" charset="2"/>
              <a:buNone/>
            </a:pPr>
            <a:endParaRPr lang="en-US" sz="5400" smtClean="0">
              <a:latin typeface="Myriad Pro" pitchFamily="34" charset="0"/>
            </a:endParaRPr>
          </a:p>
          <a:p>
            <a:pPr algn="ctr" eaLnBrk="1" hangingPunct="1">
              <a:buFont typeface="Wingdings" pitchFamily="2" charset="2"/>
              <a:buNone/>
            </a:pPr>
            <a:endParaRPr lang="en-US" sz="5400" smtClean="0">
              <a:latin typeface="Times New Roman" pitchFamily="18" charset="0"/>
            </a:endParaRPr>
          </a:p>
          <a:p>
            <a:pPr algn="ctr" eaLnBrk="1" hangingPunct="1">
              <a:buFont typeface="Wingdings" pitchFamily="2" charset="2"/>
              <a:buNone/>
            </a:pPr>
            <a:r>
              <a:rPr lang="en-US" sz="3600" smtClean="0">
                <a:latin typeface="Times New Roman" pitchFamily="18" charset="0"/>
              </a:rPr>
              <a:t>                                                                 </a:t>
            </a:r>
            <a:endParaRPr lang="sr-Latn-CS" sz="3600" smtClean="0">
              <a:latin typeface="Times New Roman" pitchFamily="18" charset="0"/>
            </a:endParaRPr>
          </a:p>
          <a:p>
            <a:pPr algn="ctr" eaLnBrk="1" hangingPunct="1">
              <a:buFont typeface="Wingdings" pitchFamily="2" charset="2"/>
              <a:buNone/>
            </a:pPr>
            <a:r>
              <a:rPr lang="en-US" sz="2800" smtClean="0">
                <a:latin typeface="Times New Roman" pitchFamily="18" charset="0"/>
              </a:rPr>
              <a:t>                                                            </a:t>
            </a:r>
          </a:p>
        </p:txBody>
      </p:sp>
      <p:pic>
        <p:nvPicPr>
          <p:cNvPr id="2052" name="Picture 5"/>
          <p:cNvPicPr>
            <a:picLocks noChangeAspect="1" noChangeArrowheads="1"/>
          </p:cNvPicPr>
          <p:nvPr/>
        </p:nvPicPr>
        <p:blipFill>
          <a:blip r:embed="rId3"/>
          <a:srcRect/>
          <a:stretch>
            <a:fillRect/>
          </a:stretch>
        </p:blipFill>
        <p:spPr bwMode="auto">
          <a:xfrm>
            <a:off x="7572375" y="214313"/>
            <a:ext cx="1335088" cy="1066800"/>
          </a:xfrm>
          <a:prstGeom prst="rect">
            <a:avLst/>
          </a:prstGeom>
          <a:noFill/>
          <a:ln w="9525">
            <a:noFill/>
            <a:miter lim="800000"/>
            <a:headEnd/>
            <a:tailEnd/>
          </a:ln>
        </p:spPr>
      </p:pic>
      <p:pic>
        <p:nvPicPr>
          <p:cNvPr id="2053" name="Picture 7" descr="razvoj_karijere_UN_logo"/>
          <p:cNvPicPr>
            <a:picLocks noChangeAspect="1" noChangeArrowheads="1"/>
          </p:cNvPicPr>
          <p:nvPr/>
        </p:nvPicPr>
        <p:blipFill>
          <a:blip r:embed="rId4"/>
          <a:srcRect/>
          <a:stretch>
            <a:fillRect/>
          </a:stretch>
        </p:blipFill>
        <p:spPr bwMode="auto">
          <a:xfrm>
            <a:off x="1357313" y="2571750"/>
            <a:ext cx="6057900" cy="6315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sz="2400" b="1" smtClean="0"/>
              <a:t>University Centre for Career Development and Counselling of Students of University of Niš</a:t>
            </a:r>
            <a:endParaRPr lang="en-US" sz="2400" smtClean="0"/>
          </a:p>
        </p:txBody>
      </p:sp>
      <p:sp>
        <p:nvSpPr>
          <p:cNvPr id="3075" name="Rectangle 3"/>
          <p:cNvSpPr>
            <a:spLocks noGrp="1" noChangeArrowheads="1"/>
          </p:cNvSpPr>
          <p:nvPr>
            <p:ph idx="1"/>
          </p:nvPr>
        </p:nvSpPr>
        <p:spPr/>
        <p:txBody>
          <a:bodyPr/>
          <a:lstStyle/>
          <a:p>
            <a:pPr eaLnBrk="1" hangingPunct="1">
              <a:lnSpc>
                <a:spcPct val="80000"/>
              </a:lnSpc>
              <a:buFont typeface="Wingdings" pitchFamily="2" charset="2"/>
              <a:buNone/>
            </a:pPr>
            <a:endParaRPr lang="en-GB" sz="1000" smtClean="0">
              <a:latin typeface="Times New Roman" pitchFamily="18" charset="0"/>
            </a:endParaRPr>
          </a:p>
          <a:p>
            <a:pPr eaLnBrk="1" hangingPunct="1">
              <a:lnSpc>
                <a:spcPct val="80000"/>
              </a:lnSpc>
            </a:pPr>
            <a:r>
              <a:rPr lang="en-US" sz="1800" b="1" smtClean="0"/>
              <a:t>Centre for Career Development </a:t>
            </a:r>
            <a:endParaRPr lang="sr-Latn-CS" sz="1800" b="1" smtClean="0"/>
          </a:p>
          <a:p>
            <a:pPr eaLnBrk="1" hangingPunct="1">
              <a:lnSpc>
                <a:spcPct val="80000"/>
              </a:lnSpc>
            </a:pPr>
            <a:r>
              <a:rPr lang="en-US" sz="1800" smtClean="0"/>
              <a:t>The Centre for Career Development is an organizational unit of the University of Niš established for the purposes of providing support to students at all levels in development of their skills and competencies which will be of key significance for their employment, as well as for the purpose of providing information on education and scholarship opportunities, both in the country and abroad. The Centre was established in June 2008, with the assistance of Crown Prince Alexander II Foundation for Education and Culture and the University of Nottingham. One of the key roles of the Centre is to ensure the liaison between the academic and business community and provision of information and services for developing of capacities of multi-sectoral cooperation.</a:t>
            </a:r>
          </a:p>
          <a:p>
            <a:r>
              <a:rPr lang="en-US" sz="1800" smtClean="0"/>
              <a:t>The Centre has not been directly involved in employment process of undergraduate and graduate students, but it offers relevant information on getting a job, ensures liaison between students and employers through practical work and organizing volunteering work, trainings and seminars.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611188" y="0"/>
            <a:ext cx="8229600" cy="1495425"/>
          </a:xfrm>
        </p:spPr>
        <p:txBody>
          <a:bodyPr/>
          <a:lstStyle/>
          <a:p>
            <a:pPr eaLnBrk="1" hangingPunct="1">
              <a:defRPr/>
            </a:pPr>
            <a:r>
              <a:rPr lang="en-US" sz="2800" b="1" dirty="0" smtClean="0"/>
              <a:t>University Centre for Career Development and </a:t>
            </a:r>
            <a:r>
              <a:rPr lang="en-US" sz="2800" b="1" dirty="0" err="1" smtClean="0"/>
              <a:t>Counselling</a:t>
            </a:r>
            <a:r>
              <a:rPr lang="en-US" sz="2800" b="1" dirty="0" smtClean="0"/>
              <a:t> of Students of University of </a:t>
            </a:r>
            <a:r>
              <a:rPr lang="en-US" sz="2800" b="1" dirty="0" err="1" smtClean="0"/>
              <a:t>Niš</a:t>
            </a:r>
            <a:endParaRPr lang="en-US" sz="2800" b="1" dirty="0" smtClean="0">
              <a:latin typeface="+mn-lt"/>
            </a:endParaRPr>
          </a:p>
        </p:txBody>
      </p:sp>
      <p:sp>
        <p:nvSpPr>
          <p:cNvPr id="4099" name="Rectangle 3"/>
          <p:cNvSpPr>
            <a:spLocks noGrp="1" noChangeArrowheads="1"/>
          </p:cNvSpPr>
          <p:nvPr>
            <p:ph idx="1"/>
          </p:nvPr>
        </p:nvSpPr>
        <p:spPr/>
        <p:txBody>
          <a:bodyPr/>
          <a:lstStyle/>
          <a:p>
            <a:pPr>
              <a:buFont typeface="Arial" pitchFamily="34" charset="0"/>
              <a:buNone/>
            </a:pPr>
            <a:r>
              <a:rPr lang="en-US" sz="1800" b="1" u="sng" smtClean="0"/>
              <a:t>Activities:</a:t>
            </a:r>
            <a:endParaRPr lang="en-US" sz="1800" smtClean="0"/>
          </a:p>
          <a:p>
            <a:endParaRPr lang="sr-Latn-CS" sz="1800" smtClean="0"/>
          </a:p>
          <a:p>
            <a:r>
              <a:rPr lang="en-US" sz="1800" smtClean="0"/>
              <a:t>The Centre monitors and analyses student enrolment rates and efficiency of studying, prepares information publications, Internet presentations and other forms for introducing potential students with study opportunities, makes contacts with relevant employment services, collects information on students employment potentials, creates an integrated database of former University students employed locally and internationally, organizes meetings of students and potential employers. The manager and the council of the Centre are in charge of the Centre’s operation. </a:t>
            </a:r>
            <a:endParaRPr lang="sr-Latn-CS" sz="1800" smtClean="0"/>
          </a:p>
          <a:p>
            <a:r>
              <a:rPr lang="en-US" sz="1800" smtClean="0"/>
              <a:t>The WEB portal of the Centre is: </a:t>
            </a:r>
            <a:r>
              <a:rPr lang="en-US" sz="1800" u="sng" smtClean="0">
                <a:hlinkClick r:id="rId2"/>
              </a:rPr>
              <a:t>www.karijera.ni.ac.rs</a:t>
            </a:r>
            <a:r>
              <a:rPr lang="en-US" sz="1800" smtClean="0"/>
              <a:t>. </a:t>
            </a:r>
            <a:endParaRPr lang="ru-RU" sz="1800" smtClean="0"/>
          </a:p>
          <a:p>
            <a:pPr eaLnBrk="1" hangingPunct="1">
              <a:buFont typeface="Wingdings" pitchFamily="2" charset="2"/>
              <a:buNone/>
            </a:pPr>
            <a:endParaRPr lang="en-US" sz="1800" smtClean="0"/>
          </a:p>
          <a:p>
            <a:pPr eaLnBrk="1" hangingPunct="1">
              <a:buFont typeface="Wingdings" pitchFamily="2" charset="2"/>
              <a:buNone/>
            </a:pPr>
            <a:endParaRPr lang="en-US" sz="18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defRPr/>
            </a:pPr>
            <a:r>
              <a:rPr lang="en-US" sz="2400" b="1" dirty="0" smtClean="0"/>
              <a:t>University Centre for Career Development and </a:t>
            </a:r>
            <a:r>
              <a:rPr lang="en-US" sz="2400" b="1" dirty="0" err="1" smtClean="0"/>
              <a:t>Counselling</a:t>
            </a:r>
            <a:r>
              <a:rPr lang="en-US" sz="2400" b="1" dirty="0" smtClean="0"/>
              <a:t> of Students of University of </a:t>
            </a:r>
            <a:r>
              <a:rPr lang="en-US" sz="2400" b="1" dirty="0" err="1" smtClean="0"/>
              <a:t>Niš</a:t>
            </a:r>
            <a:endParaRPr lang="en-US" sz="2400" b="1" dirty="0" smtClean="0">
              <a:latin typeface="+mn-lt"/>
            </a:endParaRPr>
          </a:p>
        </p:txBody>
      </p:sp>
      <p:sp>
        <p:nvSpPr>
          <p:cNvPr id="146435" name="Rectangle 3"/>
          <p:cNvSpPr>
            <a:spLocks noGrp="1" noChangeArrowheads="1"/>
          </p:cNvSpPr>
          <p:nvPr>
            <p:ph idx="1"/>
          </p:nvPr>
        </p:nvSpPr>
        <p:spPr>
          <a:xfrm>
            <a:off x="457200" y="1285875"/>
            <a:ext cx="8229600" cy="5429250"/>
          </a:xfrm>
        </p:spPr>
        <p:txBody>
          <a:bodyPr rtlCol="0">
            <a:normAutofit fontScale="85000" lnSpcReduction="20000"/>
          </a:bodyPr>
          <a:lstStyle/>
          <a:p>
            <a:pPr eaLnBrk="1" fontAlgn="auto" hangingPunct="1">
              <a:lnSpc>
                <a:spcPct val="80000"/>
              </a:lnSpc>
              <a:spcAft>
                <a:spcPts val="0"/>
              </a:spcAft>
              <a:buFontTx/>
              <a:buNone/>
              <a:defRPr/>
            </a:pPr>
            <a:endParaRPr lang="sr-Latn-CS" sz="900" dirty="0" smtClean="0">
              <a:latin typeface="Times New Roman" pitchFamily="18" charset="0"/>
              <a:cs typeface="Times New Roman" pitchFamily="18" charset="0"/>
            </a:endParaRPr>
          </a:p>
          <a:p>
            <a:pPr>
              <a:buFont typeface="Arial" charset="0"/>
              <a:buNone/>
              <a:defRPr/>
            </a:pPr>
            <a:r>
              <a:rPr lang="en-US" sz="1600" b="1" dirty="0" smtClean="0"/>
              <a:t>The Career Development Centre provided its support in the following aspects in 2009/2010:</a:t>
            </a:r>
            <a:endParaRPr lang="en-US" sz="1600" dirty="0" smtClean="0"/>
          </a:p>
          <a:p>
            <a:pPr>
              <a:buFont typeface="Arial" charset="0"/>
              <a:buChar char="•"/>
              <a:defRPr/>
            </a:pPr>
            <a:r>
              <a:rPr lang="en-US" sz="1600" dirty="0" smtClean="0"/>
              <a:t>Assistance in writing CVs, Motivation letters, job applications.</a:t>
            </a:r>
          </a:p>
          <a:p>
            <a:pPr>
              <a:buFont typeface="Arial" charset="0"/>
              <a:buChar char="•"/>
              <a:defRPr/>
            </a:pPr>
            <a:r>
              <a:rPr lang="en-US" sz="1600" dirty="0" err="1" smtClean="0"/>
              <a:t>Counselling</a:t>
            </a:r>
            <a:r>
              <a:rPr lang="en-US" sz="1600" dirty="0" smtClean="0"/>
              <a:t> and preparation of students for job interviews.</a:t>
            </a:r>
          </a:p>
          <a:p>
            <a:pPr>
              <a:buFont typeface="Arial" charset="0"/>
              <a:buChar char="•"/>
              <a:defRPr/>
            </a:pPr>
            <a:r>
              <a:rPr lang="en-US" sz="1600" dirty="0" smtClean="0"/>
              <a:t>Provision of information on practical work, volunteering and scholarships.</a:t>
            </a:r>
          </a:p>
          <a:p>
            <a:pPr>
              <a:buFont typeface="Arial" charset="0"/>
              <a:buChar char="•"/>
              <a:defRPr/>
            </a:pPr>
            <a:r>
              <a:rPr lang="en-US" sz="1600" dirty="0" smtClean="0"/>
              <a:t>Organization of workshops, trainings and seminars.</a:t>
            </a:r>
          </a:p>
          <a:p>
            <a:pPr>
              <a:buFont typeface="Arial" charset="0"/>
              <a:buChar char="•"/>
              <a:defRPr/>
            </a:pPr>
            <a:r>
              <a:rPr lang="en-US" sz="1600" dirty="0" smtClean="0"/>
              <a:t>Organization of company presentations and meetings with employers.</a:t>
            </a:r>
          </a:p>
          <a:p>
            <a:pPr>
              <a:buFont typeface="Arial" charset="0"/>
              <a:buChar char="•"/>
              <a:defRPr/>
            </a:pPr>
            <a:r>
              <a:rPr lang="en-US" sz="1600" dirty="0" smtClean="0"/>
              <a:t>Printing brochures with advice for employment and career development.</a:t>
            </a:r>
          </a:p>
          <a:p>
            <a:pPr>
              <a:buFont typeface="Arial" charset="0"/>
              <a:buChar char="•"/>
              <a:defRPr/>
            </a:pPr>
            <a:r>
              <a:rPr lang="en-US" sz="1600" dirty="0" smtClean="0"/>
              <a:t>Provision of professional publications.</a:t>
            </a:r>
          </a:p>
          <a:p>
            <a:pPr>
              <a:buFont typeface="Arial" charset="0"/>
              <a:buChar char="•"/>
              <a:defRPr/>
            </a:pPr>
            <a:r>
              <a:rPr lang="en-US" sz="1600" dirty="0" smtClean="0"/>
              <a:t>Access to computers and Internet by students</a:t>
            </a:r>
          </a:p>
          <a:p>
            <a:pPr>
              <a:buFont typeface="Arial" charset="0"/>
              <a:buNone/>
              <a:defRPr/>
            </a:pPr>
            <a:r>
              <a:rPr lang="en-US" sz="1600" dirty="0" smtClean="0"/>
              <a:t> </a:t>
            </a:r>
          </a:p>
          <a:p>
            <a:pPr>
              <a:buFont typeface="Arial" charset="0"/>
              <a:buNone/>
              <a:defRPr/>
            </a:pPr>
            <a:r>
              <a:rPr lang="en-US" sz="1600" dirty="0" smtClean="0"/>
              <a:t>During the past period, the Career Development Centre of the University of </a:t>
            </a:r>
            <a:r>
              <a:rPr lang="en-US" sz="1600" dirty="0" err="1" smtClean="0"/>
              <a:t>Niš</a:t>
            </a:r>
            <a:r>
              <a:rPr lang="en-US" sz="1600" dirty="0" smtClean="0"/>
              <a:t> established a successful</a:t>
            </a:r>
            <a:endParaRPr lang="sr-Latn-CS" sz="1600" dirty="0" smtClean="0"/>
          </a:p>
          <a:p>
            <a:pPr>
              <a:buFont typeface="Arial" charset="0"/>
              <a:buNone/>
              <a:defRPr/>
            </a:pPr>
            <a:r>
              <a:rPr lang="en-US" sz="1600" dirty="0" smtClean="0"/>
              <a:t>cooperation with different institutions and organizations in different spheres of work. Some of them include:</a:t>
            </a:r>
          </a:p>
          <a:p>
            <a:pPr>
              <a:buFont typeface="Arial" charset="0"/>
              <a:buChar char="•"/>
              <a:defRPr/>
            </a:pPr>
            <a:r>
              <a:rPr lang="en-US" sz="1600" dirty="0" smtClean="0"/>
              <a:t>Crown Prince Alexander II Foundation for Education and Culture</a:t>
            </a:r>
          </a:p>
          <a:p>
            <a:pPr>
              <a:buFont typeface="Arial" charset="0"/>
              <a:buChar char="•"/>
              <a:defRPr/>
            </a:pPr>
            <a:r>
              <a:rPr lang="en-US" sz="1600" dirty="0" smtClean="0"/>
              <a:t>"USA Summer Work and Travel“</a:t>
            </a:r>
          </a:p>
          <a:p>
            <a:pPr>
              <a:buFont typeface="Arial" charset="0"/>
              <a:buChar char="•"/>
              <a:defRPr/>
            </a:pPr>
            <a:r>
              <a:rPr lang="en-US" sz="1600" dirty="0" smtClean="0"/>
              <a:t>The Ministry of Youth and Sport of the Republic of Serbia</a:t>
            </a:r>
          </a:p>
          <a:p>
            <a:pPr>
              <a:buFont typeface="Arial" charset="0"/>
              <a:buChar char="•"/>
              <a:defRPr/>
            </a:pPr>
            <a:r>
              <a:rPr lang="en-US" sz="1600" dirty="0" smtClean="0"/>
              <a:t>The National Employment Service of the Republic of Serbia </a:t>
            </a:r>
          </a:p>
          <a:p>
            <a:pPr>
              <a:buFont typeface="Arial" charset="0"/>
              <a:buChar char="•"/>
              <a:defRPr/>
            </a:pPr>
            <a:r>
              <a:rPr lang="en-US" sz="1600" dirty="0" smtClean="0"/>
              <a:t>Federal Ministry of </a:t>
            </a:r>
            <a:r>
              <a:rPr lang="en-US" sz="1600" dirty="0" err="1" smtClean="0"/>
              <a:t>Labour</a:t>
            </a:r>
            <a:r>
              <a:rPr lang="en-US" sz="1600" dirty="0" smtClean="0"/>
              <a:t> and Social Policy of the Republic of Germany </a:t>
            </a:r>
          </a:p>
          <a:p>
            <a:pPr>
              <a:buFont typeface="Arial" charset="0"/>
              <a:buChar char="•"/>
              <a:defRPr/>
            </a:pPr>
            <a:r>
              <a:rPr lang="en-US" sz="1600" dirty="0" smtClean="0"/>
              <a:t>"Community Connections" World Learning Centre </a:t>
            </a:r>
            <a:r>
              <a:rPr lang="en-US" sz="1600" dirty="0" err="1" smtClean="0"/>
              <a:t>Programme</a:t>
            </a:r>
            <a:r>
              <a:rPr lang="en-US" sz="1600" dirty="0" smtClean="0"/>
              <a:t> </a:t>
            </a:r>
          </a:p>
          <a:p>
            <a:pPr>
              <a:buFont typeface="Arial" charset="0"/>
              <a:buChar char="•"/>
              <a:defRPr/>
            </a:pPr>
            <a:r>
              <a:rPr lang="en-US" sz="1600" dirty="0" smtClean="0"/>
              <a:t>The Ministry of Education and Science of the Republic of Serbia </a:t>
            </a:r>
          </a:p>
          <a:p>
            <a:pPr>
              <a:buFont typeface="Arial" charset="0"/>
              <a:buChar char="•"/>
              <a:defRPr/>
            </a:pPr>
            <a:r>
              <a:rPr lang="en-US" sz="1600" dirty="0" smtClean="0"/>
              <a:t>World Trade Centre in Baltimore, USA - USAID</a:t>
            </a:r>
          </a:p>
          <a:p>
            <a:pPr>
              <a:buFont typeface="Arial" charset="0"/>
              <a:buChar char="•"/>
              <a:defRPr/>
            </a:pPr>
            <a:r>
              <a:rPr lang="en-US" sz="1600" dirty="0" smtClean="0"/>
              <a:t>Coca-Cola Hellenic  </a:t>
            </a:r>
          </a:p>
          <a:p>
            <a:pPr>
              <a:buFont typeface="Arial" charset="0"/>
              <a:buChar char="•"/>
              <a:defRPr/>
            </a:pPr>
            <a:r>
              <a:rPr lang="en-US" sz="1600" dirty="0" smtClean="0"/>
              <a:t>The Embassy of the Republic of Austria</a:t>
            </a:r>
          </a:p>
          <a:p>
            <a:pPr>
              <a:buFont typeface="Arial" charset="0"/>
              <a:buChar char="•"/>
              <a:defRPr/>
            </a:pPr>
            <a:r>
              <a:rPr lang="en-US" sz="1600" dirty="0" smtClean="0"/>
              <a:t>Walton International UK</a:t>
            </a:r>
          </a:p>
          <a:p>
            <a:pPr algn="ctr" eaLnBrk="1" fontAlgn="auto" hangingPunct="1">
              <a:lnSpc>
                <a:spcPct val="80000"/>
              </a:lnSpc>
              <a:spcAft>
                <a:spcPts val="0"/>
              </a:spcAft>
              <a:buFontTx/>
              <a:buNone/>
              <a:defRPr/>
            </a:pPr>
            <a:endParaRPr lang="sr-Latn-CS" sz="1050" b="1" dirty="0" smtClean="0">
              <a:cs typeface="Times New Roman" pitchFamily="18" charset="0"/>
            </a:endParaRPr>
          </a:p>
          <a:p>
            <a:pPr algn="ctr" eaLnBrk="1" fontAlgn="auto" hangingPunct="1">
              <a:lnSpc>
                <a:spcPct val="80000"/>
              </a:lnSpc>
              <a:spcAft>
                <a:spcPts val="0"/>
              </a:spcAft>
              <a:buFontTx/>
              <a:buNone/>
              <a:defRPr/>
            </a:pPr>
            <a:endParaRPr lang="sr-Latn-CS" sz="1050" b="1" dirty="0" smtClean="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500063" y="142875"/>
            <a:ext cx="8229600" cy="917575"/>
          </a:xfrm>
        </p:spPr>
        <p:txBody>
          <a:bodyPr rtlCol="0">
            <a:normAutofit fontScale="90000"/>
          </a:bodyPr>
          <a:lstStyle/>
          <a:p>
            <a:pPr eaLnBrk="1" fontAlgn="auto" hangingPunct="1">
              <a:spcAft>
                <a:spcPts val="0"/>
              </a:spcAft>
              <a:defRPr/>
            </a:pPr>
            <a:r>
              <a:rPr lang="en-US" sz="2400" b="1" dirty="0" smtClean="0">
                <a:latin typeface="Times New Roman" pitchFamily="18" charset="0"/>
              </a:rPr>
              <a:t/>
            </a:r>
            <a:br>
              <a:rPr lang="en-US" sz="2400" b="1" dirty="0" smtClean="0">
                <a:latin typeface="Times New Roman" pitchFamily="18" charset="0"/>
              </a:rPr>
            </a:br>
            <a:r>
              <a:rPr lang="en-US" sz="2400" b="1" dirty="0" smtClean="0">
                <a:latin typeface="Times New Roman" pitchFamily="18" charset="0"/>
              </a:rPr>
              <a:t/>
            </a:r>
            <a:br>
              <a:rPr lang="en-US" sz="2400" b="1" dirty="0" smtClean="0">
                <a:latin typeface="Times New Roman" pitchFamily="18" charset="0"/>
              </a:rPr>
            </a:br>
            <a:r>
              <a:rPr lang="en-US" sz="2400" b="1" dirty="0" smtClean="0">
                <a:latin typeface="+mn-lt"/>
              </a:rPr>
              <a:t> </a:t>
            </a:r>
            <a:r>
              <a:rPr lang="en-US" sz="2400" b="1" dirty="0" smtClean="0"/>
              <a:t>University Centre for Career Development and </a:t>
            </a:r>
            <a:r>
              <a:rPr lang="en-US" sz="2400" b="1" dirty="0" err="1" smtClean="0"/>
              <a:t>Counselling</a:t>
            </a:r>
            <a:r>
              <a:rPr lang="en-US" sz="2400" b="1" dirty="0" smtClean="0"/>
              <a:t> of Students of University of </a:t>
            </a:r>
            <a:r>
              <a:rPr lang="en-US" sz="2400" b="1" dirty="0" err="1" smtClean="0"/>
              <a:t>Niš</a:t>
            </a:r>
            <a:r>
              <a:rPr lang="en-US" sz="2400" b="1" dirty="0" smtClean="0">
                <a:latin typeface="Times New Roman" pitchFamily="18" charset="0"/>
              </a:rPr>
              <a:t/>
            </a:r>
            <a:br>
              <a:rPr lang="en-US" sz="2400" b="1" dirty="0" smtClean="0">
                <a:latin typeface="Times New Roman" pitchFamily="18" charset="0"/>
              </a:rPr>
            </a:br>
            <a:endParaRPr lang="en-US" sz="2400" b="1" dirty="0" smtClean="0">
              <a:latin typeface="Times New Roman" pitchFamily="18" charset="0"/>
            </a:endParaRPr>
          </a:p>
        </p:txBody>
      </p:sp>
      <p:sp>
        <p:nvSpPr>
          <p:cNvPr id="160771" name="Rectangle 3"/>
          <p:cNvSpPr>
            <a:spLocks noGrp="1" noChangeArrowheads="1"/>
          </p:cNvSpPr>
          <p:nvPr>
            <p:ph idx="1"/>
          </p:nvPr>
        </p:nvSpPr>
        <p:spPr>
          <a:xfrm>
            <a:off x="395288" y="1143000"/>
            <a:ext cx="8229600" cy="5000625"/>
          </a:xfrm>
        </p:spPr>
        <p:txBody>
          <a:bodyPr rtlCol="0">
            <a:noAutofit/>
          </a:bodyPr>
          <a:lstStyle/>
          <a:p>
            <a:pPr>
              <a:buFont typeface="Arial" charset="0"/>
              <a:buNone/>
              <a:defRPr/>
            </a:pPr>
            <a:r>
              <a:rPr lang="en-US" sz="1200" b="1" dirty="0" smtClean="0"/>
              <a:t>The basic objective of the Sector is:</a:t>
            </a:r>
            <a:endParaRPr lang="en-US" sz="1200" dirty="0" smtClean="0"/>
          </a:p>
          <a:p>
            <a:pPr>
              <a:buFont typeface="Arial" charset="0"/>
              <a:buChar char="•"/>
              <a:defRPr/>
            </a:pPr>
            <a:r>
              <a:rPr lang="en-US" sz="1200" dirty="0" smtClean="0"/>
              <a:t>To create a multi-</a:t>
            </a:r>
            <a:r>
              <a:rPr lang="en-US" sz="1200" dirty="0" err="1" smtClean="0"/>
              <a:t>sectoral</a:t>
            </a:r>
            <a:r>
              <a:rPr lang="en-US" sz="1200" dirty="0" smtClean="0"/>
              <a:t> platform for ensuring the liaison of the academic and business community and ensure the improvement of student employment in a systematic and sustainable manner.</a:t>
            </a:r>
          </a:p>
          <a:p>
            <a:pPr>
              <a:buFont typeface="Arial" charset="0"/>
              <a:buNone/>
              <a:defRPr/>
            </a:pPr>
            <a:r>
              <a:rPr lang="en-US" sz="1200" dirty="0" smtClean="0"/>
              <a:t>One of the modalities of this strategy is the orientation towards students through offering support to </a:t>
            </a:r>
            <a:endParaRPr lang="sr-Latn-CS" sz="1200" dirty="0" smtClean="0"/>
          </a:p>
          <a:p>
            <a:pPr>
              <a:buFont typeface="Arial" charset="0"/>
              <a:buNone/>
              <a:defRPr/>
            </a:pPr>
            <a:r>
              <a:rPr lang="en-US" sz="1200" dirty="0" smtClean="0"/>
              <a:t>undergraduate and graduate students in developing practical skills base and generating professional </a:t>
            </a:r>
            <a:endParaRPr lang="sr-Latn-CS" sz="1200" dirty="0" smtClean="0"/>
          </a:p>
          <a:p>
            <a:pPr>
              <a:buFont typeface="Arial" charset="0"/>
              <a:buNone/>
              <a:defRPr/>
            </a:pPr>
            <a:r>
              <a:rPr lang="en-US" sz="1200" dirty="0" smtClean="0"/>
              <a:t>experience, as well as additional competitive assets. Another key activity which supports the employment </a:t>
            </a:r>
            <a:endParaRPr lang="sr-Latn-CS" sz="1200" dirty="0" smtClean="0"/>
          </a:p>
          <a:p>
            <a:pPr>
              <a:buFont typeface="Arial" charset="0"/>
              <a:buNone/>
              <a:defRPr/>
            </a:pPr>
            <a:r>
              <a:rPr lang="en-US" sz="1200" dirty="0" smtClean="0"/>
              <a:t>capacities of student population is directed to raising awareness and dissemination of information on work and </a:t>
            </a:r>
            <a:endParaRPr lang="sr-Latn-CS" sz="1200" dirty="0" smtClean="0"/>
          </a:p>
          <a:p>
            <a:pPr>
              <a:buFont typeface="Arial" charset="0"/>
              <a:buNone/>
              <a:defRPr/>
            </a:pPr>
            <a:r>
              <a:rPr lang="en-US" sz="1200" dirty="0" smtClean="0"/>
              <a:t>further education opportunities (post-graduate studies, scholarships, graduate trainees, scholarships ...)</a:t>
            </a:r>
            <a:endParaRPr lang="sr-Latn-CS" sz="1200" dirty="0" smtClean="0"/>
          </a:p>
          <a:p>
            <a:pPr>
              <a:buFont typeface="Arial" charset="0"/>
              <a:buNone/>
              <a:defRPr/>
            </a:pPr>
            <a:endParaRPr lang="sr-Latn-CS" sz="1200" dirty="0" smtClean="0"/>
          </a:p>
          <a:p>
            <a:pPr>
              <a:buFont typeface="Arial" charset="0"/>
              <a:buChar char="•"/>
              <a:defRPr/>
            </a:pPr>
            <a:r>
              <a:rPr lang="en-US" sz="1200" dirty="0" smtClean="0"/>
              <a:t>The Centre also aims at establishing the cooperation between students and employers in view of overcoming employment gaps, as well as in view of assisting employers to better identify and define their needs in terms of future employees, their education and certain expertise. There is a range of services targeting employers in order to establish a long-term and successful cooperation.</a:t>
            </a:r>
          </a:p>
          <a:p>
            <a:pPr>
              <a:buFont typeface="Arial" charset="0"/>
              <a:buChar char="•"/>
              <a:defRPr/>
            </a:pPr>
            <a:r>
              <a:rPr lang="en-US" sz="1200" dirty="0" smtClean="0"/>
              <a:t> The Centre regularly informs students on available internship and volunteering programs, scholarships, open invitations, as well as professional and student seminars and conferences, courses, lectures and workshops, on its web page. </a:t>
            </a:r>
          </a:p>
          <a:p>
            <a:pPr>
              <a:buFont typeface="Arial" charset="0"/>
              <a:buNone/>
              <a:defRPr/>
            </a:pPr>
            <a:r>
              <a:rPr lang="en-US" sz="1200" dirty="0" smtClean="0"/>
              <a:t> </a:t>
            </a:r>
            <a:endParaRPr lang="sr-Latn-CS" sz="1200" dirty="0" smtClean="0"/>
          </a:p>
          <a:p>
            <a:pPr>
              <a:buFont typeface="Arial" charset="0"/>
              <a:buNone/>
              <a:defRPr/>
            </a:pPr>
            <a:r>
              <a:rPr lang="en-US" sz="1200" dirty="0" smtClean="0"/>
              <a:t>The Centre’s objective is to enrich the contents of the site with the sections as follows:</a:t>
            </a:r>
          </a:p>
          <a:p>
            <a:pPr>
              <a:buFont typeface="Arial" charset="0"/>
              <a:buChar char="•"/>
              <a:defRPr/>
            </a:pPr>
            <a:r>
              <a:rPr lang="en-US" sz="1200" dirty="0" smtClean="0"/>
              <a:t> Database on clients (students and employers)</a:t>
            </a:r>
          </a:p>
          <a:p>
            <a:pPr>
              <a:buFont typeface="Arial" charset="0"/>
              <a:buChar char="•"/>
              <a:defRPr/>
            </a:pPr>
            <a:r>
              <a:rPr lang="en-US" sz="1200" dirty="0" smtClean="0"/>
              <a:t>Video biographies</a:t>
            </a:r>
          </a:p>
          <a:p>
            <a:pPr>
              <a:buFont typeface="Arial" charset="0"/>
              <a:buChar char="•"/>
              <a:defRPr/>
            </a:pPr>
            <a:r>
              <a:rPr lang="en-US" sz="1200" dirty="0" smtClean="0"/>
              <a:t>Database on a professional development</a:t>
            </a:r>
          </a:p>
          <a:p>
            <a:pPr>
              <a:buFont typeface="Arial" charset="0"/>
              <a:buChar char="•"/>
              <a:defRPr/>
            </a:pPr>
            <a:r>
              <a:rPr lang="en-US" sz="1200" dirty="0" smtClean="0"/>
              <a:t>Virtual assisting module (offers practical information, FAQs, know-how, job interviews, advice, etc.) </a:t>
            </a:r>
          </a:p>
          <a:p>
            <a:pPr>
              <a:buFont typeface="Arial" charset="0"/>
              <a:buChar char="•"/>
              <a:defRPr/>
            </a:pPr>
            <a:r>
              <a:rPr lang="en-US" sz="1200" dirty="0" smtClean="0"/>
              <a:t>Media</a:t>
            </a:r>
          </a:p>
          <a:p>
            <a:pPr>
              <a:buFont typeface="Arial" charset="0"/>
              <a:buChar char="•"/>
              <a:defRPr/>
            </a:pPr>
            <a:r>
              <a:rPr lang="en-US" sz="1200" dirty="0" smtClean="0"/>
              <a:t>Library</a:t>
            </a:r>
          </a:p>
          <a:p>
            <a:pPr>
              <a:buFont typeface="Arial" charset="0"/>
              <a:buChar char="•"/>
              <a:defRPr/>
            </a:pPr>
            <a:r>
              <a:rPr lang="en-US" sz="1200" dirty="0" smtClean="0"/>
              <a:t>Alumni database</a:t>
            </a:r>
            <a:br>
              <a:rPr lang="en-US" sz="1200" dirty="0" smtClean="0"/>
            </a:br>
            <a:r>
              <a:rPr lang="en-US" sz="1200" dirty="0" smtClean="0"/>
              <a:t>Forum</a:t>
            </a:r>
            <a:br>
              <a:rPr lang="en-US" sz="1200" dirty="0" smtClean="0"/>
            </a:br>
            <a:r>
              <a:rPr lang="en-US" sz="1200" dirty="0" smtClean="0"/>
              <a:t>Platform for integration with social networks (FB, Twitter, etc.)</a:t>
            </a:r>
            <a:endParaRPr lang="en-US" sz="1400" dirty="0" smtClean="0"/>
          </a:p>
          <a:p>
            <a:pPr eaLnBrk="1" fontAlgn="auto" hangingPunct="1">
              <a:lnSpc>
                <a:spcPct val="80000"/>
              </a:lnSpc>
              <a:spcAft>
                <a:spcPts val="0"/>
              </a:spcAft>
              <a:buFont typeface="Wingdings" pitchFamily="2" charset="2"/>
              <a:buNone/>
              <a:defRPr/>
            </a:pPr>
            <a:endParaRPr lang="en-US" sz="105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71438"/>
            <a:ext cx="8229600" cy="1143000"/>
          </a:xfrm>
        </p:spPr>
        <p:txBody>
          <a:bodyPr rtlCol="0">
            <a:normAutofit fontScale="90000"/>
          </a:bodyPr>
          <a:lstStyle/>
          <a:p>
            <a:pPr eaLnBrk="1" fontAlgn="auto" hangingPunct="1">
              <a:spcAft>
                <a:spcPts val="0"/>
              </a:spcAft>
              <a:defRPr/>
            </a:pPr>
            <a:r>
              <a:rPr lang="en-US" sz="2400" b="1" dirty="0" smtClean="0"/>
              <a:t>University Centre for Career Development and </a:t>
            </a:r>
            <a:r>
              <a:rPr lang="en-US" sz="2400" b="1" dirty="0" err="1" smtClean="0"/>
              <a:t>Counselling</a:t>
            </a:r>
            <a:r>
              <a:rPr lang="en-US" sz="2400" b="1" dirty="0" smtClean="0"/>
              <a:t> of Students of University of </a:t>
            </a:r>
            <a:r>
              <a:rPr lang="en-US" sz="2400" b="1" dirty="0" err="1" smtClean="0"/>
              <a:t>Niš</a:t>
            </a:r>
            <a:r>
              <a:rPr lang="en-US" sz="2400" b="1" dirty="0" smtClean="0">
                <a:latin typeface="Times New Roman" pitchFamily="18" charset="0"/>
              </a:rPr>
              <a:t/>
            </a:r>
            <a:br>
              <a:rPr lang="en-US" sz="2400" b="1" dirty="0" smtClean="0">
                <a:latin typeface="Times New Roman" pitchFamily="18" charset="0"/>
              </a:rPr>
            </a:br>
            <a:endParaRPr lang="en-US" sz="2400" b="1" dirty="0" smtClean="0">
              <a:latin typeface="Times New Roman" pitchFamily="18" charset="0"/>
            </a:endParaRPr>
          </a:p>
        </p:txBody>
      </p:sp>
      <p:sp>
        <p:nvSpPr>
          <p:cNvPr id="7171" name="Rectangle 3"/>
          <p:cNvSpPr>
            <a:spLocks noGrp="1" noChangeArrowheads="1"/>
          </p:cNvSpPr>
          <p:nvPr>
            <p:ph idx="1"/>
          </p:nvPr>
        </p:nvSpPr>
        <p:spPr>
          <a:xfrm>
            <a:off x="500063" y="857250"/>
            <a:ext cx="8229600" cy="4525963"/>
          </a:xfrm>
        </p:spPr>
        <p:txBody>
          <a:bodyPr/>
          <a:lstStyle/>
          <a:p>
            <a:r>
              <a:rPr lang="en-US" sz="1600" smtClean="0"/>
              <a:t>The platform for the implementation of career guidance and counselling should therefore be directed to the activities which develop required competences in an individual so that he/she could find, save and change a job or to become self-employed. These skills ensure that workforce in the labour market become mobile and adaptable to changes.</a:t>
            </a:r>
          </a:p>
          <a:p>
            <a:r>
              <a:rPr lang="en-US" sz="1600" smtClean="0"/>
              <a:t>However, restructuring and transformation of the whole educational system represents one of the most important assumptions of a successful inclusion of youth generations in industrial flows. The first change in that direction would consist of returning practical work to schools and introduction of subjects that will refer to career guidance.</a:t>
            </a:r>
          </a:p>
          <a:p>
            <a:r>
              <a:rPr lang="en-US" sz="1600" smtClean="0"/>
              <a:t>When speaking about employers, they should also design and manage careers of their employees in order to facilitate their professional advancement, keep them within the company for a longer period of time, ensure a smoother transition from one to another job position within a company or find a new employment of the company if it must carry out a redundancy program. </a:t>
            </a:r>
          </a:p>
          <a:p>
            <a:r>
              <a:rPr lang="en-US" sz="1600" smtClean="0"/>
              <a:t>Career guidance and counselling of employees and investment in their development is therefore the manner in which an employer should try to keep talented employees. Also, due to globalization of the market, the fight for talents becomes more and more intensive, thus all employees are recommended to make a liaison with schools for professional trainings and career centres if they haven’t done it so far.</a:t>
            </a:r>
          </a:p>
          <a:p>
            <a:r>
              <a:rPr lang="en-US" sz="1600" smtClean="0"/>
              <a:t>Career guidance is important for individuals, but also for achieving the objectives of the EU policy in Serbia in terms of increasing the efficiency of the education system and trainings, in view of ensuring social cohesion and a high quality of human capital, and/or better offer of efficient, adaptable and mobile workforce.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804</TotalTime>
  <Words>766</Words>
  <Application>Microsoft Office PowerPoint</Application>
  <PresentationFormat>On-screen Show (4:3)</PresentationFormat>
  <Paragraphs>66</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Times New Roman</vt:lpstr>
      <vt:lpstr>Arial</vt:lpstr>
      <vt:lpstr>Calibri</vt:lpstr>
      <vt:lpstr>Myriad Pro</vt:lpstr>
      <vt:lpstr>Wingdings</vt:lpstr>
      <vt:lpstr>Office Theme</vt:lpstr>
      <vt:lpstr>Slide 1</vt:lpstr>
      <vt:lpstr>University Centre for Career Development and Counselling of Students of University of Niš</vt:lpstr>
      <vt:lpstr>University Centre for Career Development and Counselling of Students of University of Niš</vt:lpstr>
      <vt:lpstr>University Centre for Career Development and Counselling of Students of University of Niš</vt:lpstr>
      <vt:lpstr>   University Centre for Career Development and Counselling of Students of University of Niš </vt:lpstr>
      <vt:lpstr>University Centre for Career Development and Counselling of Students of University of Niš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dc:title>
  <dc:creator>Borivoje Baltazarevi</dc:creator>
  <cp:lastModifiedBy>Korisnik</cp:lastModifiedBy>
  <cp:revision>33</cp:revision>
  <dcterms:created xsi:type="dcterms:W3CDTF">2011-10-19T06:51:31Z</dcterms:created>
  <dcterms:modified xsi:type="dcterms:W3CDTF">2012-03-27T11:19:04Z</dcterms:modified>
</cp:coreProperties>
</file>