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81" r:id="rId2"/>
    <p:sldId id="272" r:id="rId3"/>
    <p:sldId id="267" r:id="rId4"/>
    <p:sldId id="257" r:id="rId5"/>
    <p:sldId id="283" r:id="rId6"/>
    <p:sldId id="258" r:id="rId7"/>
    <p:sldId id="264" r:id="rId8"/>
    <p:sldId id="259" r:id="rId9"/>
    <p:sldId id="260" r:id="rId10"/>
    <p:sldId id="261" r:id="rId11"/>
    <p:sldId id="262" r:id="rId12"/>
    <p:sldId id="284" r:id="rId13"/>
    <p:sldId id="285" r:id="rId14"/>
    <p:sldId id="286" r:id="rId15"/>
    <p:sldId id="287" r:id="rId16"/>
    <p:sldId id="288" r:id="rId17"/>
    <p:sldId id="289" r:id="rId18"/>
    <p:sldId id="290" r:id="rId19"/>
    <p:sldId id="291" r:id="rId20"/>
    <p:sldId id="292" r:id="rId21"/>
    <p:sldId id="293" r:id="rId22"/>
    <p:sldId id="294" r:id="rId23"/>
    <p:sldId id="295" r:id="rId24"/>
    <p:sldId id="296" r:id="rId25"/>
    <p:sldId id="297" r:id="rId26"/>
    <p:sldId id="298" r:id="rId27"/>
    <p:sldId id="299" r:id="rId28"/>
    <p:sldId id="300" r:id="rId29"/>
    <p:sldId id="301" r:id="rId30"/>
    <p:sldId id="302" r:id="rId31"/>
    <p:sldId id="303" r:id="rId32"/>
    <p:sldId id="304" r:id="rId33"/>
    <p:sldId id="305" r:id="rId34"/>
  </p:sldIdLst>
  <p:sldSz cx="9144000" cy="6858000" type="screen4x3"/>
  <p:notesSz cx="7315200" cy="96012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576"/>
    <a:srgbClr val="0017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56" autoAdjust="0"/>
    <p:restoredTop sz="93907" autoAdjust="0"/>
  </p:normalViewPr>
  <p:slideViewPr>
    <p:cSldViewPr>
      <p:cViewPr>
        <p:scale>
          <a:sx n="80" d="100"/>
          <a:sy n="80" d="100"/>
        </p:scale>
        <p:origin x="-1662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Zeszyt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.10185185185185186"/>
          <c:w val="0.60973753280839982"/>
          <c:h val="0.89814814814814881"/>
        </c:manualLayout>
      </c:layout>
      <c:pie3DChart>
        <c:varyColors val="1"/>
        <c:ser>
          <c:idx val="0"/>
          <c:order val="0"/>
          <c:explosion val="25"/>
          <c:cat>
            <c:strRef>
              <c:f>Arkusz1!$A$1:$A$4</c:f>
              <c:strCache>
                <c:ptCount val="4"/>
                <c:pt idx="0">
                  <c:v>job &amp; internships offers</c:v>
                </c:pt>
                <c:pt idx="1">
                  <c:v>workshops &amp; seminars</c:v>
                </c:pt>
                <c:pt idx="2">
                  <c:v>career guidance</c:v>
                </c:pt>
                <c:pt idx="3">
                  <c:v>entrepreneurship promotion</c:v>
                </c:pt>
              </c:strCache>
            </c:strRef>
          </c:cat>
          <c:val>
            <c:numRef>
              <c:f>Arkusz1!$B$1:$B$4</c:f>
              <c:numCache>
                <c:formatCode>General</c:formatCode>
                <c:ptCount val="4"/>
                <c:pt idx="0">
                  <c:v>25</c:v>
                </c:pt>
                <c:pt idx="1">
                  <c:v>25</c:v>
                </c:pt>
                <c:pt idx="2">
                  <c:v>25</c:v>
                </c:pt>
                <c:pt idx="3">
                  <c:v>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717" cy="48059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4142775" y="0"/>
            <a:ext cx="3170717" cy="48059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7C90CC-2F25-4CC1-BF69-046A77140F1A}" type="datetimeFigureOut">
              <a:rPr lang="pl-PL" smtClean="0"/>
              <a:pPr/>
              <a:t>2013-11-04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731179" y="4560302"/>
            <a:ext cx="5852843" cy="43207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119068"/>
            <a:ext cx="3170717" cy="48059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4142775" y="9119068"/>
            <a:ext cx="3170717" cy="48059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4898C8-4454-4A97-8DE8-8B8E08B55DCD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43275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4</a:t>
            </a:fld>
            <a:endParaRPr 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5</a:t>
            </a:fld>
            <a:endParaRPr lang="pl-P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6</a:t>
            </a:fld>
            <a:endParaRPr lang="pl-P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sz="160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7</a:t>
            </a:fld>
            <a:endParaRPr lang="pl-P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Inicjatywa</a:t>
            </a:r>
            <a:r>
              <a:rPr lang="pl-PL" baseline="0" dirty="0" smtClean="0"/>
              <a:t> nie spoczywa li tylko na uczelniach. Istotną rolę w kształtowaniu dobrych wzorców może odgrywać Ministerstwo. Zamawiane kierunków nie jest jedynym dostępnym narzędziem. Podjęcie wątku monitorowania losów zawodowych absolwentów był dobrą próbą, zabrakło jednak Ministerstwa w roli gospodarza, stąd do dziś brakuje wyraźnych pomysłów na wykorzystanie wyników dla celów poprawy jakości kształcenia (dane nie są jednoznaczne, dotyczą złożonego systemu zależności pomiędzy stanem prawnym, popytem na studia i otoczeniem gospodarczym), nie mówiąc już że brak podstawowych definicji, np. sukcesu zawodowego absolwenta.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8</a:t>
            </a:fld>
            <a:endParaRPr lang="pl-P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Ostatni konwent na UŚ odbył się 11</a:t>
            </a:r>
            <a:r>
              <a:rPr lang="pl-PL" baseline="0" dirty="0" smtClean="0"/>
              <a:t> października br. W jego skład weszli:</a:t>
            </a:r>
          </a:p>
          <a:p>
            <a:r>
              <a:rPr lang="pl-PL" baseline="0" dirty="0" smtClean="0"/>
              <a:t>- Śląski Kurator Oświaty (Stanisław Faber)</a:t>
            </a:r>
          </a:p>
          <a:p>
            <a:pPr>
              <a:buFontTx/>
              <a:buChar char="-"/>
            </a:pPr>
            <a:r>
              <a:rPr lang="pl-PL" baseline="0" dirty="0" smtClean="0"/>
              <a:t> przedstawiciele władz samorządowych i wojewódzkich</a:t>
            </a:r>
          </a:p>
          <a:p>
            <a:pPr>
              <a:buFontTx/>
              <a:buChar char="-"/>
            </a:pPr>
            <a:r>
              <a:rPr lang="pl-PL" baseline="0" dirty="0" smtClean="0"/>
              <a:t> przewodniczący sejmiku śląskiego, Marszałek, Wojewoda, dyr. WUP</a:t>
            </a:r>
          </a:p>
          <a:p>
            <a:pPr>
              <a:buFontTx/>
              <a:buChar char="-"/>
            </a:pPr>
            <a:r>
              <a:rPr lang="pl-PL" baseline="0" dirty="0" smtClean="0"/>
              <a:t> przedstawiciele świata biznesu i instytucji: m.in. </a:t>
            </a:r>
            <a:r>
              <a:rPr lang="pl-PL" baseline="0" dirty="0" err="1" smtClean="0"/>
              <a:t>Tauron</a:t>
            </a:r>
            <a:r>
              <a:rPr lang="pl-PL" baseline="0" dirty="0" smtClean="0"/>
              <a:t>, ING, Węglokoks, Grupa Lotos, GTL, IBM, Katowicki Holding Węglowy 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9</a:t>
            </a:fld>
            <a:endParaRPr lang="pl-P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W UŚ funkcjonuje</a:t>
            </a:r>
            <a:r>
              <a:rPr lang="pl-PL" baseline="0" dirty="0" smtClean="0"/>
              <a:t> AIP, którego koordynatorem jest BK. To jednak nie jedyny sposób na wspieranie przedsiębiorczości akademickiej praktykowany na UŚ. To także szkolenia, spotkania z pracodawcami, projektu doradcze i </a:t>
            </a:r>
            <a:r>
              <a:rPr lang="pl-PL" baseline="0" dirty="0" err="1" smtClean="0"/>
              <a:t>networkingowe</a:t>
            </a:r>
            <a:r>
              <a:rPr lang="pl-PL" baseline="0" dirty="0" smtClean="0"/>
              <a:t>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10</a:t>
            </a:fld>
            <a:endParaRPr lang="pl-P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Obszar ten wymaga największej</a:t>
            </a:r>
            <a:r>
              <a:rPr lang="pl-PL" baseline="0" dirty="0" smtClean="0"/>
              <a:t> uwagi. Co prawda na UŚ mamy przykłady takiej współpracy, jednak jest ona słabo rozwinięta. Wiąże się to głównie z brakiem zainteresowania/zapotrzebowania ze strony przedstawicieli gospodarki. Nie każda firmy bowiem ma potrzebę bezpośredniego udziału w procesie nauczania i nie każda byłaby w stanie ją zrealizować (zaplecze merytoryczne). Na pewno jest to dobry sposób na kształcenie kadr „na zamówienie”, ale również jest narzędziem CSR. Można przypuszczać, że rola takiej formy współpracy będzie wzrastać. 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11</a:t>
            </a:fld>
            <a:endParaRPr lang="pl-P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12</a:t>
            </a:fld>
            <a:endParaRPr lang="pl-P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13</a:t>
            </a:fld>
            <a:endParaRPr lang="pl-P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14</a:t>
            </a:fld>
            <a:endParaRPr lang="pl-P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15</a:t>
            </a:fld>
            <a:endParaRPr lang="pl-P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16</a:t>
            </a:fld>
            <a:endParaRPr lang="pl-P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17</a:t>
            </a:fld>
            <a:endParaRPr lang="pl-P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18</a:t>
            </a:fld>
            <a:endParaRPr lang="pl-P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19</a:t>
            </a:fld>
            <a:endParaRPr lang="pl-PL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20</a:t>
            </a:fld>
            <a:endParaRPr lang="pl-PL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21</a:t>
            </a:fld>
            <a:endParaRPr lang="pl-PL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22</a:t>
            </a:fld>
            <a:endParaRPr lang="pl-PL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23</a:t>
            </a:fld>
            <a:endParaRPr lang="pl-PL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24</a:t>
            </a:fld>
            <a:endParaRPr lang="pl-PL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25</a:t>
            </a:fld>
            <a:endParaRPr lang="pl-PL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26</a:t>
            </a:fld>
            <a:endParaRPr lang="pl-PL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27</a:t>
            </a:fld>
            <a:endParaRPr lang="pl-PL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28</a:t>
            </a:fld>
            <a:endParaRPr lang="pl-PL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29</a:t>
            </a:fld>
            <a:endParaRPr lang="pl-PL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30</a:t>
            </a:fld>
            <a:endParaRPr lang="pl-PL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31</a:t>
            </a:fld>
            <a:endParaRPr lang="pl-PL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32</a:t>
            </a:fld>
            <a:endParaRPr lang="pl-PL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898C8-4454-4A97-8DE8-8B8E08B55DCD}" type="slidenum">
              <a:rPr lang="pl-PL" smtClean="0"/>
              <a:pPr/>
              <a:t>33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25CAB-2E0A-479D-AA33-2A2801D05830}" type="datetimeFigureOut">
              <a:rPr lang="pl-PL" smtClean="0"/>
              <a:pPr/>
              <a:t>2013-11-04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886C6-E482-4183-93E7-D941E30A180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25CAB-2E0A-479D-AA33-2A2801D05830}" type="datetimeFigureOut">
              <a:rPr lang="pl-PL" smtClean="0"/>
              <a:pPr/>
              <a:t>2013-11-04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886C6-E482-4183-93E7-D941E30A180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25CAB-2E0A-479D-AA33-2A2801D05830}" type="datetimeFigureOut">
              <a:rPr lang="pl-PL" smtClean="0"/>
              <a:pPr/>
              <a:t>2013-11-04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886C6-E482-4183-93E7-D941E30A180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25CAB-2E0A-479D-AA33-2A2801D05830}" type="datetimeFigureOut">
              <a:rPr lang="pl-PL" smtClean="0"/>
              <a:pPr/>
              <a:t>2013-11-04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886C6-E482-4183-93E7-D941E30A180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25CAB-2E0A-479D-AA33-2A2801D05830}" type="datetimeFigureOut">
              <a:rPr lang="pl-PL" smtClean="0"/>
              <a:pPr/>
              <a:t>2013-11-04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886C6-E482-4183-93E7-D941E30A180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25CAB-2E0A-479D-AA33-2A2801D05830}" type="datetimeFigureOut">
              <a:rPr lang="pl-PL" smtClean="0"/>
              <a:pPr/>
              <a:t>2013-11-04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886C6-E482-4183-93E7-D941E30A180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25CAB-2E0A-479D-AA33-2A2801D05830}" type="datetimeFigureOut">
              <a:rPr lang="pl-PL" smtClean="0"/>
              <a:pPr/>
              <a:t>2013-11-04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886C6-E482-4183-93E7-D941E30A180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25CAB-2E0A-479D-AA33-2A2801D05830}" type="datetimeFigureOut">
              <a:rPr lang="pl-PL" smtClean="0"/>
              <a:pPr/>
              <a:t>2013-11-04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886C6-E482-4183-93E7-D941E30A180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25CAB-2E0A-479D-AA33-2A2801D05830}" type="datetimeFigureOut">
              <a:rPr lang="pl-PL" smtClean="0"/>
              <a:pPr/>
              <a:t>2013-11-04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886C6-E482-4183-93E7-D941E30A180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25CAB-2E0A-479D-AA33-2A2801D05830}" type="datetimeFigureOut">
              <a:rPr lang="pl-PL" smtClean="0"/>
              <a:pPr/>
              <a:t>2013-11-04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886C6-E482-4183-93E7-D941E30A180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25CAB-2E0A-479D-AA33-2A2801D05830}" type="datetimeFigureOut">
              <a:rPr lang="pl-PL" smtClean="0"/>
              <a:pPr/>
              <a:t>2013-11-04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886C6-E482-4183-93E7-D941E30A180D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D25CAB-2E0A-479D-AA33-2A2801D05830}" type="datetimeFigureOut">
              <a:rPr lang="pl-PL" smtClean="0"/>
              <a:pPr/>
              <a:t>2013-11-04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C886C6-E482-4183-93E7-D941E30A180D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4261" r="149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dtytuł 2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lvl="0" algn="ctr">
              <a:spcBef>
                <a:spcPct val="20000"/>
              </a:spcBef>
              <a:defRPr/>
            </a:pPr>
            <a:r>
              <a:rPr lang="pl-PL" sz="3200" dirty="0" err="1" smtClean="0">
                <a:solidFill>
                  <a:srgbClr val="002576"/>
                </a:solidFill>
              </a:rPr>
              <a:t>Career</a:t>
            </a:r>
            <a:r>
              <a:rPr lang="pl-PL" sz="3200" dirty="0" smtClean="0">
                <a:solidFill>
                  <a:srgbClr val="002576"/>
                </a:solidFill>
              </a:rPr>
              <a:t> Service Centre</a:t>
            </a:r>
            <a:br>
              <a:rPr lang="pl-PL" sz="3200" dirty="0" smtClean="0">
                <a:solidFill>
                  <a:srgbClr val="002576"/>
                </a:solidFill>
              </a:rPr>
            </a:br>
            <a:r>
              <a:rPr lang="pl-PL" sz="3200" dirty="0" err="1" smtClean="0">
                <a:solidFill>
                  <a:srgbClr val="002576"/>
                </a:solidFill>
              </a:rPr>
              <a:t>University</a:t>
            </a:r>
            <a:r>
              <a:rPr lang="pl-PL" sz="3200" dirty="0" smtClean="0">
                <a:solidFill>
                  <a:srgbClr val="002576"/>
                </a:solidFill>
              </a:rPr>
              <a:t> of Silesia </a:t>
            </a:r>
            <a:r>
              <a:rPr lang="pl-PL" sz="3200" dirty="0" err="1" smtClean="0">
                <a:solidFill>
                  <a:srgbClr val="002576"/>
                </a:solidFill>
              </a:rPr>
              <a:t>in</a:t>
            </a:r>
            <a:r>
              <a:rPr lang="pl-PL" sz="3200" dirty="0" smtClean="0">
                <a:solidFill>
                  <a:srgbClr val="002576"/>
                </a:solidFill>
              </a:rPr>
              <a:t> Katowice</a:t>
            </a:r>
          </a:p>
          <a:p>
            <a:pPr algn="ctr">
              <a:spcBef>
                <a:spcPct val="20000"/>
              </a:spcBef>
              <a:defRPr/>
            </a:pPr>
            <a:r>
              <a:rPr lang="pl-PL" sz="2400" i="1" dirty="0" err="1" smtClean="0">
                <a:solidFill>
                  <a:srgbClr val="002576"/>
                </a:solidFill>
              </a:rPr>
              <a:t>cooperation</a:t>
            </a:r>
            <a:r>
              <a:rPr lang="pl-PL" sz="2400" i="1" dirty="0" smtClean="0">
                <a:solidFill>
                  <a:srgbClr val="002576"/>
                </a:solidFill>
              </a:rPr>
              <a:t> </a:t>
            </a:r>
            <a:r>
              <a:rPr lang="pl-PL" sz="2400" i="1" dirty="0" err="1" smtClean="0">
                <a:solidFill>
                  <a:srgbClr val="002576"/>
                </a:solidFill>
              </a:rPr>
              <a:t>with</a:t>
            </a:r>
            <a:r>
              <a:rPr lang="pl-PL" sz="2400" i="1" dirty="0" smtClean="0">
                <a:solidFill>
                  <a:srgbClr val="002576"/>
                </a:solidFill>
              </a:rPr>
              <a:t> </a:t>
            </a:r>
            <a:r>
              <a:rPr lang="pl-PL" sz="2400" i="1" dirty="0" err="1" smtClean="0">
                <a:solidFill>
                  <a:srgbClr val="002576"/>
                </a:solidFill>
              </a:rPr>
              <a:t>the</a:t>
            </a:r>
            <a:r>
              <a:rPr lang="pl-PL" sz="2400" i="1" dirty="0" smtClean="0">
                <a:solidFill>
                  <a:srgbClr val="002576"/>
                </a:solidFill>
              </a:rPr>
              <a:t> </a:t>
            </a:r>
            <a:r>
              <a:rPr lang="pl-PL" sz="2400" i="1" dirty="0" err="1" smtClean="0">
                <a:solidFill>
                  <a:srgbClr val="002576"/>
                </a:solidFill>
              </a:rPr>
              <a:t>stakeholders</a:t>
            </a:r>
            <a:r>
              <a:rPr lang="pl-PL" sz="2400" i="1" dirty="0" smtClean="0">
                <a:solidFill>
                  <a:srgbClr val="002576"/>
                </a:solidFill>
              </a:rPr>
              <a:t>: </a:t>
            </a:r>
          </a:p>
          <a:p>
            <a:pPr algn="ctr">
              <a:spcBef>
                <a:spcPct val="20000"/>
              </a:spcBef>
              <a:defRPr/>
            </a:pPr>
            <a:r>
              <a:rPr lang="pl-PL" sz="2400" i="1" dirty="0" smtClean="0">
                <a:solidFill>
                  <a:srgbClr val="002576"/>
                </a:solidFill>
              </a:rPr>
              <a:t>experiences and good </a:t>
            </a:r>
            <a:r>
              <a:rPr lang="pl-PL" sz="2400" i="1" dirty="0" smtClean="0">
                <a:solidFill>
                  <a:srgbClr val="002576"/>
                </a:solidFill>
              </a:rPr>
              <a:t>prac</a:t>
            </a:r>
            <a:r>
              <a:rPr lang="en-US" sz="2400" i="1" dirty="0" smtClean="0">
                <a:solidFill>
                  <a:srgbClr val="002576"/>
                </a:solidFill>
              </a:rPr>
              <a:t>t</a:t>
            </a:r>
            <a:r>
              <a:rPr lang="pl-PL" sz="2400" i="1" dirty="0" smtClean="0">
                <a:solidFill>
                  <a:srgbClr val="002576"/>
                </a:solidFill>
              </a:rPr>
              <a:t>ices</a:t>
            </a:r>
            <a:endParaRPr lang="pl-PL" sz="2400" i="1" dirty="0" smtClean="0">
              <a:solidFill>
                <a:srgbClr val="002576"/>
              </a:solidFill>
            </a:endParaRPr>
          </a:p>
          <a:p>
            <a:pPr lvl="0" algn="ctr">
              <a:spcBef>
                <a:spcPct val="20000"/>
              </a:spcBef>
              <a:defRPr/>
            </a:pPr>
            <a:endParaRPr lang="pl-PL" sz="2400" dirty="0" smtClean="0">
              <a:solidFill>
                <a:srgbClr val="002576"/>
              </a:solidFill>
              <a:latin typeface="Century Gothic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4000" b="1" i="0" u="none" strike="noStrike" kern="1200" cap="none" spc="0" normalizeH="0" baseline="0" noProof="0" dirty="0" smtClean="0">
              <a:ln>
                <a:noFill/>
              </a:ln>
              <a:solidFill>
                <a:srgbClr val="002576"/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4000" b="1" i="0" u="none" strike="noStrike" kern="1200" cap="none" spc="0" normalizeH="0" baseline="0" noProof="0" dirty="0" smtClean="0">
              <a:ln>
                <a:noFill/>
              </a:ln>
              <a:solidFill>
                <a:srgbClr val="002576"/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 l="21013" r="1495" b="1780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0" y="404664"/>
            <a:ext cx="6948264" cy="6453336"/>
          </a:xfrm>
        </p:spPr>
        <p:txBody>
          <a:bodyPr>
            <a:normAutofit/>
          </a:bodyPr>
          <a:lstStyle/>
          <a:p>
            <a:endParaRPr lang="pl-PL" sz="2400" dirty="0" smtClean="0">
              <a:solidFill>
                <a:schemeClr val="tx1"/>
              </a:solidFill>
            </a:endParaRPr>
          </a:p>
          <a:p>
            <a:endParaRPr lang="pl-PL" sz="2400" dirty="0" smtClean="0">
              <a:solidFill>
                <a:schemeClr val="tx1"/>
              </a:solidFill>
            </a:endParaRPr>
          </a:p>
          <a:p>
            <a:endParaRPr lang="pl-PL" sz="2400" dirty="0" smtClean="0">
              <a:solidFill>
                <a:schemeClr val="tx1"/>
              </a:solidFill>
            </a:endParaRPr>
          </a:p>
          <a:p>
            <a:endParaRPr lang="pl-PL" sz="2400" dirty="0" smtClean="0">
              <a:solidFill>
                <a:schemeClr val="tx1"/>
              </a:solidFill>
            </a:endParaRPr>
          </a:p>
          <a:p>
            <a:endParaRPr lang="pl-PL" sz="2400" dirty="0" smtClean="0">
              <a:solidFill>
                <a:schemeClr val="tx1"/>
              </a:solidFill>
              <a:latin typeface="Century Gothic" pitchFamily="34" charset="0"/>
            </a:endParaRPr>
          </a:p>
          <a:p>
            <a:pPr algn="r"/>
            <a:r>
              <a:rPr lang="pl-PL" sz="2400" dirty="0" smtClean="0">
                <a:solidFill>
                  <a:srgbClr val="002576"/>
                </a:solidFill>
              </a:rPr>
              <a:t>A </a:t>
            </a:r>
            <a:r>
              <a:rPr lang="pl-PL" sz="2400" dirty="0" err="1" smtClean="0">
                <a:solidFill>
                  <a:srgbClr val="002576"/>
                </a:solidFill>
              </a:rPr>
              <a:t>few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facts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about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University</a:t>
            </a:r>
            <a:r>
              <a:rPr lang="pl-PL" sz="2400" dirty="0" smtClean="0">
                <a:solidFill>
                  <a:srgbClr val="002576"/>
                </a:solidFill>
              </a:rPr>
              <a:t> of Silesia</a:t>
            </a:r>
            <a:r>
              <a:rPr lang="pl-PL" sz="2400" b="1" dirty="0" smtClean="0">
                <a:solidFill>
                  <a:srgbClr val="002576"/>
                </a:solidFill>
                <a:latin typeface="Century Gothic" pitchFamily="34" charset="0"/>
              </a:rPr>
              <a:t> </a:t>
            </a:r>
          </a:p>
          <a:p>
            <a:endParaRPr lang="pl-PL" sz="2400" b="1" dirty="0" smtClean="0">
              <a:solidFill>
                <a:srgbClr val="002576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827584" y="1152128"/>
            <a:ext cx="7848872" cy="5733256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endParaRPr lang="pl-PL" sz="2400" dirty="0" smtClean="0">
              <a:solidFill>
                <a:srgbClr val="002576"/>
              </a:solidFill>
            </a:endParaRP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the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largest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university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in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the</a:t>
            </a:r>
            <a:r>
              <a:rPr lang="pl-PL" sz="2400" dirty="0" smtClean="0">
                <a:solidFill>
                  <a:srgbClr val="002576"/>
                </a:solidFill>
              </a:rPr>
              <a:t> region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pl-PL" sz="2400" dirty="0" smtClean="0">
                <a:solidFill>
                  <a:srgbClr val="002576"/>
                </a:solidFill>
              </a:rPr>
              <a:t> one of </a:t>
            </a:r>
            <a:r>
              <a:rPr lang="pl-PL" sz="2400" dirty="0" err="1" smtClean="0">
                <a:solidFill>
                  <a:srgbClr val="002576"/>
                </a:solidFill>
              </a:rPr>
              <a:t>the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largest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in</a:t>
            </a:r>
            <a:r>
              <a:rPr lang="pl-PL" sz="2400" dirty="0" smtClean="0">
                <a:solidFill>
                  <a:srgbClr val="002576"/>
                </a:solidFill>
              </a:rPr>
              <a:t> Poland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present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in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four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silesian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cities</a:t>
            </a:r>
            <a:endParaRPr lang="pl-PL" sz="2400" dirty="0" smtClean="0">
              <a:solidFill>
                <a:srgbClr val="002576"/>
              </a:solidFill>
            </a:endParaRP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pl-PL" sz="2400" dirty="0" smtClean="0">
                <a:solidFill>
                  <a:srgbClr val="002576"/>
                </a:solidFill>
              </a:rPr>
              <a:t> 12 </a:t>
            </a:r>
            <a:r>
              <a:rPr lang="pl-PL" sz="2400" dirty="0" err="1" smtClean="0">
                <a:solidFill>
                  <a:srgbClr val="002576"/>
                </a:solidFill>
              </a:rPr>
              <a:t>faculties</a:t>
            </a:r>
            <a:endParaRPr lang="pl-PL" sz="2400" dirty="0" smtClean="0">
              <a:solidFill>
                <a:srgbClr val="002576"/>
              </a:solidFill>
            </a:endParaRP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pl-PL" sz="2400" dirty="0" smtClean="0">
                <a:solidFill>
                  <a:srgbClr val="002576"/>
                </a:solidFill>
              </a:rPr>
              <a:t> 42 </a:t>
            </a:r>
            <a:r>
              <a:rPr lang="pl-PL" sz="2400" dirty="0" err="1" smtClean="0">
                <a:solidFill>
                  <a:srgbClr val="002576"/>
                </a:solidFill>
              </a:rPr>
              <a:t>programmes</a:t>
            </a:r>
            <a:r>
              <a:rPr lang="pl-PL" sz="2400" dirty="0" smtClean="0">
                <a:solidFill>
                  <a:srgbClr val="002576"/>
                </a:solidFill>
              </a:rPr>
              <a:t> and 115 </a:t>
            </a:r>
            <a:r>
              <a:rPr lang="pl-PL" sz="2400" dirty="0" err="1" smtClean="0">
                <a:solidFill>
                  <a:srgbClr val="002576"/>
                </a:solidFill>
              </a:rPr>
              <a:t>specializations</a:t>
            </a:r>
            <a:endParaRPr lang="pl-PL" sz="2400" dirty="0" smtClean="0">
              <a:solidFill>
                <a:srgbClr val="002576"/>
              </a:solidFill>
            </a:endParaRP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pl-PL" sz="2400" dirty="0" smtClean="0">
                <a:solidFill>
                  <a:srgbClr val="002576"/>
                </a:solidFill>
              </a:rPr>
              <a:t> 40 000 </a:t>
            </a:r>
            <a:r>
              <a:rPr lang="pl-PL" sz="2400" dirty="0" err="1" smtClean="0">
                <a:solidFill>
                  <a:srgbClr val="002576"/>
                </a:solidFill>
              </a:rPr>
              <a:t>students</a:t>
            </a:r>
            <a:endParaRPr lang="pl-PL" sz="2400" dirty="0" smtClean="0">
              <a:solidFill>
                <a:srgbClr val="002576"/>
              </a:solidFill>
            </a:endParaRPr>
          </a:p>
          <a:p>
            <a:pPr algn="l"/>
            <a:endParaRPr lang="pl-PL" sz="2400" dirty="0">
              <a:solidFill>
                <a:srgbClr val="002576"/>
              </a:solidFill>
            </a:endParaRPr>
          </a:p>
        </p:txBody>
      </p:sp>
      <p:pic>
        <p:nvPicPr>
          <p:cNvPr id="8" name="Obraz 7" descr="uś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tytuł 2"/>
          <p:cNvSpPr txBox="1">
            <a:spLocks/>
          </p:cNvSpPr>
          <p:nvPr/>
        </p:nvSpPr>
        <p:spPr>
          <a:xfrm>
            <a:off x="827584" y="1152128"/>
            <a:ext cx="7848872" cy="57332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endParaRPr lang="pl-PL" sz="2000" dirty="0" smtClean="0">
              <a:latin typeface="Century Gothic" pitchFamily="34" charset="0"/>
            </a:endParaRPr>
          </a:p>
          <a:p>
            <a:endParaRPr lang="pl-PL" sz="2000" dirty="0" smtClean="0">
              <a:latin typeface="Century Gothic" pitchFamily="34" charset="0"/>
            </a:endParaRPr>
          </a:p>
        </p:txBody>
      </p:sp>
      <p:pic>
        <p:nvPicPr>
          <p:cNvPr id="11" name="Obraz 10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>
            <a:lum bright="12000" contrast="15000"/>
          </a:blip>
          <a:srcRect/>
          <a:stretch>
            <a:fillRect/>
          </a:stretch>
        </p:blipFill>
        <p:spPr bwMode="auto">
          <a:xfrm>
            <a:off x="539552" y="2060848"/>
            <a:ext cx="613120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sx="1000" sy="1000" algn="ctr" rotWithShape="0">
              <a:schemeClr val="bg1"/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25152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dtytuł 2"/>
          <p:cNvSpPr txBox="1">
            <a:spLocks/>
          </p:cNvSpPr>
          <p:nvPr/>
        </p:nvSpPr>
        <p:spPr>
          <a:xfrm>
            <a:off x="827584" y="1152128"/>
            <a:ext cx="7848872" cy="57332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endParaRPr lang="pl-PL" sz="2000" dirty="0" smtClean="0">
              <a:latin typeface="Century Gothic" pitchFamily="34" charset="0"/>
            </a:endParaRPr>
          </a:p>
          <a:p>
            <a:endParaRPr lang="pl-PL" sz="2000" dirty="0" smtClean="0">
              <a:latin typeface="Century Gothic" pitchFamily="34" charset="0"/>
            </a:endParaRPr>
          </a:p>
        </p:txBody>
      </p:sp>
      <p:pic>
        <p:nvPicPr>
          <p:cNvPr id="11" name="Obraz 10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1691680" y="3244334"/>
            <a:ext cx="62529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 smtClean="0">
                <a:solidFill>
                  <a:srgbClr val="002576"/>
                </a:solidFill>
              </a:rPr>
              <a:t>What shapes higher education in Poland</a:t>
            </a:r>
            <a:r>
              <a:rPr lang="pl-PL" sz="2400" dirty="0" smtClean="0">
                <a:solidFill>
                  <a:srgbClr val="002576"/>
                </a:solidFill>
              </a:rPr>
              <a:t>?</a:t>
            </a:r>
            <a:endParaRPr lang="pl-PL" sz="2400" dirty="0">
              <a:solidFill>
                <a:srgbClr val="00257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72008" y="31407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1400" dirty="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827584" y="1152128"/>
            <a:ext cx="6552728" cy="57332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endParaRPr lang="pl-PL" sz="2000" dirty="0" smtClean="0">
              <a:latin typeface="Century Gothic" pitchFamily="34" charset="0"/>
            </a:endParaRPr>
          </a:p>
          <a:p>
            <a:endParaRPr lang="pl-PL" sz="2000" dirty="0" smtClean="0">
              <a:latin typeface="Century Gothic" pitchFamily="34" charset="0"/>
            </a:endParaRPr>
          </a:p>
          <a:p>
            <a:r>
              <a:rPr lang="pl-PL" sz="2000" b="1" dirty="0" err="1" smtClean="0">
                <a:solidFill>
                  <a:srgbClr val="002576"/>
                </a:solidFill>
              </a:rPr>
              <a:t>The</a:t>
            </a:r>
            <a:r>
              <a:rPr lang="pl-PL" sz="2000" b="1" dirty="0" smtClean="0">
                <a:solidFill>
                  <a:srgbClr val="002576"/>
                </a:solidFill>
              </a:rPr>
              <a:t> </a:t>
            </a:r>
            <a:r>
              <a:rPr lang="pl-PL" sz="2000" b="1" dirty="0" err="1" smtClean="0">
                <a:solidFill>
                  <a:srgbClr val="002576"/>
                </a:solidFill>
              </a:rPr>
              <a:t>Bologna</a:t>
            </a:r>
            <a:r>
              <a:rPr lang="pl-PL" sz="2000" b="1" dirty="0" smtClean="0">
                <a:solidFill>
                  <a:srgbClr val="002576"/>
                </a:solidFill>
              </a:rPr>
              <a:t> </a:t>
            </a:r>
            <a:r>
              <a:rPr lang="pl-PL" sz="2000" b="1" dirty="0" err="1" smtClean="0">
                <a:solidFill>
                  <a:srgbClr val="002576"/>
                </a:solidFill>
              </a:rPr>
              <a:t>process</a:t>
            </a:r>
            <a:r>
              <a:rPr lang="pl-PL" sz="2000" b="1" dirty="0" smtClean="0">
                <a:solidFill>
                  <a:srgbClr val="002576"/>
                </a:solidFill>
              </a:rPr>
              <a:t> </a:t>
            </a:r>
            <a:r>
              <a:rPr lang="en-US" sz="2000" dirty="0" smtClean="0">
                <a:solidFill>
                  <a:srgbClr val="002576"/>
                </a:solidFill>
              </a:rPr>
              <a:t>–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en-US" sz="2000" dirty="0" smtClean="0">
                <a:solidFill>
                  <a:srgbClr val="002576"/>
                </a:solidFill>
              </a:rPr>
              <a:t>designed to introduce a system of academic degrees that are easily </a:t>
            </a:r>
            <a:r>
              <a:rPr lang="en-US" sz="2000" dirty="0" err="1" smtClean="0">
                <a:solidFill>
                  <a:srgbClr val="002576"/>
                </a:solidFill>
              </a:rPr>
              <a:t>recognisable</a:t>
            </a:r>
            <a:r>
              <a:rPr lang="en-US" sz="2000" dirty="0" smtClean="0">
                <a:solidFill>
                  <a:srgbClr val="002576"/>
                </a:solidFill>
              </a:rPr>
              <a:t> and comparable, promote the mobility of students, teachers and researchers, ensure high quality teaching and incorporate the European dimension into higher education</a:t>
            </a:r>
            <a:r>
              <a:rPr lang="pl-PL" sz="2000" dirty="0" smtClean="0">
                <a:solidFill>
                  <a:srgbClr val="002576"/>
                </a:solidFill>
              </a:rPr>
              <a:t>.</a:t>
            </a:r>
          </a:p>
          <a:p>
            <a:endParaRPr lang="pl-PL" sz="2000" dirty="0" smtClean="0">
              <a:solidFill>
                <a:srgbClr val="002576"/>
              </a:solidFill>
            </a:endParaRPr>
          </a:p>
          <a:p>
            <a:pPr>
              <a:buNone/>
            </a:pPr>
            <a:r>
              <a:rPr lang="pl-PL" sz="2000" b="1" dirty="0" smtClean="0">
                <a:solidFill>
                  <a:srgbClr val="002576"/>
                </a:solidFill>
              </a:rPr>
              <a:t>P</a:t>
            </a:r>
            <a:r>
              <a:rPr lang="en-US" sz="2000" b="1" dirty="0" err="1" smtClean="0">
                <a:solidFill>
                  <a:srgbClr val="002576"/>
                </a:solidFill>
              </a:rPr>
              <a:t>romoting</a:t>
            </a:r>
            <a:r>
              <a:rPr lang="en-US" sz="2000" b="1" dirty="0" smtClean="0">
                <a:solidFill>
                  <a:srgbClr val="002576"/>
                </a:solidFill>
              </a:rPr>
              <a:t> employability</a:t>
            </a:r>
            <a:r>
              <a:rPr lang="en-US" sz="2000" dirty="0" smtClean="0">
                <a:solidFill>
                  <a:srgbClr val="002576"/>
                </a:solidFill>
              </a:rPr>
              <a:t> – stakeholders should cooperate to raise initial qualifications and renew a skilled workforce, as well as to improve the provision, accessibility and quality of guidance on careers and employment. In addition, work placements included in study </a:t>
            </a:r>
            <a:r>
              <a:rPr lang="en-US" sz="2000" dirty="0" err="1" smtClean="0">
                <a:solidFill>
                  <a:srgbClr val="002576"/>
                </a:solidFill>
              </a:rPr>
              <a:t>programmes</a:t>
            </a:r>
            <a:r>
              <a:rPr lang="en-US" sz="2000" dirty="0" smtClean="0">
                <a:solidFill>
                  <a:srgbClr val="002576"/>
                </a:solidFill>
              </a:rPr>
              <a:t> and on-the-job learning should be further encouraged</a:t>
            </a:r>
            <a:endParaRPr lang="pl-PL" sz="2000" dirty="0" smtClean="0">
              <a:solidFill>
                <a:srgbClr val="002576"/>
              </a:solidFill>
            </a:endParaRPr>
          </a:p>
        </p:txBody>
      </p:sp>
      <p:pic>
        <p:nvPicPr>
          <p:cNvPr id="11" name="Obraz 10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72008" y="314072"/>
            <a:ext cx="2123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1400" dirty="0" smtClean="0">
              <a:solidFill>
                <a:schemeClr val="bg1"/>
              </a:solidFill>
              <a:latin typeface="Century Gothic" pitchFamily="34" charset="0"/>
            </a:endParaRPr>
          </a:p>
          <a:p>
            <a:endParaRPr lang="pl-PL" sz="1400" dirty="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827584" y="1124744"/>
            <a:ext cx="6552728" cy="21328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endParaRPr lang="pl-PL" sz="2000" u="sng" dirty="0" smtClean="0">
              <a:latin typeface="Century Gothic" pitchFamily="34" charset="0"/>
            </a:endParaRPr>
          </a:p>
        </p:txBody>
      </p:sp>
      <p:sp>
        <p:nvSpPr>
          <p:cNvPr id="10" name="Podtytuł 2"/>
          <p:cNvSpPr txBox="1">
            <a:spLocks/>
          </p:cNvSpPr>
          <p:nvPr/>
        </p:nvSpPr>
        <p:spPr>
          <a:xfrm>
            <a:off x="827584" y="3573016"/>
            <a:ext cx="7848872" cy="3600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ts val="2800"/>
              </a:lnSpc>
            </a:pPr>
            <a:endParaRPr lang="pl-PL" sz="2000" dirty="0">
              <a:solidFill>
                <a:srgbClr val="002576"/>
              </a:solidFill>
              <a:latin typeface="Century Gothic" pitchFamily="34" charset="0"/>
            </a:endParaRPr>
          </a:p>
        </p:txBody>
      </p:sp>
      <p:pic>
        <p:nvPicPr>
          <p:cNvPr id="11" name="Obraz 10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755576" y="1556793"/>
            <a:ext cx="6192688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l-PL" sz="2400" b="1" dirty="0" smtClean="0">
              <a:solidFill>
                <a:srgbClr val="002576"/>
              </a:solidFill>
            </a:endParaRPr>
          </a:p>
          <a:p>
            <a:endParaRPr lang="pl-PL" sz="2400" b="1" dirty="0" smtClean="0">
              <a:solidFill>
                <a:srgbClr val="002576"/>
              </a:solidFill>
            </a:endParaRPr>
          </a:p>
          <a:p>
            <a:r>
              <a:rPr lang="pl-PL" sz="2400" b="1" dirty="0" err="1" smtClean="0">
                <a:solidFill>
                  <a:srgbClr val="002576"/>
                </a:solidFill>
              </a:rPr>
              <a:t>European</a:t>
            </a:r>
            <a:r>
              <a:rPr lang="pl-PL" sz="2400" b="1" dirty="0" smtClean="0">
                <a:solidFill>
                  <a:srgbClr val="002576"/>
                </a:solidFill>
              </a:rPr>
              <a:t> </a:t>
            </a:r>
            <a:r>
              <a:rPr lang="pl-PL" sz="2400" b="1" dirty="0" err="1" smtClean="0">
                <a:solidFill>
                  <a:srgbClr val="002576"/>
                </a:solidFill>
              </a:rPr>
              <a:t>Qualifications</a:t>
            </a:r>
            <a:r>
              <a:rPr lang="pl-PL" sz="2400" b="1" dirty="0" smtClean="0">
                <a:solidFill>
                  <a:srgbClr val="002576"/>
                </a:solidFill>
              </a:rPr>
              <a:t> Framework </a:t>
            </a:r>
            <a:r>
              <a:rPr lang="pl-PL" sz="2400" dirty="0" smtClean="0">
                <a:solidFill>
                  <a:srgbClr val="002576"/>
                </a:solidFill>
              </a:rPr>
              <a:t>(EQF) </a:t>
            </a:r>
            <a:br>
              <a:rPr lang="pl-PL" sz="2400" dirty="0" smtClean="0">
                <a:solidFill>
                  <a:srgbClr val="002576"/>
                </a:solidFill>
              </a:rPr>
            </a:br>
            <a:r>
              <a:rPr lang="pl-PL" sz="2000" dirty="0" err="1" smtClean="0">
                <a:solidFill>
                  <a:srgbClr val="002576"/>
                </a:solidFill>
              </a:rPr>
              <a:t>its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aim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is</a:t>
            </a:r>
            <a:r>
              <a:rPr lang="pl-PL" sz="2000" dirty="0" smtClean="0">
                <a:solidFill>
                  <a:srgbClr val="002576"/>
                </a:solidFill>
              </a:rPr>
              <a:t> to </a:t>
            </a:r>
            <a:r>
              <a:rPr lang="pl-PL" sz="2000" dirty="0" err="1" smtClean="0">
                <a:solidFill>
                  <a:srgbClr val="002576"/>
                </a:solidFill>
              </a:rPr>
              <a:t>enable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everyone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interested</a:t>
            </a:r>
            <a:r>
              <a:rPr lang="pl-PL" sz="2000" dirty="0" smtClean="0">
                <a:solidFill>
                  <a:srgbClr val="002576"/>
                </a:solidFill>
              </a:rPr>
              <a:t> to </a:t>
            </a:r>
            <a:r>
              <a:rPr lang="pl-PL" sz="2000" dirty="0" err="1" smtClean="0">
                <a:solidFill>
                  <a:srgbClr val="002576"/>
                </a:solidFill>
              </a:rPr>
              <a:t>understand</a:t>
            </a:r>
            <a:r>
              <a:rPr lang="pl-PL" sz="2000" dirty="0" smtClean="0">
                <a:solidFill>
                  <a:srgbClr val="002576"/>
                </a:solidFill>
              </a:rPr>
              <a:t> and </a:t>
            </a:r>
            <a:r>
              <a:rPr lang="pl-PL" sz="2000" dirty="0" err="1" smtClean="0">
                <a:solidFill>
                  <a:srgbClr val="002576"/>
                </a:solidFill>
              </a:rPr>
              <a:t>compare</a:t>
            </a:r>
            <a:r>
              <a:rPr lang="pl-PL" sz="2000" dirty="0" smtClean="0">
                <a:solidFill>
                  <a:srgbClr val="002576"/>
                </a:solidFill>
              </a:rPr>
              <a:t> national </a:t>
            </a:r>
            <a:r>
              <a:rPr lang="pl-PL" sz="2000" dirty="0" err="1" smtClean="0">
                <a:solidFill>
                  <a:srgbClr val="002576"/>
                </a:solidFill>
              </a:rPr>
              <a:t>education</a:t>
            </a:r>
            <a:r>
              <a:rPr lang="pl-PL" sz="2000" dirty="0" smtClean="0">
                <a:solidFill>
                  <a:srgbClr val="002576"/>
                </a:solidFill>
              </a:rPr>
              <a:t> and </a:t>
            </a:r>
            <a:r>
              <a:rPr lang="pl-PL" sz="2000" dirty="0" err="1" smtClean="0">
                <a:solidFill>
                  <a:srgbClr val="002576"/>
                </a:solidFill>
              </a:rPr>
              <a:t>training</a:t>
            </a:r>
            <a:r>
              <a:rPr lang="pl-PL" sz="2000" dirty="0" smtClean="0">
                <a:solidFill>
                  <a:srgbClr val="002576"/>
                </a:solidFill>
              </a:rPr>
              <a:t> systems. </a:t>
            </a:r>
            <a:r>
              <a:rPr lang="pl-PL" sz="2000" dirty="0" err="1" smtClean="0">
                <a:solidFill>
                  <a:srgbClr val="002576"/>
                </a:solidFill>
              </a:rPr>
              <a:t>It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is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also</a:t>
            </a:r>
            <a:r>
              <a:rPr lang="pl-PL" sz="2000" dirty="0" smtClean="0">
                <a:solidFill>
                  <a:srgbClr val="002576"/>
                </a:solidFill>
              </a:rPr>
              <a:t> a </a:t>
            </a:r>
            <a:r>
              <a:rPr lang="pl-PL" sz="2000" dirty="0" err="1" smtClean="0">
                <a:solidFill>
                  <a:srgbClr val="002576"/>
                </a:solidFill>
              </a:rPr>
              <a:t>trigger</a:t>
            </a:r>
            <a:r>
              <a:rPr lang="pl-PL" sz="2000" dirty="0" smtClean="0">
                <a:solidFill>
                  <a:srgbClr val="002576"/>
                </a:solidFill>
              </a:rPr>
              <a:t> to </a:t>
            </a:r>
            <a:r>
              <a:rPr lang="pl-PL" sz="2000" dirty="0" err="1" smtClean="0">
                <a:solidFill>
                  <a:srgbClr val="002576"/>
                </a:solidFill>
              </a:rPr>
              <a:t>such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rebuilding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programmes</a:t>
            </a:r>
            <a:r>
              <a:rPr lang="pl-PL" sz="2000" dirty="0" smtClean="0">
                <a:solidFill>
                  <a:srgbClr val="002576"/>
                </a:solidFill>
              </a:rPr>
              <a:t> to </a:t>
            </a:r>
            <a:r>
              <a:rPr lang="pl-PL" sz="2000" dirty="0" err="1" smtClean="0">
                <a:solidFill>
                  <a:srgbClr val="002576"/>
                </a:solidFill>
              </a:rPr>
              <a:t>better</a:t>
            </a:r>
            <a:r>
              <a:rPr lang="pl-PL" sz="2000" dirty="0" smtClean="0">
                <a:solidFill>
                  <a:srgbClr val="002576"/>
                </a:solidFill>
              </a:rPr>
              <a:t> suit </a:t>
            </a:r>
            <a:r>
              <a:rPr lang="pl-PL" sz="2000" dirty="0" err="1" smtClean="0">
                <a:solidFill>
                  <a:srgbClr val="002576"/>
                </a:solidFill>
              </a:rPr>
              <a:t>economy’s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needs</a:t>
            </a:r>
            <a:r>
              <a:rPr lang="pl-PL" sz="2000" dirty="0" smtClean="0">
                <a:solidFill>
                  <a:srgbClr val="002576"/>
                </a:solidFill>
              </a:rPr>
              <a:t>.</a:t>
            </a:r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72008" y="31407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1400" dirty="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827584" y="1152128"/>
            <a:ext cx="6552728" cy="57332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endParaRPr lang="pl-PL" sz="2000" dirty="0" smtClean="0">
              <a:latin typeface="Century Gothic" pitchFamily="34" charset="0"/>
            </a:endParaRPr>
          </a:p>
          <a:p>
            <a:endParaRPr lang="pl-PL" sz="2000" dirty="0" smtClean="0">
              <a:latin typeface="Century Gothic" pitchFamily="34" charset="0"/>
            </a:endParaRPr>
          </a:p>
          <a:p>
            <a:pPr>
              <a:lnSpc>
                <a:spcPts val="2800"/>
              </a:lnSpc>
            </a:pPr>
            <a:endParaRPr lang="pl-PL" sz="2000" dirty="0">
              <a:solidFill>
                <a:srgbClr val="002576"/>
              </a:solidFill>
              <a:latin typeface="Century Gothic" pitchFamily="34" charset="0"/>
            </a:endParaRPr>
          </a:p>
        </p:txBody>
      </p:sp>
      <p:pic>
        <p:nvPicPr>
          <p:cNvPr id="9" name="Obraz 8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1259632" y="2492896"/>
            <a:ext cx="5526360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b="1" dirty="0" err="1" smtClean="0">
                <a:solidFill>
                  <a:srgbClr val="002576"/>
                </a:solidFill>
              </a:rPr>
              <a:t>Strategy</a:t>
            </a:r>
            <a:r>
              <a:rPr lang="pl-PL" sz="2400" b="1" dirty="0" smtClean="0">
                <a:solidFill>
                  <a:srgbClr val="002576"/>
                </a:solidFill>
              </a:rPr>
              <a:t> „Europe 2020” </a:t>
            </a:r>
            <a:r>
              <a:rPr lang="pl-PL" sz="2000" dirty="0" err="1" smtClean="0">
                <a:solidFill>
                  <a:srgbClr val="002576"/>
                </a:solidFill>
              </a:rPr>
              <a:t>is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considered</a:t>
            </a:r>
            <a:r>
              <a:rPr lang="pl-PL" sz="2000" dirty="0" smtClean="0">
                <a:solidFill>
                  <a:srgbClr val="002576"/>
                </a:solidFill>
              </a:rPr>
              <a:t> to be </a:t>
            </a:r>
            <a:r>
              <a:rPr lang="pl-PL" sz="2000" dirty="0" err="1" smtClean="0">
                <a:solidFill>
                  <a:srgbClr val="002576"/>
                </a:solidFill>
              </a:rPr>
              <a:t>European</a:t>
            </a:r>
            <a:r>
              <a:rPr lang="pl-PL" sz="2000" dirty="0" smtClean="0">
                <a:solidFill>
                  <a:srgbClr val="002576"/>
                </a:solidFill>
              </a:rPr>
              <a:t> Union </a:t>
            </a:r>
            <a:r>
              <a:rPr lang="pl-PL" sz="2000" dirty="0" err="1" smtClean="0">
                <a:solidFill>
                  <a:srgbClr val="002576"/>
                </a:solidFill>
              </a:rPr>
              <a:t>answer</a:t>
            </a:r>
            <a:r>
              <a:rPr lang="pl-PL" sz="2000" dirty="0" smtClean="0">
                <a:solidFill>
                  <a:srgbClr val="002576"/>
                </a:solidFill>
              </a:rPr>
              <a:t> to </a:t>
            </a:r>
            <a:r>
              <a:rPr lang="pl-PL" sz="2000" dirty="0" err="1" smtClean="0">
                <a:solidFill>
                  <a:srgbClr val="002576"/>
                </a:solidFill>
              </a:rPr>
              <a:t>the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crisis</a:t>
            </a:r>
            <a:r>
              <a:rPr lang="pl-PL" sz="2000" dirty="0" smtClean="0">
                <a:solidFill>
                  <a:srgbClr val="002576"/>
                </a:solidFill>
              </a:rPr>
              <a:t>. One of </a:t>
            </a:r>
            <a:r>
              <a:rPr lang="pl-PL" sz="2000" dirty="0" err="1" smtClean="0">
                <a:solidFill>
                  <a:srgbClr val="002576"/>
                </a:solidFill>
              </a:rPr>
              <a:t>its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main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statements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is</a:t>
            </a:r>
            <a:r>
              <a:rPr lang="pl-PL" sz="2000" dirty="0" smtClean="0">
                <a:solidFill>
                  <a:srgbClr val="002576"/>
                </a:solidFill>
              </a:rPr>
              <a:t> to </a:t>
            </a:r>
            <a:r>
              <a:rPr lang="pl-PL" sz="2000" dirty="0" err="1" smtClean="0">
                <a:solidFill>
                  <a:srgbClr val="002576"/>
                </a:solidFill>
              </a:rPr>
              <a:t>create</a:t>
            </a:r>
            <a:r>
              <a:rPr lang="pl-PL" sz="2000" dirty="0" smtClean="0">
                <a:solidFill>
                  <a:srgbClr val="002576"/>
                </a:solidFill>
              </a:rPr>
              <a:t> a </a:t>
            </a:r>
            <a:r>
              <a:rPr lang="pl-PL" sz="2000" dirty="0" err="1" smtClean="0">
                <a:solidFill>
                  <a:srgbClr val="002576"/>
                </a:solidFill>
              </a:rPr>
              <a:t>programme</a:t>
            </a:r>
            <a:r>
              <a:rPr lang="pl-PL" sz="2000" dirty="0" smtClean="0">
                <a:solidFill>
                  <a:srgbClr val="002576"/>
                </a:solidFill>
              </a:rPr>
              <a:t> for </a:t>
            </a:r>
            <a:r>
              <a:rPr lang="pl-PL" sz="2000" dirty="0" err="1" smtClean="0">
                <a:solidFill>
                  <a:srgbClr val="002576"/>
                </a:solidFill>
              </a:rPr>
              <a:t>new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skills</a:t>
            </a:r>
            <a:r>
              <a:rPr lang="pl-PL" sz="2000" dirty="0" smtClean="0">
                <a:solidFill>
                  <a:srgbClr val="002576"/>
                </a:solidFill>
              </a:rPr>
              <a:t> and </a:t>
            </a:r>
            <a:r>
              <a:rPr lang="pl-PL" sz="2000" dirty="0" err="1" smtClean="0">
                <a:solidFill>
                  <a:srgbClr val="002576"/>
                </a:solidFill>
              </a:rPr>
              <a:t>employment</a:t>
            </a:r>
            <a:r>
              <a:rPr lang="pl-PL" sz="2000" dirty="0" smtClean="0">
                <a:solidFill>
                  <a:srgbClr val="002576"/>
                </a:solidFill>
              </a:rPr>
              <a:t>. </a:t>
            </a:r>
          </a:p>
          <a:p>
            <a:r>
              <a:rPr lang="pl-PL" sz="2000" dirty="0" err="1" smtClean="0">
                <a:solidFill>
                  <a:srgbClr val="002576"/>
                </a:solidFill>
              </a:rPr>
              <a:t>It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aims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at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incerasing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the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number</a:t>
            </a:r>
            <a:r>
              <a:rPr lang="pl-PL" sz="2000" dirty="0" smtClean="0">
                <a:solidFill>
                  <a:srgbClr val="002576"/>
                </a:solidFill>
              </a:rPr>
              <a:t> of </a:t>
            </a:r>
            <a:r>
              <a:rPr lang="pl-PL" sz="2000" dirty="0" err="1" smtClean="0">
                <a:solidFill>
                  <a:srgbClr val="002576"/>
                </a:solidFill>
              </a:rPr>
              <a:t>people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aged</a:t>
            </a:r>
            <a:r>
              <a:rPr lang="pl-PL" sz="2000" dirty="0" smtClean="0">
                <a:solidFill>
                  <a:srgbClr val="002576"/>
                </a:solidFill>
              </a:rPr>
              <a:t> 20-64 </a:t>
            </a:r>
            <a:r>
              <a:rPr lang="pl-PL" sz="2000" dirty="0" err="1" smtClean="0">
                <a:solidFill>
                  <a:srgbClr val="002576"/>
                </a:solidFill>
              </a:rPr>
              <a:t>employment</a:t>
            </a:r>
            <a:r>
              <a:rPr lang="pl-PL" sz="2000" dirty="0" smtClean="0">
                <a:solidFill>
                  <a:srgbClr val="002576"/>
                </a:solidFill>
              </a:rPr>
              <a:t> to 75%.</a:t>
            </a:r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72008" y="31407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1400" dirty="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827584" y="1152128"/>
            <a:ext cx="7560840" cy="57332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endParaRPr lang="pl-PL" sz="2000" dirty="0" smtClean="0">
              <a:latin typeface="Century Gothic" pitchFamily="34" charset="0"/>
            </a:endParaRPr>
          </a:p>
          <a:p>
            <a:endParaRPr lang="pl-PL" sz="2400" dirty="0" smtClean="0">
              <a:solidFill>
                <a:srgbClr val="002576"/>
              </a:solidFill>
            </a:endParaRPr>
          </a:p>
          <a:p>
            <a:endParaRPr lang="pl-PL" sz="2400" dirty="0" smtClean="0">
              <a:solidFill>
                <a:srgbClr val="002576"/>
              </a:solidFill>
            </a:endParaRPr>
          </a:p>
          <a:p>
            <a:endParaRPr lang="pl-PL" sz="2400" dirty="0" smtClean="0">
              <a:solidFill>
                <a:srgbClr val="002576"/>
              </a:solidFill>
            </a:endParaRPr>
          </a:p>
          <a:p>
            <a:endParaRPr lang="pl-PL" sz="2400" dirty="0" smtClean="0">
              <a:solidFill>
                <a:srgbClr val="002576"/>
              </a:solidFill>
            </a:endParaRPr>
          </a:p>
          <a:p>
            <a:pPr algn="ctr"/>
            <a:r>
              <a:rPr lang="pl-PL" sz="2400" dirty="0" err="1" smtClean="0">
                <a:solidFill>
                  <a:srgbClr val="002576"/>
                </a:solidFill>
              </a:rPr>
              <a:t>This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means</a:t>
            </a:r>
            <a:r>
              <a:rPr lang="pl-PL" sz="2400" dirty="0" smtClean="0">
                <a:solidFill>
                  <a:srgbClr val="002576"/>
                </a:solidFill>
              </a:rPr>
              <a:t> …</a:t>
            </a:r>
            <a:endParaRPr lang="pl-PL" sz="2400" dirty="0" smtClean="0">
              <a:solidFill>
                <a:srgbClr val="002576"/>
              </a:solidFill>
              <a:latin typeface="Century Gothic" pitchFamily="34" charset="0"/>
            </a:endParaRPr>
          </a:p>
        </p:txBody>
      </p:sp>
      <p:pic>
        <p:nvPicPr>
          <p:cNvPr id="9" name="Obraz 8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72008" y="31407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1400" dirty="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827584" y="1152128"/>
            <a:ext cx="7560840" cy="45811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endParaRPr lang="pl-PL" sz="2000" dirty="0" smtClean="0">
              <a:latin typeface="Century Gothic" pitchFamily="34" charset="0"/>
            </a:endParaRPr>
          </a:p>
          <a:p>
            <a:endParaRPr lang="pl-PL" sz="2400" dirty="0" smtClean="0">
              <a:solidFill>
                <a:srgbClr val="002576"/>
              </a:solidFill>
            </a:endParaRPr>
          </a:p>
          <a:p>
            <a:r>
              <a:rPr lang="pl-PL" sz="2400" dirty="0" smtClean="0">
                <a:solidFill>
                  <a:srgbClr val="002576"/>
                </a:solidFill>
              </a:rPr>
              <a:t> </a:t>
            </a:r>
          </a:p>
          <a:p>
            <a:r>
              <a:rPr lang="pl-PL" sz="2400" dirty="0" smtClean="0">
                <a:solidFill>
                  <a:srgbClr val="002576"/>
                </a:solidFill>
              </a:rPr>
              <a:t>- </a:t>
            </a:r>
            <a:r>
              <a:rPr lang="pl-PL" sz="2000" dirty="0" smtClean="0">
                <a:solidFill>
                  <a:srgbClr val="002576"/>
                </a:solidFill>
              </a:rPr>
              <a:t>t</a:t>
            </a:r>
            <a:r>
              <a:rPr lang="en-GB" sz="2000" dirty="0" err="1" smtClean="0">
                <a:solidFill>
                  <a:srgbClr val="002576"/>
                </a:solidFill>
              </a:rPr>
              <a:t>ight</a:t>
            </a:r>
            <a:r>
              <a:rPr lang="en-GB" sz="2000" dirty="0" smtClean="0">
                <a:solidFill>
                  <a:srgbClr val="002576"/>
                </a:solidFill>
              </a:rPr>
              <a:t> cooperation with employers to know their needs  </a:t>
            </a:r>
            <a:r>
              <a:rPr lang="pl-PL" sz="2000" dirty="0" smtClean="0">
                <a:solidFill>
                  <a:srgbClr val="002576"/>
                </a:solidFill>
              </a:rPr>
              <a:t>(</a:t>
            </a:r>
            <a:r>
              <a:rPr lang="en-GB" sz="2000" dirty="0" smtClean="0">
                <a:solidFill>
                  <a:srgbClr val="002576"/>
                </a:solidFill>
              </a:rPr>
              <a:t>surveys</a:t>
            </a:r>
            <a:r>
              <a:rPr lang="pl-PL" sz="2000" dirty="0" smtClean="0">
                <a:solidFill>
                  <a:srgbClr val="002576"/>
                </a:solidFill>
              </a:rPr>
              <a:t>)</a:t>
            </a:r>
            <a:endParaRPr lang="en-GB" sz="2000" dirty="0" smtClean="0">
              <a:solidFill>
                <a:srgbClr val="002576"/>
              </a:solidFill>
            </a:endParaRPr>
          </a:p>
          <a:p>
            <a:r>
              <a:rPr lang="pl-PL" sz="2000" dirty="0" smtClean="0">
                <a:solidFill>
                  <a:srgbClr val="002576"/>
                </a:solidFill>
              </a:rPr>
              <a:t>- c</a:t>
            </a:r>
            <a:r>
              <a:rPr lang="en-GB" sz="2000" dirty="0" err="1" smtClean="0">
                <a:solidFill>
                  <a:srgbClr val="002576"/>
                </a:solidFill>
              </a:rPr>
              <a:t>onsulting</a:t>
            </a:r>
            <a:r>
              <a:rPr lang="en-GB" sz="2000" dirty="0" smtClean="0">
                <a:solidFill>
                  <a:srgbClr val="002576"/>
                </a:solidFill>
              </a:rPr>
              <a:t> the education programmes</a:t>
            </a:r>
          </a:p>
          <a:p>
            <a:r>
              <a:rPr lang="pl-PL" sz="2000" dirty="0" smtClean="0">
                <a:solidFill>
                  <a:srgbClr val="002576"/>
                </a:solidFill>
              </a:rPr>
              <a:t>- m</a:t>
            </a:r>
            <a:r>
              <a:rPr lang="en-GB" sz="2000" dirty="0" smtClean="0">
                <a:solidFill>
                  <a:srgbClr val="002576"/>
                </a:solidFill>
              </a:rPr>
              <a:t>ore practical aspects of study programmes (partly carried out by companies and practitioners)</a:t>
            </a:r>
          </a:p>
          <a:p>
            <a:r>
              <a:rPr lang="pl-PL" sz="2000" dirty="0" smtClean="0">
                <a:solidFill>
                  <a:srgbClr val="002576"/>
                </a:solidFill>
              </a:rPr>
              <a:t>- t</a:t>
            </a:r>
            <a:r>
              <a:rPr lang="en-GB" sz="2000" dirty="0" err="1" smtClean="0">
                <a:solidFill>
                  <a:srgbClr val="002576"/>
                </a:solidFill>
              </a:rPr>
              <a:t>echnology</a:t>
            </a:r>
            <a:r>
              <a:rPr lang="en-GB" sz="2000" dirty="0" smtClean="0">
                <a:solidFill>
                  <a:srgbClr val="002576"/>
                </a:solidFill>
              </a:rPr>
              <a:t> and innovation transfer to the market</a:t>
            </a:r>
          </a:p>
          <a:p>
            <a:r>
              <a:rPr lang="pl-PL" sz="2000" dirty="0" smtClean="0">
                <a:solidFill>
                  <a:srgbClr val="002576"/>
                </a:solidFill>
              </a:rPr>
              <a:t>- o</a:t>
            </a:r>
            <a:r>
              <a:rPr lang="en-GB" sz="2000" dirty="0" err="1" smtClean="0">
                <a:solidFill>
                  <a:srgbClr val="002576"/>
                </a:solidFill>
              </a:rPr>
              <a:t>rdering</a:t>
            </a:r>
            <a:r>
              <a:rPr lang="en-GB" sz="2000" dirty="0" smtClean="0">
                <a:solidFill>
                  <a:srgbClr val="002576"/>
                </a:solidFill>
              </a:rPr>
              <a:t> diploma papers</a:t>
            </a:r>
            <a:endParaRPr lang="en-GB" sz="2000" dirty="0" smtClean="0">
              <a:solidFill>
                <a:srgbClr val="002576"/>
              </a:solidFill>
              <a:latin typeface="Century Gothic" pitchFamily="34" charset="0"/>
            </a:endParaRPr>
          </a:p>
        </p:txBody>
      </p:sp>
      <p:pic>
        <p:nvPicPr>
          <p:cNvPr id="9" name="Obraz 8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72008" y="31407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1400" dirty="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827584" y="1152128"/>
            <a:ext cx="7560840" cy="57332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endParaRPr lang="pl-PL" sz="2000" dirty="0" smtClean="0">
              <a:latin typeface="Century Gothic" pitchFamily="34" charset="0"/>
            </a:endParaRPr>
          </a:p>
          <a:p>
            <a:pPr algn="ctr"/>
            <a:endParaRPr lang="pl-PL" sz="2400" dirty="0" smtClean="0"/>
          </a:p>
          <a:p>
            <a:pPr algn="ctr"/>
            <a:endParaRPr lang="pl-PL" sz="2400" dirty="0" smtClean="0"/>
          </a:p>
          <a:p>
            <a:pPr algn="ctr"/>
            <a:endParaRPr lang="pl-PL" sz="2400" dirty="0" smtClean="0"/>
          </a:p>
          <a:p>
            <a:pPr algn="ctr"/>
            <a:endParaRPr lang="pl-PL" sz="2400" dirty="0" smtClean="0"/>
          </a:p>
          <a:p>
            <a:pPr algn="ctr"/>
            <a:endParaRPr lang="pl-PL" sz="2400" dirty="0" smtClean="0"/>
          </a:p>
          <a:p>
            <a:pPr algn="ctr"/>
            <a:r>
              <a:rPr lang="pl-PL" sz="2400" dirty="0" err="1" smtClean="0">
                <a:solidFill>
                  <a:srgbClr val="002576"/>
                </a:solidFill>
              </a:rPr>
              <a:t>How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does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career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centre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work</a:t>
            </a:r>
            <a:r>
              <a:rPr lang="pl-PL" sz="2400" dirty="0" smtClean="0">
                <a:solidFill>
                  <a:srgbClr val="002576"/>
                </a:solidFill>
              </a:rPr>
              <a:t>?</a:t>
            </a:r>
            <a:endParaRPr lang="pl-PL" sz="2400" dirty="0" smtClean="0">
              <a:solidFill>
                <a:srgbClr val="002576"/>
              </a:solidFill>
              <a:latin typeface="Century Gothic" pitchFamily="34" charset="0"/>
            </a:endParaRPr>
          </a:p>
        </p:txBody>
      </p:sp>
      <p:pic>
        <p:nvPicPr>
          <p:cNvPr id="9" name="Obraz 8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72008" y="31407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1400" dirty="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827584" y="2420888"/>
            <a:ext cx="7560840" cy="33123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pl-PL" sz="2400" dirty="0" err="1" smtClean="0">
                <a:solidFill>
                  <a:srgbClr val="002576"/>
                </a:solidFill>
              </a:rPr>
              <a:t>Career</a:t>
            </a:r>
            <a:r>
              <a:rPr lang="pl-PL" sz="2400" dirty="0" smtClean="0">
                <a:solidFill>
                  <a:srgbClr val="002576"/>
                </a:solidFill>
              </a:rPr>
              <a:t> Service </a:t>
            </a:r>
            <a:r>
              <a:rPr lang="pl-PL" sz="2400" dirty="0" err="1" smtClean="0">
                <a:solidFill>
                  <a:srgbClr val="002576"/>
                </a:solidFill>
              </a:rPr>
              <a:t>Centres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are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based</a:t>
            </a:r>
            <a:r>
              <a:rPr lang="pl-PL" sz="2400" dirty="0" smtClean="0">
                <a:solidFill>
                  <a:srgbClr val="002576"/>
                </a:solidFill>
              </a:rPr>
              <a:t> on:</a:t>
            </a:r>
          </a:p>
          <a:p>
            <a:endParaRPr lang="pl-PL" sz="2400" dirty="0" smtClean="0">
              <a:solidFill>
                <a:srgbClr val="002576"/>
              </a:solidFill>
            </a:endParaRPr>
          </a:p>
          <a:p>
            <a:r>
              <a:rPr lang="pl-PL" sz="2400" dirty="0" smtClean="0">
                <a:solidFill>
                  <a:srgbClr val="002576"/>
                </a:solidFill>
              </a:rPr>
              <a:t>- </a:t>
            </a:r>
            <a:r>
              <a:rPr lang="pl-PL" dirty="0" smtClean="0">
                <a:solidFill>
                  <a:srgbClr val="002576"/>
                </a:solidFill>
              </a:rPr>
              <a:t>an </a:t>
            </a:r>
            <a:r>
              <a:rPr lang="pl-PL" dirty="0" err="1" smtClean="0">
                <a:solidFill>
                  <a:srgbClr val="002576"/>
                </a:solidFill>
              </a:rPr>
              <a:t>act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issued</a:t>
            </a:r>
            <a:r>
              <a:rPr lang="pl-PL" dirty="0" smtClean="0">
                <a:solidFill>
                  <a:srgbClr val="002576"/>
                </a:solidFill>
              </a:rPr>
              <a:t> by </a:t>
            </a:r>
            <a:r>
              <a:rPr lang="pl-PL" dirty="0" err="1" smtClean="0">
                <a:solidFill>
                  <a:srgbClr val="002576"/>
                </a:solidFill>
              </a:rPr>
              <a:t>the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Ministry</a:t>
            </a:r>
            <a:r>
              <a:rPr lang="pl-PL" dirty="0" smtClean="0">
                <a:solidFill>
                  <a:srgbClr val="002576"/>
                </a:solidFill>
              </a:rPr>
              <a:t> of </a:t>
            </a:r>
            <a:r>
              <a:rPr lang="pl-PL" dirty="0" err="1" smtClean="0">
                <a:solidFill>
                  <a:srgbClr val="002576"/>
                </a:solidFill>
              </a:rPr>
              <a:t>Work</a:t>
            </a:r>
            <a:r>
              <a:rPr lang="pl-PL" dirty="0" smtClean="0">
                <a:solidFill>
                  <a:srgbClr val="002576"/>
                </a:solidFill>
              </a:rPr>
              <a:t> and </a:t>
            </a:r>
            <a:r>
              <a:rPr lang="pl-PL" dirty="0" err="1" smtClean="0">
                <a:solidFill>
                  <a:srgbClr val="002576"/>
                </a:solidFill>
              </a:rPr>
              <a:t>Social</a:t>
            </a:r>
            <a:r>
              <a:rPr lang="pl-PL" dirty="0" smtClean="0">
                <a:solidFill>
                  <a:srgbClr val="002576"/>
                </a:solidFill>
              </a:rPr>
              <a:t> Policy</a:t>
            </a:r>
          </a:p>
          <a:p>
            <a:r>
              <a:rPr lang="pl-PL" dirty="0" smtClean="0">
                <a:solidFill>
                  <a:srgbClr val="002576"/>
                </a:solidFill>
              </a:rPr>
              <a:t>- </a:t>
            </a:r>
            <a:r>
              <a:rPr lang="pl-PL" dirty="0" err="1" smtClean="0">
                <a:solidFill>
                  <a:srgbClr val="002576"/>
                </a:solidFill>
              </a:rPr>
              <a:t>acts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issued</a:t>
            </a:r>
            <a:r>
              <a:rPr lang="pl-PL" dirty="0" smtClean="0">
                <a:solidFill>
                  <a:srgbClr val="002576"/>
                </a:solidFill>
              </a:rPr>
              <a:t> by </a:t>
            </a:r>
            <a:r>
              <a:rPr lang="pl-PL" dirty="0" err="1" smtClean="0">
                <a:solidFill>
                  <a:srgbClr val="002576"/>
                </a:solidFill>
              </a:rPr>
              <a:t>rector</a:t>
            </a:r>
            <a:endParaRPr lang="pl-PL" dirty="0" smtClean="0">
              <a:solidFill>
                <a:srgbClr val="002576"/>
              </a:solidFill>
            </a:endParaRPr>
          </a:p>
          <a:p>
            <a:endParaRPr lang="en-GB" sz="2000" dirty="0" smtClean="0">
              <a:solidFill>
                <a:srgbClr val="002576"/>
              </a:solidFill>
              <a:latin typeface="Century Gothic" pitchFamily="34" charset="0"/>
            </a:endParaRPr>
          </a:p>
        </p:txBody>
      </p:sp>
      <p:pic>
        <p:nvPicPr>
          <p:cNvPr id="9" name="Obraz 8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72008" y="31407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1400" dirty="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827584" y="2420888"/>
            <a:ext cx="7560840" cy="33123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pl-PL" sz="2400" dirty="0" err="1" smtClean="0">
                <a:solidFill>
                  <a:srgbClr val="002576"/>
                </a:solidFill>
              </a:rPr>
              <a:t>What</a:t>
            </a:r>
            <a:r>
              <a:rPr lang="pl-PL" sz="2400" dirty="0" smtClean="0">
                <a:solidFill>
                  <a:srgbClr val="002576"/>
                </a:solidFill>
              </a:rPr>
              <a:t> we want to do?</a:t>
            </a:r>
          </a:p>
          <a:p>
            <a:r>
              <a:rPr lang="pl-PL" sz="2000" dirty="0" err="1" smtClean="0">
                <a:solidFill>
                  <a:srgbClr val="002576"/>
                </a:solidFill>
              </a:rPr>
              <a:t>Actively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prepare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students</a:t>
            </a:r>
            <a:r>
              <a:rPr lang="pl-PL" sz="2000" dirty="0" smtClean="0">
                <a:solidFill>
                  <a:srgbClr val="002576"/>
                </a:solidFill>
              </a:rPr>
              <a:t> for </a:t>
            </a:r>
            <a:r>
              <a:rPr lang="pl-PL" sz="2000" dirty="0" err="1" smtClean="0">
                <a:solidFill>
                  <a:srgbClr val="002576"/>
                </a:solidFill>
              </a:rPr>
              <a:t>transition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from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education</a:t>
            </a:r>
            <a:r>
              <a:rPr lang="pl-PL" sz="2000" dirty="0" smtClean="0">
                <a:solidFill>
                  <a:srgbClr val="002576"/>
                </a:solidFill>
              </a:rPr>
              <a:t> to </a:t>
            </a:r>
            <a:r>
              <a:rPr lang="pl-PL" sz="2000" dirty="0" err="1" smtClean="0">
                <a:solidFill>
                  <a:srgbClr val="002576"/>
                </a:solidFill>
              </a:rPr>
              <a:t>labour</a:t>
            </a:r>
            <a:r>
              <a:rPr lang="pl-PL" sz="2000" dirty="0" smtClean="0">
                <a:solidFill>
                  <a:srgbClr val="002576"/>
                </a:solidFill>
              </a:rPr>
              <a:t> market by </a:t>
            </a:r>
            <a:r>
              <a:rPr lang="pl-PL" sz="2000" dirty="0" err="1" smtClean="0">
                <a:solidFill>
                  <a:srgbClr val="002576"/>
                </a:solidFill>
              </a:rPr>
              <a:t>equipping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them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with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inevitable</a:t>
            </a:r>
            <a:r>
              <a:rPr lang="pl-PL" sz="2000" dirty="0" smtClean="0">
                <a:solidFill>
                  <a:srgbClr val="002576"/>
                </a:solidFill>
              </a:rPr>
              <a:t> </a:t>
            </a:r>
            <a:r>
              <a:rPr lang="pl-PL" sz="2000" dirty="0" err="1" smtClean="0">
                <a:solidFill>
                  <a:srgbClr val="002576"/>
                </a:solidFill>
              </a:rPr>
              <a:t>knowledge</a:t>
            </a:r>
            <a:r>
              <a:rPr lang="pl-PL" sz="2000" dirty="0" smtClean="0">
                <a:solidFill>
                  <a:srgbClr val="002576"/>
                </a:solidFill>
              </a:rPr>
              <a:t> and </a:t>
            </a:r>
            <a:r>
              <a:rPr lang="pl-PL" sz="2000" dirty="0" err="1" smtClean="0">
                <a:solidFill>
                  <a:srgbClr val="002576"/>
                </a:solidFill>
              </a:rPr>
              <a:t>skills</a:t>
            </a:r>
            <a:endParaRPr lang="pl-PL" sz="2000" dirty="0" smtClean="0">
              <a:solidFill>
                <a:srgbClr val="002576"/>
              </a:solidFill>
            </a:endParaRPr>
          </a:p>
          <a:p>
            <a:pPr>
              <a:buNone/>
            </a:pPr>
            <a:endParaRPr lang="pl-PL" sz="2000" dirty="0" smtClean="0"/>
          </a:p>
          <a:p>
            <a:endParaRPr lang="en-GB" sz="2000" dirty="0" smtClean="0">
              <a:solidFill>
                <a:srgbClr val="002576"/>
              </a:solidFill>
              <a:latin typeface="Century Gothic" pitchFamily="34" charset="0"/>
            </a:endParaRPr>
          </a:p>
        </p:txBody>
      </p:sp>
      <p:pic>
        <p:nvPicPr>
          <p:cNvPr id="9" name="Obraz 8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  <p:graphicFrame>
        <p:nvGraphicFramePr>
          <p:cNvPr id="8" name="Wykres 7"/>
          <p:cNvGraphicFramePr/>
          <p:nvPr/>
        </p:nvGraphicFramePr>
        <p:xfrm>
          <a:off x="2123728" y="3284984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72008" y="31407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827584" y="1700808"/>
            <a:ext cx="7560840" cy="40324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en-GB" sz="2400" smtClean="0">
                <a:solidFill>
                  <a:srgbClr val="002576"/>
                </a:solidFill>
              </a:rPr>
              <a:t>Job &amp; internship offers</a:t>
            </a:r>
          </a:p>
          <a:p>
            <a:r>
              <a:rPr lang="en-GB" smtClean="0">
                <a:solidFill>
                  <a:srgbClr val="002576"/>
                </a:solidFill>
              </a:rPr>
              <a:t>Service  common for 5 universities in Poland</a:t>
            </a:r>
          </a:p>
          <a:p>
            <a:r>
              <a:rPr lang="en-GB" smtClean="0">
                <a:solidFill>
                  <a:srgbClr val="002576"/>
                </a:solidFill>
              </a:rPr>
              <a:t>Common database of offers, students and graduates</a:t>
            </a:r>
          </a:p>
          <a:p>
            <a:r>
              <a:rPr lang="en-GB" smtClean="0">
                <a:solidFill>
                  <a:srgbClr val="002576"/>
                </a:solidFill>
              </a:rPr>
              <a:t>For employers:</a:t>
            </a:r>
          </a:p>
          <a:p>
            <a:r>
              <a:rPr lang="en-GB" smtClean="0">
                <a:solidFill>
                  <a:srgbClr val="002576"/>
                </a:solidFill>
              </a:rPr>
              <a:t>Possibility to indiviually place an offer</a:t>
            </a:r>
          </a:p>
          <a:p>
            <a:r>
              <a:rPr lang="en-GB" smtClean="0">
                <a:solidFill>
                  <a:srgbClr val="002576"/>
                </a:solidFill>
              </a:rPr>
              <a:t>To look through cvs and to order personal and contact data of those students who interest them the most</a:t>
            </a:r>
          </a:p>
          <a:p>
            <a:r>
              <a:rPr lang="en-GB" smtClean="0">
                <a:solidFill>
                  <a:srgbClr val="002576"/>
                </a:solidFill>
              </a:rPr>
              <a:t>To direct an offer to students all 5 universities using contact with the nearby career centre. </a:t>
            </a:r>
          </a:p>
          <a:p>
            <a:r>
              <a:rPr lang="en-GB" smtClean="0">
                <a:solidFill>
                  <a:srgbClr val="002576"/>
                </a:solidFill>
              </a:rPr>
              <a:t>For students &amp; graduates:</a:t>
            </a:r>
          </a:p>
          <a:p>
            <a:r>
              <a:rPr lang="en-GB" smtClean="0">
                <a:solidFill>
                  <a:srgbClr val="002576"/>
                </a:solidFill>
              </a:rPr>
              <a:t>Possibility to search positions using variety of categories</a:t>
            </a:r>
          </a:p>
          <a:p>
            <a:r>
              <a:rPr lang="en-GB" smtClean="0">
                <a:solidFill>
                  <a:srgbClr val="002576"/>
                </a:solidFill>
              </a:rPr>
              <a:t>Possibility to be informed about new offers adjusted to one’s needs</a:t>
            </a:r>
          </a:p>
          <a:p>
            <a:r>
              <a:rPr lang="en-GB" smtClean="0">
                <a:solidFill>
                  <a:srgbClr val="002576"/>
                </a:solidFill>
              </a:rPr>
              <a:t>Possibility to create one’s own CV</a:t>
            </a:r>
          </a:p>
          <a:p>
            <a:r>
              <a:rPr lang="en-GB" smtClean="0">
                <a:solidFill>
                  <a:srgbClr val="002576"/>
                </a:solidFill>
              </a:rPr>
              <a:t>Access to wide range of offers from all over the country</a:t>
            </a:r>
          </a:p>
          <a:p>
            <a:endParaRPr lang="en-GB" sz="2400" smtClean="0">
              <a:solidFill>
                <a:srgbClr val="002576"/>
              </a:solidFill>
            </a:endParaRPr>
          </a:p>
        </p:txBody>
      </p:sp>
      <p:pic>
        <p:nvPicPr>
          <p:cNvPr id="9" name="Obraz 8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72008" y="31407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827584" y="1700808"/>
            <a:ext cx="7560840" cy="40324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pl-PL" sz="2400" dirty="0" err="1" smtClean="0">
                <a:solidFill>
                  <a:srgbClr val="002576"/>
                </a:solidFill>
              </a:rPr>
              <a:t>Employers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presentations</a:t>
            </a:r>
            <a:r>
              <a:rPr lang="pl-PL" sz="2400" dirty="0" smtClean="0">
                <a:solidFill>
                  <a:srgbClr val="002576"/>
                </a:solidFill>
              </a:rPr>
              <a:t> &amp; </a:t>
            </a:r>
            <a:r>
              <a:rPr lang="pl-PL" sz="2400" dirty="0" err="1" smtClean="0">
                <a:solidFill>
                  <a:srgbClr val="002576"/>
                </a:solidFill>
              </a:rPr>
              <a:t>job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fairs</a:t>
            </a:r>
            <a:endParaRPr lang="pl-PL" sz="2400" dirty="0" smtClean="0">
              <a:solidFill>
                <a:srgbClr val="002576"/>
              </a:solidFill>
            </a:endParaRPr>
          </a:p>
          <a:p>
            <a:endParaRPr lang="pl-PL" sz="2400" dirty="0" smtClean="0">
              <a:solidFill>
                <a:srgbClr val="002576"/>
              </a:solidFill>
            </a:endParaRPr>
          </a:p>
          <a:p>
            <a:r>
              <a:rPr lang="pl-PL" dirty="0" err="1" smtClean="0">
                <a:solidFill>
                  <a:srgbClr val="002576"/>
                </a:solidFill>
              </a:rPr>
              <a:t>Presentations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organized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usually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according</a:t>
            </a:r>
            <a:r>
              <a:rPr lang="pl-PL" dirty="0" smtClean="0">
                <a:solidFill>
                  <a:srgbClr val="002576"/>
                </a:solidFill>
              </a:rPr>
              <a:t> to </a:t>
            </a:r>
            <a:r>
              <a:rPr lang="pl-PL" dirty="0" err="1" smtClean="0">
                <a:solidFill>
                  <a:srgbClr val="002576"/>
                </a:solidFill>
              </a:rPr>
              <a:t>specific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job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offers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or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internship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programmes</a:t>
            </a:r>
            <a:r>
              <a:rPr lang="pl-PL" dirty="0" smtClean="0">
                <a:solidFill>
                  <a:srgbClr val="002576"/>
                </a:solidFill>
              </a:rPr>
              <a:t>. </a:t>
            </a:r>
          </a:p>
          <a:p>
            <a:r>
              <a:rPr lang="pl-PL" dirty="0" smtClean="0">
                <a:solidFill>
                  <a:srgbClr val="002576"/>
                </a:solidFill>
              </a:rPr>
              <a:t>Target group </a:t>
            </a:r>
            <a:r>
              <a:rPr lang="pl-PL" dirty="0" err="1" smtClean="0">
                <a:solidFill>
                  <a:srgbClr val="002576"/>
                </a:solidFill>
              </a:rPr>
              <a:t>chosen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according</a:t>
            </a:r>
            <a:r>
              <a:rPr lang="pl-PL" dirty="0" smtClean="0">
                <a:solidFill>
                  <a:srgbClr val="002576"/>
                </a:solidFill>
              </a:rPr>
              <a:t> to </a:t>
            </a:r>
            <a:r>
              <a:rPr lang="pl-PL" dirty="0" err="1" smtClean="0">
                <a:solidFill>
                  <a:srgbClr val="002576"/>
                </a:solidFill>
              </a:rPr>
              <a:t>the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employer’s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needs</a:t>
            </a:r>
            <a:endParaRPr lang="pl-PL" dirty="0" smtClean="0">
              <a:solidFill>
                <a:srgbClr val="002576"/>
              </a:solidFill>
            </a:endParaRPr>
          </a:p>
          <a:p>
            <a:r>
              <a:rPr lang="pl-PL" dirty="0" err="1" smtClean="0">
                <a:solidFill>
                  <a:srgbClr val="002576"/>
                </a:solidFill>
              </a:rPr>
              <a:t>Information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about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this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particular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position</a:t>
            </a:r>
            <a:r>
              <a:rPr lang="pl-PL" dirty="0" smtClean="0">
                <a:solidFill>
                  <a:srgbClr val="002576"/>
                </a:solidFill>
              </a:rPr>
              <a:t>, </a:t>
            </a:r>
            <a:r>
              <a:rPr lang="pl-PL" dirty="0" err="1" smtClean="0">
                <a:solidFill>
                  <a:srgbClr val="002576"/>
                </a:solidFill>
              </a:rPr>
              <a:t>characteristics</a:t>
            </a:r>
            <a:r>
              <a:rPr lang="pl-PL" dirty="0" smtClean="0">
                <a:solidFill>
                  <a:srgbClr val="002576"/>
                </a:solidFill>
              </a:rPr>
              <a:t> of </a:t>
            </a:r>
            <a:r>
              <a:rPr lang="pl-PL" dirty="0" err="1" smtClean="0">
                <a:solidFill>
                  <a:srgbClr val="002576"/>
                </a:solidFill>
              </a:rPr>
              <a:t>recruitment</a:t>
            </a:r>
            <a:r>
              <a:rPr lang="pl-PL" dirty="0" smtClean="0">
                <a:solidFill>
                  <a:srgbClr val="002576"/>
                </a:solidFill>
              </a:rPr>
              <a:t> and </a:t>
            </a:r>
            <a:r>
              <a:rPr lang="pl-PL" dirty="0" err="1" smtClean="0">
                <a:solidFill>
                  <a:srgbClr val="002576"/>
                </a:solidFill>
              </a:rPr>
              <a:t>selection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process</a:t>
            </a:r>
            <a:endParaRPr lang="pl-PL" dirty="0" smtClean="0">
              <a:solidFill>
                <a:srgbClr val="002576"/>
              </a:solidFill>
            </a:endParaRPr>
          </a:p>
          <a:p>
            <a:r>
              <a:rPr lang="pl-PL" dirty="0" err="1" smtClean="0">
                <a:solidFill>
                  <a:srgbClr val="002576"/>
                </a:solidFill>
              </a:rPr>
              <a:t>Information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about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organization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culture</a:t>
            </a:r>
            <a:r>
              <a:rPr lang="pl-PL" dirty="0" smtClean="0">
                <a:solidFill>
                  <a:srgbClr val="002576"/>
                </a:solidFill>
              </a:rPr>
              <a:t> and </a:t>
            </a:r>
            <a:r>
              <a:rPr lang="pl-PL" dirty="0" err="1" smtClean="0">
                <a:solidFill>
                  <a:srgbClr val="002576"/>
                </a:solidFill>
              </a:rPr>
              <a:t>possibilities</a:t>
            </a:r>
            <a:r>
              <a:rPr lang="pl-PL" dirty="0" smtClean="0">
                <a:solidFill>
                  <a:srgbClr val="002576"/>
                </a:solidFill>
              </a:rPr>
              <a:t> of development</a:t>
            </a:r>
          </a:p>
          <a:p>
            <a:endParaRPr lang="pl-PL" dirty="0" smtClean="0">
              <a:solidFill>
                <a:srgbClr val="002576"/>
              </a:solidFill>
            </a:endParaRPr>
          </a:p>
          <a:p>
            <a:r>
              <a:rPr lang="pl-PL" dirty="0" smtClean="0">
                <a:solidFill>
                  <a:srgbClr val="002576"/>
                </a:solidFill>
              </a:rPr>
              <a:t>Job </a:t>
            </a:r>
            <a:r>
              <a:rPr lang="pl-PL" dirty="0" err="1" smtClean="0">
                <a:solidFill>
                  <a:srgbClr val="002576"/>
                </a:solidFill>
              </a:rPr>
              <a:t>Fairs</a:t>
            </a:r>
            <a:endParaRPr lang="pl-PL" dirty="0" smtClean="0">
              <a:solidFill>
                <a:srgbClr val="002576"/>
              </a:solidFill>
            </a:endParaRPr>
          </a:p>
          <a:p>
            <a:r>
              <a:rPr lang="pl-PL" dirty="0" err="1" smtClean="0">
                <a:solidFill>
                  <a:srgbClr val="002576"/>
                </a:solidFill>
              </a:rPr>
              <a:t>Organized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twice</a:t>
            </a:r>
            <a:r>
              <a:rPr lang="pl-PL" dirty="0" smtClean="0">
                <a:solidFill>
                  <a:srgbClr val="002576"/>
                </a:solidFill>
              </a:rPr>
              <a:t> a </a:t>
            </a:r>
            <a:r>
              <a:rPr lang="pl-PL" dirty="0" err="1" smtClean="0">
                <a:solidFill>
                  <a:srgbClr val="002576"/>
                </a:solidFill>
              </a:rPr>
              <a:t>year</a:t>
            </a:r>
            <a:r>
              <a:rPr lang="pl-PL" dirty="0" smtClean="0">
                <a:solidFill>
                  <a:srgbClr val="002576"/>
                </a:solidFill>
              </a:rPr>
              <a:t>: spring and </a:t>
            </a:r>
            <a:r>
              <a:rPr lang="pl-PL" dirty="0" err="1" smtClean="0">
                <a:solidFill>
                  <a:srgbClr val="002576"/>
                </a:solidFill>
              </a:rPr>
              <a:t>autumn</a:t>
            </a:r>
            <a:r>
              <a:rPr lang="pl-PL" dirty="0" smtClean="0">
                <a:solidFill>
                  <a:srgbClr val="002576"/>
                </a:solidFill>
              </a:rPr>
              <a:t>. </a:t>
            </a:r>
          </a:p>
          <a:p>
            <a:endParaRPr lang="en-GB" sz="2400" dirty="0" smtClean="0">
              <a:solidFill>
                <a:srgbClr val="002576"/>
              </a:solidFill>
            </a:endParaRPr>
          </a:p>
        </p:txBody>
      </p:sp>
      <p:pic>
        <p:nvPicPr>
          <p:cNvPr id="9" name="Obraz 8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72008" y="31407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827584" y="1700808"/>
            <a:ext cx="7560840" cy="40324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pl-PL" sz="2400" dirty="0" err="1" smtClean="0">
                <a:solidFill>
                  <a:srgbClr val="002576"/>
                </a:solidFill>
              </a:rPr>
              <a:t>Employers</a:t>
            </a:r>
            <a:r>
              <a:rPr lang="pl-PL" sz="2400" dirty="0" smtClean="0">
                <a:solidFill>
                  <a:srgbClr val="002576"/>
                </a:solidFill>
              </a:rPr>
              <a:t>’ </a:t>
            </a:r>
            <a:r>
              <a:rPr lang="pl-PL" sz="2400" dirty="0" err="1" smtClean="0">
                <a:solidFill>
                  <a:srgbClr val="002576"/>
                </a:solidFill>
              </a:rPr>
              <a:t>workshops</a:t>
            </a:r>
            <a:endParaRPr lang="pl-PL" sz="2400" dirty="0" smtClean="0">
              <a:solidFill>
                <a:srgbClr val="002576"/>
              </a:solidFill>
            </a:endParaRPr>
          </a:p>
          <a:p>
            <a:pPr>
              <a:buNone/>
            </a:pPr>
            <a:r>
              <a:rPr lang="pl-PL" dirty="0" err="1" smtClean="0">
                <a:solidFill>
                  <a:srgbClr val="002576"/>
                </a:solidFill>
              </a:rPr>
              <a:t>Its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aim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is</a:t>
            </a:r>
            <a:r>
              <a:rPr lang="pl-PL" dirty="0" smtClean="0">
                <a:solidFill>
                  <a:srgbClr val="002576"/>
                </a:solidFill>
              </a:rPr>
              <a:t> to </a:t>
            </a:r>
            <a:r>
              <a:rPr lang="pl-PL" dirty="0" err="1" smtClean="0">
                <a:solidFill>
                  <a:srgbClr val="002576"/>
                </a:solidFill>
              </a:rPr>
              <a:t>convey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practical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knowlegde</a:t>
            </a:r>
            <a:r>
              <a:rPr lang="pl-PL" dirty="0" smtClean="0">
                <a:solidFill>
                  <a:srgbClr val="002576"/>
                </a:solidFill>
              </a:rPr>
              <a:t> to</a:t>
            </a:r>
          </a:p>
          <a:p>
            <a:pPr>
              <a:buNone/>
            </a:pPr>
            <a:r>
              <a:rPr lang="pl-PL" dirty="0" err="1" smtClean="0">
                <a:solidFill>
                  <a:srgbClr val="002576"/>
                </a:solidFill>
              </a:rPr>
              <a:t>students</a:t>
            </a:r>
            <a:r>
              <a:rPr lang="pl-PL" dirty="0" smtClean="0">
                <a:solidFill>
                  <a:srgbClr val="002576"/>
                </a:solidFill>
              </a:rPr>
              <a:t>.</a:t>
            </a:r>
          </a:p>
          <a:p>
            <a:pPr>
              <a:buNone/>
            </a:pPr>
            <a:r>
              <a:rPr lang="pl-PL" dirty="0" err="1" smtClean="0">
                <a:solidFill>
                  <a:srgbClr val="002576"/>
                </a:solidFill>
              </a:rPr>
              <a:t>Maximum</a:t>
            </a:r>
            <a:r>
              <a:rPr lang="pl-PL" dirty="0" smtClean="0">
                <a:solidFill>
                  <a:srgbClr val="002576"/>
                </a:solidFill>
              </a:rPr>
              <a:t> – 15 </a:t>
            </a:r>
            <a:r>
              <a:rPr lang="pl-PL" dirty="0" err="1" smtClean="0">
                <a:solidFill>
                  <a:srgbClr val="002576"/>
                </a:solidFill>
              </a:rPr>
              <a:t>students</a:t>
            </a:r>
            <a:r>
              <a:rPr lang="pl-PL" dirty="0" smtClean="0">
                <a:solidFill>
                  <a:srgbClr val="002576"/>
                </a:solidFill>
              </a:rPr>
              <a:t>/</a:t>
            </a:r>
            <a:r>
              <a:rPr lang="pl-PL" dirty="0" err="1" smtClean="0">
                <a:solidFill>
                  <a:srgbClr val="002576"/>
                </a:solidFill>
              </a:rPr>
              <a:t>graduates</a:t>
            </a:r>
            <a:endParaRPr lang="pl-PL" dirty="0" smtClean="0">
              <a:solidFill>
                <a:srgbClr val="002576"/>
              </a:solidFill>
            </a:endParaRPr>
          </a:p>
          <a:p>
            <a:pPr>
              <a:buNone/>
            </a:pPr>
            <a:r>
              <a:rPr lang="pl-PL" dirty="0" err="1" smtClean="0">
                <a:solidFill>
                  <a:srgbClr val="002576"/>
                </a:solidFill>
              </a:rPr>
              <a:t>The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workshop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must</a:t>
            </a:r>
            <a:r>
              <a:rPr lang="pl-PL" dirty="0" smtClean="0">
                <a:solidFill>
                  <a:srgbClr val="002576"/>
                </a:solidFill>
              </a:rPr>
              <a:t> be </a:t>
            </a:r>
            <a:r>
              <a:rPr lang="pl-PL" dirty="0" err="1" smtClean="0">
                <a:solidFill>
                  <a:srgbClr val="002576"/>
                </a:solidFill>
              </a:rPr>
              <a:t>at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least</a:t>
            </a:r>
            <a:r>
              <a:rPr lang="pl-PL" dirty="0" smtClean="0">
                <a:solidFill>
                  <a:srgbClr val="002576"/>
                </a:solidFill>
              </a:rPr>
              <a:t> 3 </a:t>
            </a:r>
            <a:r>
              <a:rPr lang="pl-PL" dirty="0" err="1" smtClean="0">
                <a:solidFill>
                  <a:srgbClr val="002576"/>
                </a:solidFill>
              </a:rPr>
              <a:t>hours</a:t>
            </a:r>
            <a:r>
              <a:rPr lang="pl-PL" dirty="0" smtClean="0">
                <a:solidFill>
                  <a:srgbClr val="002576"/>
                </a:solidFill>
              </a:rPr>
              <a:t> long + 1hour for </a:t>
            </a:r>
            <a:r>
              <a:rPr lang="pl-PL" dirty="0" err="1" smtClean="0">
                <a:solidFill>
                  <a:srgbClr val="002576"/>
                </a:solidFill>
              </a:rPr>
              <a:t>employer’s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presentation</a:t>
            </a:r>
            <a:endParaRPr lang="pl-PL" dirty="0" smtClean="0">
              <a:solidFill>
                <a:srgbClr val="002576"/>
              </a:solidFill>
            </a:endParaRPr>
          </a:p>
          <a:p>
            <a:pPr>
              <a:buNone/>
            </a:pPr>
            <a:endParaRPr lang="pl-PL" dirty="0" smtClean="0">
              <a:solidFill>
                <a:srgbClr val="002576"/>
              </a:solidFill>
            </a:endParaRPr>
          </a:p>
          <a:p>
            <a:pPr>
              <a:buNone/>
            </a:pPr>
            <a:r>
              <a:rPr lang="pl-PL" dirty="0" err="1" smtClean="0">
                <a:solidFill>
                  <a:srgbClr val="002576"/>
                </a:solidFill>
              </a:rPr>
              <a:t>Examples</a:t>
            </a:r>
            <a:r>
              <a:rPr lang="pl-PL" dirty="0" smtClean="0">
                <a:solidFill>
                  <a:srgbClr val="002576"/>
                </a:solidFill>
              </a:rPr>
              <a:t>: </a:t>
            </a:r>
            <a:r>
              <a:rPr lang="pl-PL" i="1" dirty="0" err="1" smtClean="0">
                <a:solidFill>
                  <a:srgbClr val="002576"/>
                </a:solidFill>
              </a:rPr>
              <a:t>Customer</a:t>
            </a:r>
            <a:r>
              <a:rPr lang="pl-PL" i="1" dirty="0" smtClean="0">
                <a:solidFill>
                  <a:srgbClr val="002576"/>
                </a:solidFill>
              </a:rPr>
              <a:t> </a:t>
            </a:r>
            <a:r>
              <a:rPr lang="pl-PL" i="1" dirty="0" err="1" smtClean="0">
                <a:solidFill>
                  <a:srgbClr val="002576"/>
                </a:solidFill>
              </a:rPr>
              <a:t>Care</a:t>
            </a:r>
            <a:r>
              <a:rPr lang="pl-PL" dirty="0" smtClean="0">
                <a:solidFill>
                  <a:srgbClr val="002576"/>
                </a:solidFill>
              </a:rPr>
              <a:t> (</a:t>
            </a:r>
            <a:r>
              <a:rPr lang="pl-PL" dirty="0" err="1" smtClean="0">
                <a:solidFill>
                  <a:srgbClr val="002576"/>
                </a:solidFill>
              </a:rPr>
              <a:t>Capgemini</a:t>
            </a:r>
            <a:r>
              <a:rPr lang="pl-PL" dirty="0" smtClean="0">
                <a:solidFill>
                  <a:srgbClr val="002576"/>
                </a:solidFill>
              </a:rPr>
              <a:t>),</a:t>
            </a:r>
          </a:p>
          <a:p>
            <a:pPr>
              <a:buNone/>
            </a:pPr>
            <a:r>
              <a:rPr lang="pl-PL" i="1" dirty="0" err="1" smtClean="0">
                <a:solidFill>
                  <a:srgbClr val="002576"/>
                </a:solidFill>
              </a:rPr>
              <a:t>Assessment</a:t>
            </a:r>
            <a:r>
              <a:rPr lang="pl-PL" i="1" dirty="0" smtClean="0">
                <a:solidFill>
                  <a:srgbClr val="002576"/>
                </a:solidFill>
              </a:rPr>
              <a:t> Centre </a:t>
            </a:r>
            <a:r>
              <a:rPr lang="pl-PL" dirty="0" smtClean="0">
                <a:solidFill>
                  <a:srgbClr val="002576"/>
                </a:solidFill>
              </a:rPr>
              <a:t>(</a:t>
            </a:r>
            <a:r>
              <a:rPr lang="pl-PL" dirty="0" err="1" smtClean="0">
                <a:solidFill>
                  <a:srgbClr val="002576"/>
                </a:solidFill>
              </a:rPr>
              <a:t>Randstad</a:t>
            </a:r>
            <a:r>
              <a:rPr lang="pl-PL" dirty="0" smtClean="0">
                <a:solidFill>
                  <a:srgbClr val="002576"/>
                </a:solidFill>
              </a:rPr>
              <a:t>), </a:t>
            </a:r>
            <a:r>
              <a:rPr lang="pl-PL" i="1" dirty="0" smtClean="0">
                <a:solidFill>
                  <a:srgbClr val="002576"/>
                </a:solidFill>
              </a:rPr>
              <a:t>Agile</a:t>
            </a:r>
            <a:r>
              <a:rPr lang="pl-PL" dirty="0" smtClean="0">
                <a:solidFill>
                  <a:srgbClr val="002576"/>
                </a:solidFill>
              </a:rPr>
              <a:t> (Agora – </a:t>
            </a:r>
            <a:r>
              <a:rPr lang="pl-PL" dirty="0" err="1" smtClean="0">
                <a:solidFill>
                  <a:srgbClr val="002576"/>
                </a:solidFill>
              </a:rPr>
              <a:t>press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publishing</a:t>
            </a:r>
            <a:r>
              <a:rPr lang="pl-PL" dirty="0" smtClean="0">
                <a:solidFill>
                  <a:srgbClr val="002576"/>
                </a:solidFill>
              </a:rPr>
              <a:t> company), </a:t>
            </a:r>
            <a:r>
              <a:rPr lang="pl-PL" i="1" dirty="0" err="1" smtClean="0">
                <a:solidFill>
                  <a:srgbClr val="002576"/>
                </a:solidFill>
              </a:rPr>
              <a:t>Accountacy</a:t>
            </a:r>
            <a:r>
              <a:rPr lang="pl-PL" i="1" dirty="0" smtClean="0">
                <a:solidFill>
                  <a:srgbClr val="002576"/>
                </a:solidFill>
              </a:rPr>
              <a:t> </a:t>
            </a:r>
            <a:r>
              <a:rPr lang="pl-PL" i="1" dirty="0" err="1" smtClean="0">
                <a:solidFill>
                  <a:srgbClr val="002576"/>
                </a:solidFill>
              </a:rPr>
              <a:t>in</a:t>
            </a:r>
            <a:r>
              <a:rPr lang="pl-PL" i="1" dirty="0" smtClean="0">
                <a:solidFill>
                  <a:srgbClr val="002576"/>
                </a:solidFill>
              </a:rPr>
              <a:t> </a:t>
            </a:r>
            <a:r>
              <a:rPr lang="pl-PL" i="1" dirty="0" err="1" smtClean="0">
                <a:solidFill>
                  <a:srgbClr val="002576"/>
                </a:solidFill>
              </a:rPr>
              <a:t>international</a:t>
            </a:r>
            <a:r>
              <a:rPr lang="pl-PL" i="1" dirty="0" smtClean="0">
                <a:solidFill>
                  <a:srgbClr val="002576"/>
                </a:solidFill>
              </a:rPr>
              <a:t> </a:t>
            </a:r>
            <a:r>
              <a:rPr lang="pl-PL" i="1" dirty="0" err="1" smtClean="0">
                <a:solidFill>
                  <a:srgbClr val="002576"/>
                </a:solidFill>
              </a:rPr>
              <a:t>turnover</a:t>
            </a:r>
            <a:r>
              <a:rPr lang="pl-PL" i="1" dirty="0" smtClean="0">
                <a:solidFill>
                  <a:srgbClr val="002576"/>
                </a:solidFill>
              </a:rPr>
              <a:t> (</a:t>
            </a:r>
            <a:r>
              <a:rPr lang="pl-PL" i="1" dirty="0" err="1" smtClean="0">
                <a:solidFill>
                  <a:srgbClr val="002576"/>
                </a:solidFill>
              </a:rPr>
              <a:t>PwC</a:t>
            </a:r>
            <a:r>
              <a:rPr lang="pl-PL" i="1" dirty="0" smtClean="0">
                <a:solidFill>
                  <a:srgbClr val="002576"/>
                </a:solidFill>
              </a:rPr>
              <a:t>)</a:t>
            </a:r>
            <a:r>
              <a:rPr lang="pl-PL" dirty="0" smtClean="0">
                <a:solidFill>
                  <a:srgbClr val="002576"/>
                </a:solidFill>
              </a:rPr>
              <a:t>, </a:t>
            </a:r>
            <a:r>
              <a:rPr lang="pl-PL" i="1" dirty="0" err="1" smtClean="0">
                <a:solidFill>
                  <a:srgbClr val="002576"/>
                </a:solidFill>
              </a:rPr>
              <a:t>How</a:t>
            </a:r>
            <a:r>
              <a:rPr lang="pl-PL" i="1" dirty="0" smtClean="0">
                <a:solidFill>
                  <a:srgbClr val="002576"/>
                </a:solidFill>
              </a:rPr>
              <a:t> to make a </a:t>
            </a:r>
            <a:r>
              <a:rPr lang="pl-PL" i="1" dirty="0" err="1" smtClean="0">
                <a:solidFill>
                  <a:srgbClr val="002576"/>
                </a:solidFill>
              </a:rPr>
              <a:t>useful</a:t>
            </a:r>
            <a:r>
              <a:rPr lang="pl-PL" i="1" dirty="0" smtClean="0">
                <a:solidFill>
                  <a:srgbClr val="002576"/>
                </a:solidFill>
              </a:rPr>
              <a:t> </a:t>
            </a:r>
            <a:r>
              <a:rPr lang="pl-PL" i="1" dirty="0" err="1" smtClean="0">
                <a:solidFill>
                  <a:srgbClr val="002576"/>
                </a:solidFill>
              </a:rPr>
              <a:t>smartphone</a:t>
            </a:r>
            <a:r>
              <a:rPr lang="pl-PL" i="1" dirty="0" smtClean="0">
                <a:solidFill>
                  <a:srgbClr val="002576"/>
                </a:solidFill>
              </a:rPr>
              <a:t> </a:t>
            </a:r>
            <a:r>
              <a:rPr lang="pl-PL" i="1" dirty="0" err="1" smtClean="0">
                <a:solidFill>
                  <a:srgbClr val="002576"/>
                </a:solidFill>
              </a:rPr>
              <a:t>application</a:t>
            </a:r>
            <a:r>
              <a:rPr lang="pl-PL" i="1" dirty="0" smtClean="0">
                <a:solidFill>
                  <a:srgbClr val="002576"/>
                </a:solidFill>
              </a:rPr>
              <a:t> </a:t>
            </a:r>
            <a:r>
              <a:rPr lang="pl-PL" dirty="0" smtClean="0">
                <a:solidFill>
                  <a:srgbClr val="002576"/>
                </a:solidFill>
              </a:rPr>
              <a:t>(Future Processing), </a:t>
            </a:r>
            <a:r>
              <a:rPr lang="pl-PL" i="1" dirty="0" err="1" smtClean="0">
                <a:solidFill>
                  <a:srgbClr val="002576"/>
                </a:solidFill>
              </a:rPr>
              <a:t>Information</a:t>
            </a:r>
            <a:r>
              <a:rPr lang="pl-PL" i="1" dirty="0" smtClean="0">
                <a:solidFill>
                  <a:srgbClr val="002576"/>
                </a:solidFill>
              </a:rPr>
              <a:t> </a:t>
            </a:r>
            <a:r>
              <a:rPr lang="pl-PL" i="1" dirty="0" err="1" smtClean="0">
                <a:solidFill>
                  <a:srgbClr val="002576"/>
                </a:solidFill>
              </a:rPr>
              <a:t>in</a:t>
            </a:r>
            <a:r>
              <a:rPr lang="pl-PL" i="1" dirty="0" smtClean="0">
                <a:solidFill>
                  <a:srgbClr val="002576"/>
                </a:solidFill>
              </a:rPr>
              <a:t> </a:t>
            </a:r>
            <a:r>
              <a:rPr lang="pl-PL" i="1" dirty="0" err="1" smtClean="0">
                <a:solidFill>
                  <a:srgbClr val="002576"/>
                </a:solidFill>
              </a:rPr>
              <a:t>cloud</a:t>
            </a:r>
            <a:r>
              <a:rPr lang="pl-PL" i="1" dirty="0" smtClean="0">
                <a:solidFill>
                  <a:srgbClr val="002576"/>
                </a:solidFill>
              </a:rPr>
              <a:t> </a:t>
            </a:r>
            <a:r>
              <a:rPr lang="pl-PL" dirty="0" smtClean="0">
                <a:solidFill>
                  <a:srgbClr val="002576"/>
                </a:solidFill>
              </a:rPr>
              <a:t> (ING Services).</a:t>
            </a:r>
          </a:p>
          <a:p>
            <a:endParaRPr lang="en-GB" sz="2400" dirty="0" smtClean="0">
              <a:solidFill>
                <a:srgbClr val="002576"/>
              </a:solidFill>
            </a:endParaRPr>
          </a:p>
        </p:txBody>
      </p:sp>
      <p:pic>
        <p:nvPicPr>
          <p:cNvPr id="9" name="Obraz 8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72008" y="31407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827584" y="1700808"/>
            <a:ext cx="7560840" cy="40324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pl-PL" sz="2400" dirty="0" err="1" smtClean="0">
                <a:solidFill>
                  <a:srgbClr val="002576"/>
                </a:solidFill>
              </a:rPr>
              <a:t>Employers</a:t>
            </a:r>
            <a:r>
              <a:rPr lang="pl-PL" sz="2400" dirty="0" smtClean="0">
                <a:solidFill>
                  <a:srgbClr val="002576"/>
                </a:solidFill>
              </a:rPr>
              <a:t>’ </a:t>
            </a:r>
            <a:r>
              <a:rPr lang="pl-PL" sz="2400" dirty="0" err="1" smtClean="0">
                <a:solidFill>
                  <a:srgbClr val="002576"/>
                </a:solidFill>
              </a:rPr>
              <a:t>stands</a:t>
            </a:r>
            <a:endParaRPr lang="pl-PL" sz="2400" dirty="0" smtClean="0">
              <a:solidFill>
                <a:srgbClr val="002576"/>
              </a:solidFill>
            </a:endParaRPr>
          </a:p>
          <a:p>
            <a:pPr>
              <a:buNone/>
            </a:pPr>
            <a:r>
              <a:rPr lang="pl-PL" dirty="0" err="1" smtClean="0">
                <a:solidFill>
                  <a:srgbClr val="002576"/>
                </a:solidFill>
              </a:rPr>
              <a:t>Possibility</a:t>
            </a:r>
            <a:r>
              <a:rPr lang="pl-PL" dirty="0" smtClean="0">
                <a:solidFill>
                  <a:srgbClr val="002576"/>
                </a:solidFill>
              </a:rPr>
              <a:t> for </a:t>
            </a:r>
            <a:r>
              <a:rPr lang="pl-PL" dirty="0" err="1" smtClean="0">
                <a:solidFill>
                  <a:srgbClr val="002576"/>
                </a:solidFill>
              </a:rPr>
              <a:t>those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employers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who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prefer</a:t>
            </a:r>
            <a:r>
              <a:rPr lang="pl-PL" dirty="0" smtClean="0">
                <a:solidFill>
                  <a:srgbClr val="002576"/>
                </a:solidFill>
              </a:rPr>
              <a:t> one-</a:t>
            </a:r>
          </a:p>
          <a:p>
            <a:pPr>
              <a:buNone/>
            </a:pPr>
            <a:r>
              <a:rPr lang="pl-PL" dirty="0" smtClean="0">
                <a:solidFill>
                  <a:srgbClr val="002576"/>
                </a:solidFill>
              </a:rPr>
              <a:t>to-one </a:t>
            </a:r>
            <a:r>
              <a:rPr lang="pl-PL" dirty="0" err="1" smtClean="0">
                <a:solidFill>
                  <a:srgbClr val="002576"/>
                </a:solidFill>
              </a:rPr>
              <a:t>contact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with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students</a:t>
            </a:r>
            <a:r>
              <a:rPr lang="pl-PL" dirty="0" smtClean="0">
                <a:solidFill>
                  <a:srgbClr val="002576"/>
                </a:solidFill>
              </a:rPr>
              <a:t>.</a:t>
            </a:r>
          </a:p>
          <a:p>
            <a:pPr>
              <a:buNone/>
            </a:pPr>
            <a:r>
              <a:rPr lang="pl-PL" dirty="0" err="1" smtClean="0">
                <a:solidFill>
                  <a:srgbClr val="002576"/>
                </a:solidFill>
              </a:rPr>
              <a:t>Recommended</a:t>
            </a:r>
            <a:r>
              <a:rPr lang="pl-PL" dirty="0" smtClean="0">
                <a:solidFill>
                  <a:srgbClr val="002576"/>
                </a:solidFill>
              </a:rPr>
              <a:t> to </a:t>
            </a:r>
            <a:r>
              <a:rPr lang="pl-PL" dirty="0" err="1" smtClean="0">
                <a:solidFill>
                  <a:srgbClr val="002576"/>
                </a:solidFill>
              </a:rPr>
              <a:t>those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companies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who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are</a:t>
            </a:r>
            <a:r>
              <a:rPr lang="pl-PL" dirty="0" smtClean="0">
                <a:solidFill>
                  <a:srgbClr val="002576"/>
                </a:solidFill>
              </a:rPr>
              <a:t> not </a:t>
            </a:r>
            <a:r>
              <a:rPr lang="pl-PL" dirty="0" err="1" smtClean="0">
                <a:solidFill>
                  <a:srgbClr val="002576"/>
                </a:solidFill>
              </a:rPr>
              <a:t>very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well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known</a:t>
            </a:r>
            <a:r>
              <a:rPr lang="pl-PL" dirty="0" smtClean="0">
                <a:solidFill>
                  <a:srgbClr val="002576"/>
                </a:solidFill>
              </a:rPr>
              <a:t> by </a:t>
            </a:r>
            <a:r>
              <a:rPr lang="pl-PL" dirty="0" err="1" smtClean="0">
                <a:solidFill>
                  <a:srgbClr val="002576"/>
                </a:solidFill>
              </a:rPr>
              <a:t>students</a:t>
            </a:r>
            <a:r>
              <a:rPr lang="pl-PL" dirty="0" smtClean="0">
                <a:solidFill>
                  <a:srgbClr val="002576"/>
                </a:solidFill>
              </a:rPr>
              <a:t>.</a:t>
            </a:r>
          </a:p>
          <a:p>
            <a:endParaRPr lang="en-GB" sz="2400" dirty="0" smtClean="0">
              <a:solidFill>
                <a:srgbClr val="002576"/>
              </a:solidFill>
            </a:endParaRPr>
          </a:p>
        </p:txBody>
      </p:sp>
      <p:pic>
        <p:nvPicPr>
          <p:cNvPr id="9" name="Obraz 8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72008" y="31407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827584" y="1700808"/>
            <a:ext cx="7560840" cy="40324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pl-PL" sz="2400" dirty="0" err="1" smtClean="0">
                <a:solidFill>
                  <a:srgbClr val="002576"/>
                </a:solidFill>
              </a:rPr>
              <a:t>University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Convention</a:t>
            </a:r>
            <a:endParaRPr lang="pl-PL" sz="2400" dirty="0" smtClean="0">
              <a:solidFill>
                <a:srgbClr val="002576"/>
              </a:solidFill>
            </a:endParaRPr>
          </a:p>
          <a:p>
            <a:endParaRPr lang="pl-PL" sz="2400" dirty="0" smtClean="0">
              <a:solidFill>
                <a:srgbClr val="002576"/>
              </a:solidFill>
            </a:endParaRPr>
          </a:p>
          <a:p>
            <a:pPr>
              <a:buNone/>
            </a:pPr>
            <a:r>
              <a:rPr lang="pl-PL" dirty="0" err="1" smtClean="0">
                <a:solidFill>
                  <a:srgbClr val="002576"/>
                </a:solidFill>
              </a:rPr>
              <a:t>Convention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consisting</a:t>
            </a:r>
            <a:r>
              <a:rPr lang="pl-PL" dirty="0" smtClean="0">
                <a:solidFill>
                  <a:srgbClr val="002576"/>
                </a:solidFill>
              </a:rPr>
              <a:t> of:</a:t>
            </a:r>
          </a:p>
          <a:p>
            <a:pPr>
              <a:buFontTx/>
              <a:buChar char="-"/>
            </a:pPr>
            <a:r>
              <a:rPr lang="pl-PL" dirty="0" err="1" smtClean="0">
                <a:solidFill>
                  <a:srgbClr val="002576"/>
                </a:solidFill>
              </a:rPr>
              <a:t>University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authorities</a:t>
            </a:r>
            <a:endParaRPr lang="pl-PL" dirty="0" smtClean="0">
              <a:solidFill>
                <a:srgbClr val="002576"/>
              </a:solidFill>
            </a:endParaRPr>
          </a:p>
          <a:p>
            <a:pPr>
              <a:buFontTx/>
              <a:buChar char="-"/>
            </a:pPr>
            <a:r>
              <a:rPr lang="pl-PL" dirty="0" err="1" smtClean="0">
                <a:solidFill>
                  <a:srgbClr val="002576"/>
                </a:solidFill>
              </a:rPr>
              <a:t>Local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authorities</a:t>
            </a:r>
            <a:endParaRPr lang="pl-PL" dirty="0" smtClean="0">
              <a:solidFill>
                <a:srgbClr val="002576"/>
              </a:solidFill>
            </a:endParaRPr>
          </a:p>
          <a:p>
            <a:pPr>
              <a:buFontTx/>
              <a:buChar char="-"/>
            </a:pPr>
            <a:r>
              <a:rPr lang="pl-PL" dirty="0" err="1" smtClean="0">
                <a:solidFill>
                  <a:srgbClr val="002576"/>
                </a:solidFill>
              </a:rPr>
              <a:t>CEO’s</a:t>
            </a:r>
            <a:r>
              <a:rPr lang="pl-PL" dirty="0" smtClean="0">
                <a:solidFill>
                  <a:srgbClr val="002576"/>
                </a:solidFill>
              </a:rPr>
              <a:t> of </a:t>
            </a:r>
            <a:r>
              <a:rPr lang="pl-PL" dirty="0" err="1" smtClean="0">
                <a:solidFill>
                  <a:srgbClr val="002576"/>
                </a:solidFill>
              </a:rPr>
              <a:t>the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largest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companies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in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the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Silesian</a:t>
            </a:r>
            <a:r>
              <a:rPr lang="pl-PL" dirty="0" smtClean="0">
                <a:solidFill>
                  <a:srgbClr val="002576"/>
                </a:solidFill>
              </a:rPr>
              <a:t> region</a:t>
            </a:r>
          </a:p>
          <a:p>
            <a:r>
              <a:rPr lang="pl-PL" dirty="0" err="1" smtClean="0">
                <a:solidFill>
                  <a:srgbClr val="002576"/>
                </a:solidFill>
              </a:rPr>
              <a:t>Its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aim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is</a:t>
            </a:r>
            <a:r>
              <a:rPr lang="pl-PL" dirty="0" smtClean="0">
                <a:solidFill>
                  <a:srgbClr val="002576"/>
                </a:solidFill>
              </a:rPr>
              <a:t> to </a:t>
            </a:r>
            <a:r>
              <a:rPr lang="pl-PL" dirty="0" err="1" smtClean="0">
                <a:solidFill>
                  <a:srgbClr val="002576"/>
                </a:solidFill>
              </a:rPr>
              <a:t>cooperate</a:t>
            </a:r>
            <a:r>
              <a:rPr lang="pl-PL" dirty="0" smtClean="0">
                <a:solidFill>
                  <a:srgbClr val="002576"/>
                </a:solidFill>
              </a:rPr>
              <a:t>, </a:t>
            </a:r>
            <a:r>
              <a:rPr lang="pl-PL" dirty="0" err="1" smtClean="0">
                <a:solidFill>
                  <a:srgbClr val="002576"/>
                </a:solidFill>
              </a:rPr>
              <a:t>i.a</a:t>
            </a:r>
            <a:r>
              <a:rPr lang="pl-PL" dirty="0" smtClean="0">
                <a:solidFill>
                  <a:srgbClr val="002576"/>
                </a:solidFill>
              </a:rPr>
              <a:t>. </a:t>
            </a:r>
            <a:r>
              <a:rPr lang="pl-PL" dirty="0" err="1" smtClean="0">
                <a:solidFill>
                  <a:srgbClr val="002576"/>
                </a:solidFill>
              </a:rPr>
              <a:t>in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the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area</a:t>
            </a:r>
            <a:r>
              <a:rPr lang="pl-PL" dirty="0" smtClean="0">
                <a:solidFill>
                  <a:srgbClr val="002576"/>
                </a:solidFill>
              </a:rPr>
              <a:t> of </a:t>
            </a:r>
            <a:r>
              <a:rPr lang="pl-PL" dirty="0" err="1" smtClean="0">
                <a:solidFill>
                  <a:srgbClr val="002576"/>
                </a:solidFill>
              </a:rPr>
              <a:t>employment</a:t>
            </a:r>
            <a:r>
              <a:rPr lang="pl-PL" dirty="0" smtClean="0">
                <a:solidFill>
                  <a:srgbClr val="002576"/>
                </a:solidFill>
              </a:rPr>
              <a:t>, </a:t>
            </a:r>
            <a:r>
              <a:rPr lang="pl-PL" dirty="0" err="1" smtClean="0">
                <a:solidFill>
                  <a:srgbClr val="002576"/>
                </a:solidFill>
              </a:rPr>
              <a:t>consulting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study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programmes</a:t>
            </a:r>
            <a:r>
              <a:rPr lang="pl-PL" dirty="0" smtClean="0">
                <a:solidFill>
                  <a:srgbClr val="002576"/>
                </a:solidFill>
              </a:rPr>
              <a:t> and technology transfer</a:t>
            </a:r>
          </a:p>
          <a:p>
            <a:endParaRPr lang="en-GB" sz="2400" dirty="0" smtClean="0">
              <a:solidFill>
                <a:srgbClr val="002576"/>
              </a:solidFill>
            </a:endParaRPr>
          </a:p>
        </p:txBody>
      </p:sp>
      <p:pic>
        <p:nvPicPr>
          <p:cNvPr id="9" name="Obraz 8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72008" y="31407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827584" y="1700808"/>
            <a:ext cx="7560840" cy="40324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pl-PL" sz="2400" dirty="0" err="1" smtClean="0">
                <a:solidFill>
                  <a:srgbClr val="002576"/>
                </a:solidFill>
              </a:rPr>
              <a:t>University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Convention</a:t>
            </a:r>
            <a:r>
              <a:rPr lang="pl-PL" sz="2400" dirty="0" smtClean="0">
                <a:solidFill>
                  <a:srgbClr val="002576"/>
                </a:solidFill>
              </a:rPr>
              <a:t> – </a:t>
            </a:r>
            <a:r>
              <a:rPr lang="pl-PL" sz="2400" dirty="0" err="1" smtClean="0">
                <a:solidFill>
                  <a:srgbClr val="002576"/>
                </a:solidFill>
              </a:rPr>
              <a:t>realized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programmes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</a:p>
          <a:p>
            <a:endParaRPr lang="pl-PL" sz="2400" dirty="0" smtClean="0">
              <a:solidFill>
                <a:srgbClr val="002576"/>
              </a:solidFill>
            </a:endParaRPr>
          </a:p>
          <a:p>
            <a:r>
              <a:rPr lang="pl-PL" dirty="0" smtClean="0">
                <a:solidFill>
                  <a:srgbClr val="002576"/>
                </a:solidFill>
              </a:rPr>
              <a:t>„Young </a:t>
            </a:r>
            <a:r>
              <a:rPr lang="pl-PL" dirty="0" err="1" smtClean="0">
                <a:solidFill>
                  <a:srgbClr val="002576"/>
                </a:solidFill>
              </a:rPr>
              <a:t>Specialist</a:t>
            </a:r>
            <a:r>
              <a:rPr lang="pl-PL" dirty="0" smtClean="0">
                <a:solidFill>
                  <a:srgbClr val="002576"/>
                </a:solidFill>
              </a:rPr>
              <a:t>” – 3-months </a:t>
            </a:r>
            <a:r>
              <a:rPr lang="pl-PL" dirty="0" err="1" smtClean="0">
                <a:solidFill>
                  <a:srgbClr val="002576"/>
                </a:solidFill>
              </a:rPr>
              <a:t>internship</a:t>
            </a:r>
            <a:r>
              <a:rPr lang="pl-PL" dirty="0" smtClean="0">
                <a:solidFill>
                  <a:srgbClr val="002576"/>
                </a:solidFill>
              </a:rPr>
              <a:t>, </a:t>
            </a:r>
            <a:r>
              <a:rPr lang="pl-PL" dirty="0" err="1" smtClean="0">
                <a:solidFill>
                  <a:srgbClr val="002576"/>
                </a:solidFill>
              </a:rPr>
              <a:t>financed</a:t>
            </a:r>
            <a:r>
              <a:rPr lang="pl-PL" dirty="0" smtClean="0">
                <a:solidFill>
                  <a:srgbClr val="002576"/>
                </a:solidFill>
              </a:rPr>
              <a:t> by </a:t>
            </a:r>
            <a:r>
              <a:rPr lang="pl-PL" dirty="0" err="1" smtClean="0">
                <a:solidFill>
                  <a:srgbClr val="002576"/>
                </a:solidFill>
              </a:rPr>
              <a:t>the</a:t>
            </a:r>
            <a:r>
              <a:rPr lang="pl-PL" dirty="0" smtClean="0">
                <a:solidFill>
                  <a:srgbClr val="002576"/>
                </a:solidFill>
              </a:rPr>
              <a:t> company. </a:t>
            </a:r>
          </a:p>
          <a:p>
            <a:r>
              <a:rPr lang="pl-PL" dirty="0" err="1" smtClean="0">
                <a:solidFill>
                  <a:srgbClr val="002576"/>
                </a:solidFill>
              </a:rPr>
              <a:t>Directed</a:t>
            </a:r>
            <a:r>
              <a:rPr lang="pl-PL" dirty="0" smtClean="0">
                <a:solidFill>
                  <a:srgbClr val="002576"/>
                </a:solidFill>
              </a:rPr>
              <a:t> to </a:t>
            </a:r>
            <a:r>
              <a:rPr lang="pl-PL" dirty="0" err="1" smtClean="0">
                <a:solidFill>
                  <a:srgbClr val="002576"/>
                </a:solidFill>
              </a:rPr>
              <a:t>all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students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who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finished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at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least</a:t>
            </a:r>
            <a:r>
              <a:rPr lang="pl-PL" dirty="0" smtClean="0">
                <a:solidFill>
                  <a:srgbClr val="002576"/>
                </a:solidFill>
              </a:rPr>
              <a:t> 1st </a:t>
            </a:r>
            <a:r>
              <a:rPr lang="pl-PL" dirty="0" err="1" smtClean="0">
                <a:solidFill>
                  <a:srgbClr val="002576"/>
                </a:solidFill>
              </a:rPr>
              <a:t>year</a:t>
            </a:r>
            <a:r>
              <a:rPr lang="pl-PL" dirty="0" smtClean="0">
                <a:solidFill>
                  <a:srgbClr val="002576"/>
                </a:solidFill>
              </a:rPr>
              <a:t> of </a:t>
            </a:r>
            <a:r>
              <a:rPr lang="pl-PL" dirty="0" err="1" smtClean="0">
                <a:solidFill>
                  <a:srgbClr val="002576"/>
                </a:solidFill>
              </a:rPr>
              <a:t>studies</a:t>
            </a:r>
            <a:r>
              <a:rPr lang="pl-PL" dirty="0" smtClean="0">
                <a:solidFill>
                  <a:srgbClr val="002576"/>
                </a:solidFill>
              </a:rPr>
              <a:t>.</a:t>
            </a:r>
          </a:p>
          <a:p>
            <a:r>
              <a:rPr lang="pl-PL" dirty="0" err="1" smtClean="0">
                <a:solidFill>
                  <a:srgbClr val="002576"/>
                </a:solidFill>
              </a:rPr>
              <a:t>Organized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according</a:t>
            </a:r>
            <a:r>
              <a:rPr lang="pl-PL" dirty="0" smtClean="0">
                <a:solidFill>
                  <a:srgbClr val="002576"/>
                </a:solidFill>
              </a:rPr>
              <a:t> to </a:t>
            </a:r>
            <a:r>
              <a:rPr lang="pl-PL" dirty="0" err="1" smtClean="0">
                <a:solidFill>
                  <a:srgbClr val="002576"/>
                </a:solidFill>
              </a:rPr>
              <a:t>detailed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programme</a:t>
            </a:r>
            <a:endParaRPr lang="pl-PL" dirty="0" smtClean="0">
              <a:solidFill>
                <a:srgbClr val="002576"/>
              </a:solidFill>
            </a:endParaRPr>
          </a:p>
          <a:p>
            <a:r>
              <a:rPr lang="pl-PL" dirty="0" smtClean="0">
                <a:solidFill>
                  <a:srgbClr val="002576"/>
                </a:solidFill>
              </a:rPr>
              <a:t>2 </a:t>
            </a:r>
            <a:r>
              <a:rPr lang="pl-PL" dirty="0" err="1" smtClean="0">
                <a:solidFill>
                  <a:srgbClr val="002576"/>
                </a:solidFill>
              </a:rPr>
              <a:t>supervisors</a:t>
            </a:r>
            <a:r>
              <a:rPr lang="pl-PL" dirty="0" smtClean="0">
                <a:solidFill>
                  <a:srgbClr val="002576"/>
                </a:solidFill>
              </a:rPr>
              <a:t> – one </a:t>
            </a:r>
            <a:r>
              <a:rPr lang="pl-PL" dirty="0" err="1" smtClean="0">
                <a:solidFill>
                  <a:srgbClr val="002576"/>
                </a:solidFill>
              </a:rPr>
              <a:t>from</a:t>
            </a:r>
            <a:r>
              <a:rPr lang="pl-PL" dirty="0" smtClean="0">
                <a:solidFill>
                  <a:srgbClr val="002576"/>
                </a:solidFill>
              </a:rPr>
              <a:t> company and one </a:t>
            </a:r>
            <a:r>
              <a:rPr lang="pl-PL" dirty="0" err="1" smtClean="0">
                <a:solidFill>
                  <a:srgbClr val="002576"/>
                </a:solidFill>
              </a:rPr>
              <a:t>from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the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University</a:t>
            </a:r>
            <a:r>
              <a:rPr lang="pl-PL" dirty="0" smtClean="0">
                <a:solidFill>
                  <a:srgbClr val="002576"/>
                </a:solidFill>
              </a:rPr>
              <a:t>.</a:t>
            </a:r>
          </a:p>
          <a:p>
            <a:r>
              <a:rPr lang="pl-PL" dirty="0" err="1" smtClean="0">
                <a:solidFill>
                  <a:srgbClr val="002576"/>
                </a:solidFill>
              </a:rPr>
              <a:t>It’s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aim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is</a:t>
            </a:r>
            <a:r>
              <a:rPr lang="pl-PL" dirty="0" smtClean="0">
                <a:solidFill>
                  <a:srgbClr val="002576"/>
                </a:solidFill>
              </a:rPr>
              <a:t> to </a:t>
            </a:r>
            <a:r>
              <a:rPr lang="pl-PL" dirty="0" err="1" smtClean="0">
                <a:solidFill>
                  <a:srgbClr val="002576"/>
                </a:solidFill>
              </a:rPr>
              <a:t>enable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students</a:t>
            </a:r>
            <a:r>
              <a:rPr lang="pl-PL" dirty="0" smtClean="0">
                <a:solidFill>
                  <a:srgbClr val="002576"/>
                </a:solidFill>
              </a:rPr>
              <a:t> to </a:t>
            </a:r>
            <a:r>
              <a:rPr lang="pl-PL" dirty="0" err="1" smtClean="0">
                <a:solidFill>
                  <a:srgbClr val="002576"/>
                </a:solidFill>
              </a:rPr>
              <a:t>gain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their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firs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professional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experience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within</a:t>
            </a:r>
            <a:r>
              <a:rPr lang="pl-PL" dirty="0" smtClean="0">
                <a:solidFill>
                  <a:srgbClr val="002576"/>
                </a:solidFill>
              </a:rPr>
              <a:t> a business </a:t>
            </a:r>
            <a:r>
              <a:rPr lang="pl-PL" dirty="0" err="1" smtClean="0">
                <a:solidFill>
                  <a:srgbClr val="002576"/>
                </a:solidFill>
              </a:rPr>
              <a:t>project</a:t>
            </a:r>
            <a:r>
              <a:rPr lang="pl-PL" dirty="0" smtClean="0">
                <a:solidFill>
                  <a:srgbClr val="002576"/>
                </a:solidFill>
              </a:rPr>
              <a:t>.</a:t>
            </a:r>
          </a:p>
          <a:p>
            <a:endParaRPr lang="en-GB" sz="2400" dirty="0" smtClean="0">
              <a:solidFill>
                <a:srgbClr val="002576"/>
              </a:solidFill>
            </a:endParaRPr>
          </a:p>
        </p:txBody>
      </p:sp>
      <p:pic>
        <p:nvPicPr>
          <p:cNvPr id="9" name="Obraz 8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72008" y="31407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827584" y="1700808"/>
            <a:ext cx="7560840" cy="40324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en-GB" sz="2400" dirty="0" smtClean="0">
                <a:solidFill>
                  <a:srgbClr val="002576"/>
                </a:solidFill>
              </a:rPr>
              <a:t>University Convention – realized programmes </a:t>
            </a:r>
            <a:endParaRPr lang="pl-PL" sz="2400" dirty="0" smtClean="0">
              <a:solidFill>
                <a:srgbClr val="002576"/>
              </a:solidFill>
            </a:endParaRPr>
          </a:p>
          <a:p>
            <a:r>
              <a:rPr lang="en-GB" dirty="0" smtClean="0">
                <a:solidFill>
                  <a:srgbClr val="002576"/>
                </a:solidFill>
              </a:rPr>
              <a:t>„Young Manager” – 2-years internship, financed by the company. </a:t>
            </a:r>
          </a:p>
          <a:p>
            <a:r>
              <a:rPr lang="en-GB" dirty="0" smtClean="0">
                <a:solidFill>
                  <a:srgbClr val="002576"/>
                </a:solidFill>
              </a:rPr>
              <a:t>Directed to all students who finished at least 3rd year of studies.</a:t>
            </a:r>
          </a:p>
          <a:p>
            <a:r>
              <a:rPr lang="en-GB" dirty="0" smtClean="0">
                <a:solidFill>
                  <a:srgbClr val="002576"/>
                </a:solidFill>
              </a:rPr>
              <a:t>Organized according to detailed programme</a:t>
            </a:r>
          </a:p>
          <a:p>
            <a:r>
              <a:rPr lang="en-GB" dirty="0" smtClean="0">
                <a:solidFill>
                  <a:srgbClr val="002576"/>
                </a:solidFill>
              </a:rPr>
              <a:t>2 supervisors – one from company and one from the University.</a:t>
            </a:r>
          </a:p>
          <a:p>
            <a:r>
              <a:rPr lang="en-GB" dirty="0" smtClean="0">
                <a:solidFill>
                  <a:srgbClr val="002576"/>
                </a:solidFill>
              </a:rPr>
              <a:t>Its aim is to shape a student as a future employee, usually students go through several departments </a:t>
            </a:r>
            <a:r>
              <a:rPr lang="en-GB" dirty="0" err="1" smtClean="0">
                <a:solidFill>
                  <a:srgbClr val="002576"/>
                </a:solidFill>
              </a:rPr>
              <a:t>fulfillin</a:t>
            </a:r>
            <a:r>
              <a:rPr lang="pl-PL" dirty="0" smtClean="0">
                <a:solidFill>
                  <a:srgbClr val="002576"/>
                </a:solidFill>
              </a:rPr>
              <a:t>g</a:t>
            </a:r>
            <a:r>
              <a:rPr lang="en-GB" dirty="0" smtClean="0">
                <a:solidFill>
                  <a:srgbClr val="002576"/>
                </a:solidFill>
              </a:rPr>
              <a:t> various tasks. </a:t>
            </a:r>
          </a:p>
          <a:p>
            <a:r>
              <a:rPr lang="en-GB" dirty="0" smtClean="0">
                <a:solidFill>
                  <a:srgbClr val="002576"/>
                </a:solidFill>
              </a:rPr>
              <a:t>Development Centre is organized at the finish of the programme and company decides whether to employ the student or not.</a:t>
            </a:r>
          </a:p>
          <a:p>
            <a:endParaRPr lang="en-GB" sz="2400" dirty="0" smtClean="0">
              <a:solidFill>
                <a:srgbClr val="002576"/>
              </a:solidFill>
            </a:endParaRPr>
          </a:p>
        </p:txBody>
      </p:sp>
      <p:pic>
        <p:nvPicPr>
          <p:cNvPr id="9" name="Obraz 8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72008" y="31407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827584" y="1700808"/>
            <a:ext cx="7560840" cy="40324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en-GB" sz="2400" dirty="0" smtClean="0">
                <a:solidFill>
                  <a:srgbClr val="002576"/>
                </a:solidFill>
              </a:rPr>
              <a:t>University Convention – realized programmes </a:t>
            </a:r>
            <a:endParaRPr lang="pl-PL" sz="2400" dirty="0" smtClean="0">
              <a:solidFill>
                <a:srgbClr val="002576"/>
              </a:solidFill>
            </a:endParaRPr>
          </a:p>
          <a:p>
            <a:r>
              <a:rPr lang="en-GB" dirty="0" smtClean="0">
                <a:solidFill>
                  <a:srgbClr val="002576"/>
                </a:solidFill>
              </a:rPr>
              <a:t>Mentoring programme – directed only to 15 students and managers</a:t>
            </a:r>
          </a:p>
          <a:p>
            <a:r>
              <a:rPr lang="en-GB" dirty="0" smtClean="0">
                <a:solidFill>
                  <a:srgbClr val="002576"/>
                </a:solidFill>
              </a:rPr>
              <a:t>Lasts 1 year</a:t>
            </a:r>
          </a:p>
          <a:p>
            <a:r>
              <a:rPr lang="en-GB" dirty="0" smtClean="0">
                <a:solidFill>
                  <a:srgbClr val="002576"/>
                </a:solidFill>
              </a:rPr>
              <a:t>Carefully selected students of the last year of studies</a:t>
            </a:r>
          </a:p>
          <a:p>
            <a:r>
              <a:rPr lang="en-GB" dirty="0" smtClean="0">
                <a:solidFill>
                  <a:srgbClr val="002576"/>
                </a:solidFill>
              </a:rPr>
              <a:t>Mentor and mentee meet every two weeks</a:t>
            </a:r>
          </a:p>
          <a:p>
            <a:r>
              <a:rPr lang="en-GB" dirty="0" smtClean="0">
                <a:solidFill>
                  <a:srgbClr val="002576"/>
                </a:solidFill>
              </a:rPr>
              <a:t>The process is facilitated by the Career Service Centre.</a:t>
            </a:r>
          </a:p>
          <a:p>
            <a:endParaRPr lang="en-GB" sz="2400" dirty="0" smtClean="0">
              <a:solidFill>
                <a:srgbClr val="002576"/>
              </a:solidFill>
            </a:endParaRPr>
          </a:p>
        </p:txBody>
      </p:sp>
      <p:pic>
        <p:nvPicPr>
          <p:cNvPr id="9" name="Obraz 8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72008" y="31407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827584" y="2636912"/>
            <a:ext cx="7560840" cy="79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en-GB" sz="2400" dirty="0" smtClean="0">
                <a:solidFill>
                  <a:srgbClr val="002576"/>
                </a:solidFill>
              </a:rPr>
              <a:t>Why career guidance in higher education </a:t>
            </a:r>
            <a:endParaRPr lang="pl-PL" sz="2400" dirty="0" smtClean="0">
              <a:solidFill>
                <a:srgbClr val="002576"/>
              </a:solidFill>
            </a:endParaRPr>
          </a:p>
          <a:p>
            <a:pPr algn="ctr"/>
            <a:r>
              <a:rPr lang="en-GB" sz="2400" dirty="0" smtClean="0">
                <a:solidFill>
                  <a:srgbClr val="002576"/>
                </a:solidFill>
              </a:rPr>
              <a:t>is so important</a:t>
            </a:r>
            <a:r>
              <a:rPr lang="pl-PL" sz="2400" dirty="0" smtClean="0">
                <a:solidFill>
                  <a:srgbClr val="002576"/>
                </a:solidFill>
              </a:rPr>
              <a:t>?</a:t>
            </a:r>
            <a:endParaRPr lang="en-GB" sz="2400" dirty="0" smtClean="0">
              <a:solidFill>
                <a:srgbClr val="002576"/>
              </a:solidFill>
            </a:endParaRPr>
          </a:p>
        </p:txBody>
      </p:sp>
      <p:pic>
        <p:nvPicPr>
          <p:cNvPr id="9" name="Obraz 8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72008" y="31407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827584" y="2636912"/>
            <a:ext cx="7560840" cy="17281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buFontTx/>
              <a:buChar char="-"/>
            </a:pP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Undergraduates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choose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their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studies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according</a:t>
            </a:r>
            <a:r>
              <a:rPr lang="pl-PL" dirty="0" smtClean="0">
                <a:solidFill>
                  <a:srgbClr val="002576"/>
                </a:solidFill>
              </a:rPr>
              <a:t> to </a:t>
            </a:r>
            <a:r>
              <a:rPr lang="pl-PL" dirty="0" err="1" smtClean="0">
                <a:solidFill>
                  <a:srgbClr val="002576"/>
                </a:solidFill>
              </a:rPr>
              <a:t>employment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possibilities</a:t>
            </a:r>
            <a:endParaRPr lang="pl-PL" dirty="0" smtClean="0">
              <a:solidFill>
                <a:srgbClr val="002576"/>
              </a:solidFill>
            </a:endParaRPr>
          </a:p>
          <a:p>
            <a:pPr>
              <a:buFontTx/>
              <a:buChar char="-"/>
            </a:pPr>
            <a:r>
              <a:rPr lang="pl-PL" dirty="0" smtClean="0">
                <a:solidFill>
                  <a:srgbClr val="002576"/>
                </a:solidFill>
              </a:rPr>
              <a:t> Most of </a:t>
            </a:r>
            <a:r>
              <a:rPr lang="pl-PL" dirty="0" err="1" smtClean="0">
                <a:solidFill>
                  <a:srgbClr val="002576"/>
                </a:solidFill>
              </a:rPr>
              <a:t>the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students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finish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studies</a:t>
            </a:r>
            <a:r>
              <a:rPr lang="pl-PL" dirty="0" smtClean="0">
                <a:solidFill>
                  <a:srgbClr val="002576"/>
                </a:solidFill>
              </a:rPr>
              <a:t> to </a:t>
            </a:r>
            <a:r>
              <a:rPr lang="pl-PL" dirty="0" err="1" smtClean="0">
                <a:solidFill>
                  <a:srgbClr val="002576"/>
                </a:solidFill>
              </a:rPr>
              <a:t>have</a:t>
            </a:r>
            <a:r>
              <a:rPr lang="pl-PL" dirty="0" smtClean="0">
                <a:solidFill>
                  <a:srgbClr val="002576"/>
                </a:solidFill>
              </a:rPr>
              <a:t> a </a:t>
            </a:r>
            <a:r>
              <a:rPr lang="pl-PL" dirty="0" err="1" smtClean="0">
                <a:solidFill>
                  <a:srgbClr val="002576"/>
                </a:solidFill>
              </a:rPr>
              <a:t>successful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job</a:t>
            </a:r>
            <a:endParaRPr lang="pl-PL" dirty="0" smtClean="0">
              <a:solidFill>
                <a:srgbClr val="002576"/>
              </a:solidFill>
            </a:endParaRPr>
          </a:p>
          <a:p>
            <a:pPr>
              <a:buFontTx/>
              <a:buChar char="-"/>
            </a:pP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Transition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from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education</a:t>
            </a:r>
            <a:r>
              <a:rPr lang="pl-PL" dirty="0" smtClean="0">
                <a:solidFill>
                  <a:srgbClr val="002576"/>
                </a:solidFill>
              </a:rPr>
              <a:t> to </a:t>
            </a:r>
            <a:r>
              <a:rPr lang="pl-PL" dirty="0" err="1" smtClean="0">
                <a:solidFill>
                  <a:srgbClr val="002576"/>
                </a:solidFill>
              </a:rPr>
              <a:t>labour</a:t>
            </a:r>
            <a:r>
              <a:rPr lang="pl-PL" dirty="0" smtClean="0">
                <a:solidFill>
                  <a:srgbClr val="002576"/>
                </a:solidFill>
              </a:rPr>
              <a:t> market </a:t>
            </a:r>
            <a:r>
              <a:rPr lang="pl-PL" dirty="0" err="1" smtClean="0">
                <a:solidFill>
                  <a:srgbClr val="002576"/>
                </a:solidFill>
              </a:rPr>
              <a:t>is</a:t>
            </a:r>
            <a:r>
              <a:rPr lang="pl-PL" dirty="0" smtClean="0">
                <a:solidFill>
                  <a:srgbClr val="002576"/>
                </a:solidFill>
              </a:rPr>
              <a:t> a </a:t>
            </a:r>
            <a:r>
              <a:rPr lang="pl-PL" dirty="0" err="1" smtClean="0">
                <a:solidFill>
                  <a:srgbClr val="002576"/>
                </a:solidFill>
              </a:rPr>
              <a:t>stressful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experience</a:t>
            </a:r>
            <a:endParaRPr lang="pl-PL" dirty="0" smtClean="0">
              <a:solidFill>
                <a:srgbClr val="002576"/>
              </a:solidFill>
            </a:endParaRPr>
          </a:p>
          <a:p>
            <a:pPr>
              <a:buFontTx/>
              <a:buChar char="-"/>
            </a:pPr>
            <a:r>
              <a:rPr lang="pl-PL" dirty="0" smtClean="0">
                <a:solidFill>
                  <a:srgbClr val="002576"/>
                </a:solidFill>
              </a:rPr>
              <a:t> Modern </a:t>
            </a:r>
            <a:r>
              <a:rPr lang="pl-PL" dirty="0" err="1" smtClean="0">
                <a:solidFill>
                  <a:srgbClr val="002576"/>
                </a:solidFill>
              </a:rPr>
              <a:t>economy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needs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well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educated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people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with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skills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adjusted</a:t>
            </a:r>
            <a:r>
              <a:rPr lang="pl-PL" dirty="0" smtClean="0">
                <a:solidFill>
                  <a:srgbClr val="002576"/>
                </a:solidFill>
              </a:rPr>
              <a:t> to </a:t>
            </a:r>
            <a:r>
              <a:rPr lang="pl-PL" dirty="0" err="1" smtClean="0">
                <a:solidFill>
                  <a:srgbClr val="002576"/>
                </a:solidFill>
              </a:rPr>
              <a:t>the</a:t>
            </a:r>
            <a:r>
              <a:rPr lang="pl-PL" dirty="0" smtClean="0">
                <a:solidFill>
                  <a:srgbClr val="002576"/>
                </a:solidFill>
              </a:rPr>
              <a:t> market </a:t>
            </a:r>
            <a:r>
              <a:rPr lang="pl-PL" dirty="0" err="1" smtClean="0">
                <a:solidFill>
                  <a:srgbClr val="002576"/>
                </a:solidFill>
              </a:rPr>
              <a:t>needs</a:t>
            </a:r>
            <a:endParaRPr lang="pl-PL" dirty="0" smtClean="0">
              <a:solidFill>
                <a:srgbClr val="002576"/>
              </a:solidFill>
            </a:endParaRPr>
          </a:p>
        </p:txBody>
      </p:sp>
      <p:pic>
        <p:nvPicPr>
          <p:cNvPr id="9" name="Obraz 8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72008" y="31407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827584" y="2636912"/>
            <a:ext cx="7560840" cy="17281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en-GB" sz="2400" dirty="0" smtClean="0">
                <a:solidFill>
                  <a:srgbClr val="002576"/>
                </a:solidFill>
              </a:rPr>
              <a:t>We all – authorities, academic and administrative staff,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students</a:t>
            </a:r>
            <a:r>
              <a:rPr lang="pl-PL" sz="2400" dirty="0" smtClean="0">
                <a:solidFill>
                  <a:srgbClr val="002576"/>
                </a:solidFill>
              </a:rPr>
              <a:t>’ </a:t>
            </a:r>
            <a:r>
              <a:rPr lang="pl-PL" sz="2400" dirty="0" err="1" smtClean="0">
                <a:solidFill>
                  <a:srgbClr val="002576"/>
                </a:solidFill>
              </a:rPr>
              <a:t>government</a:t>
            </a:r>
            <a:r>
              <a:rPr lang="en-GB" sz="2400" dirty="0" smtClean="0">
                <a:solidFill>
                  <a:srgbClr val="002576"/>
                </a:solidFill>
              </a:rPr>
              <a:t> shape students </a:t>
            </a:r>
            <a:endParaRPr lang="pl-PL" sz="2400" dirty="0" smtClean="0">
              <a:solidFill>
                <a:srgbClr val="002576"/>
              </a:solidFill>
            </a:endParaRPr>
          </a:p>
          <a:p>
            <a:pPr algn="ctr"/>
            <a:r>
              <a:rPr lang="en-GB" sz="2400" dirty="0" smtClean="0">
                <a:solidFill>
                  <a:srgbClr val="002576"/>
                </a:solidFill>
              </a:rPr>
              <a:t>to be successful in the future</a:t>
            </a:r>
          </a:p>
          <a:p>
            <a:endParaRPr lang="pl-PL" dirty="0" smtClean="0">
              <a:solidFill>
                <a:srgbClr val="002576"/>
              </a:solidFill>
            </a:endParaRPr>
          </a:p>
        </p:txBody>
      </p:sp>
      <p:pic>
        <p:nvPicPr>
          <p:cNvPr id="9" name="Obraz 8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72008" y="31407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827584" y="2636912"/>
            <a:ext cx="7560840" cy="17281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pl-PL" sz="2400" dirty="0" err="1" smtClean="0">
                <a:solidFill>
                  <a:srgbClr val="002576"/>
                </a:solidFill>
              </a:rPr>
              <a:t>How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may</a:t>
            </a:r>
            <a:r>
              <a:rPr lang="pl-PL" sz="2400" dirty="0" smtClean="0">
                <a:solidFill>
                  <a:srgbClr val="002576"/>
                </a:solidFill>
              </a:rPr>
              <a:t> we </a:t>
            </a:r>
            <a:r>
              <a:rPr lang="pl-PL" sz="2400" dirty="0" err="1" smtClean="0">
                <a:solidFill>
                  <a:srgbClr val="002576"/>
                </a:solidFill>
              </a:rPr>
              <a:t>cooperate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within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the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university</a:t>
            </a:r>
            <a:r>
              <a:rPr lang="pl-PL" sz="2400" dirty="0" smtClean="0">
                <a:solidFill>
                  <a:srgbClr val="002576"/>
                </a:solidFill>
              </a:rPr>
              <a:t>? </a:t>
            </a:r>
          </a:p>
        </p:txBody>
      </p:sp>
      <p:pic>
        <p:nvPicPr>
          <p:cNvPr id="9" name="Obraz 8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72008" y="31407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827584" y="2276872"/>
            <a:ext cx="7560840" cy="30963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pl-PL" sz="2400" dirty="0" err="1" smtClean="0">
                <a:solidFill>
                  <a:srgbClr val="002576"/>
                </a:solidFill>
              </a:rPr>
              <a:t>How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may</a:t>
            </a:r>
            <a:r>
              <a:rPr lang="pl-PL" sz="2400" dirty="0" smtClean="0">
                <a:solidFill>
                  <a:srgbClr val="002576"/>
                </a:solidFill>
              </a:rPr>
              <a:t> we </a:t>
            </a:r>
            <a:r>
              <a:rPr lang="pl-PL" sz="2400" dirty="0" err="1" smtClean="0">
                <a:solidFill>
                  <a:srgbClr val="002576"/>
                </a:solidFill>
              </a:rPr>
              <a:t>cooperate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within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the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university</a:t>
            </a:r>
            <a:r>
              <a:rPr lang="pl-PL" sz="2400" dirty="0" smtClean="0">
                <a:solidFill>
                  <a:srgbClr val="002576"/>
                </a:solidFill>
              </a:rPr>
              <a:t>?</a:t>
            </a:r>
          </a:p>
          <a:p>
            <a:endParaRPr lang="pl-PL" sz="2400" dirty="0" smtClean="0">
              <a:solidFill>
                <a:srgbClr val="002576"/>
              </a:solidFill>
            </a:endParaRPr>
          </a:p>
          <a:p>
            <a:pPr>
              <a:buFontTx/>
              <a:buChar char="-"/>
            </a:pP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conveying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knowledge</a:t>
            </a:r>
            <a:r>
              <a:rPr lang="pl-PL" sz="2400" dirty="0" smtClean="0">
                <a:solidFill>
                  <a:srgbClr val="002576"/>
                </a:solidFill>
              </a:rPr>
              <a:t> on </a:t>
            </a:r>
            <a:r>
              <a:rPr lang="pl-PL" sz="2400" dirty="0" err="1" smtClean="0">
                <a:solidFill>
                  <a:srgbClr val="002576"/>
                </a:solidFill>
              </a:rPr>
              <a:t>employment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possibilities</a:t>
            </a:r>
            <a:endParaRPr lang="pl-PL" sz="2400" dirty="0" smtClean="0">
              <a:solidFill>
                <a:srgbClr val="002576"/>
              </a:solidFill>
            </a:endParaRPr>
          </a:p>
          <a:p>
            <a:pPr>
              <a:buFontTx/>
              <a:buChar char="-"/>
            </a:pP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undertaking</a:t>
            </a:r>
            <a:r>
              <a:rPr lang="pl-PL" sz="2400" dirty="0" smtClean="0">
                <a:solidFill>
                  <a:srgbClr val="002576"/>
                </a:solidFill>
              </a:rPr>
              <a:t> dialog </a:t>
            </a:r>
            <a:r>
              <a:rPr lang="pl-PL" sz="2400" dirty="0" err="1" smtClean="0">
                <a:solidFill>
                  <a:srgbClr val="002576"/>
                </a:solidFill>
              </a:rPr>
              <a:t>with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potential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employers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</a:p>
          <a:p>
            <a:pPr>
              <a:buFontTx/>
              <a:buChar char="-"/>
            </a:pP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motivating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students</a:t>
            </a:r>
            <a:r>
              <a:rPr lang="pl-PL" sz="2400" dirty="0" smtClean="0">
                <a:solidFill>
                  <a:srgbClr val="002576"/>
                </a:solidFill>
              </a:rPr>
              <a:t> to set </a:t>
            </a:r>
            <a:r>
              <a:rPr lang="pl-PL" sz="2400" dirty="0" err="1" smtClean="0">
                <a:solidFill>
                  <a:srgbClr val="002576"/>
                </a:solidFill>
              </a:rPr>
              <a:t>their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career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goals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</a:p>
          <a:p>
            <a:pPr>
              <a:buFontTx/>
              <a:buChar char="-"/>
            </a:pP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promoting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events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organized</a:t>
            </a:r>
            <a:r>
              <a:rPr lang="pl-PL" sz="2400" dirty="0" smtClean="0">
                <a:solidFill>
                  <a:srgbClr val="002576"/>
                </a:solidFill>
              </a:rPr>
              <a:t> for </a:t>
            </a:r>
            <a:r>
              <a:rPr lang="pl-PL" sz="2400" dirty="0" err="1" smtClean="0">
                <a:solidFill>
                  <a:srgbClr val="002576"/>
                </a:solidFill>
              </a:rPr>
              <a:t>students</a:t>
            </a:r>
            <a:r>
              <a:rPr lang="pl-PL" sz="2400" dirty="0" smtClean="0">
                <a:solidFill>
                  <a:srgbClr val="002576"/>
                </a:solidFill>
              </a:rPr>
              <a:t> by </a:t>
            </a:r>
            <a:r>
              <a:rPr lang="pl-PL" sz="2400" dirty="0" err="1" smtClean="0">
                <a:solidFill>
                  <a:srgbClr val="002576"/>
                </a:solidFill>
              </a:rPr>
              <a:t>Career</a:t>
            </a:r>
            <a:r>
              <a:rPr lang="pl-PL" sz="2400" dirty="0" smtClean="0">
                <a:solidFill>
                  <a:srgbClr val="002576"/>
                </a:solidFill>
              </a:rPr>
              <a:t> Service Centre</a:t>
            </a:r>
          </a:p>
          <a:p>
            <a:pPr>
              <a:buFontTx/>
              <a:buChar char="-"/>
            </a:pP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promoting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Career</a:t>
            </a:r>
            <a:r>
              <a:rPr lang="pl-PL" sz="2400" dirty="0" smtClean="0">
                <a:solidFill>
                  <a:srgbClr val="002576"/>
                </a:solidFill>
              </a:rPr>
              <a:t> Service Centre </a:t>
            </a:r>
            <a:r>
              <a:rPr lang="pl-PL" sz="2400" dirty="0" err="1" smtClean="0">
                <a:solidFill>
                  <a:srgbClr val="002576"/>
                </a:solidFill>
              </a:rPr>
              <a:t>itself</a:t>
            </a:r>
            <a:endParaRPr lang="en-GB" sz="2400" dirty="0" smtClean="0">
              <a:solidFill>
                <a:srgbClr val="002576"/>
              </a:solidFill>
            </a:endParaRPr>
          </a:p>
          <a:p>
            <a:r>
              <a:rPr lang="pl-PL" sz="2400" dirty="0" smtClean="0">
                <a:solidFill>
                  <a:srgbClr val="002576"/>
                </a:solidFill>
              </a:rPr>
              <a:t> </a:t>
            </a:r>
          </a:p>
        </p:txBody>
      </p:sp>
      <p:pic>
        <p:nvPicPr>
          <p:cNvPr id="9" name="Obraz 8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72008" y="31407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827584" y="1988840"/>
            <a:ext cx="7560840" cy="38884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pl-PL" sz="2400" dirty="0" err="1" smtClean="0">
                <a:solidFill>
                  <a:srgbClr val="002576"/>
                </a:solidFill>
              </a:rPr>
              <a:t>How</a:t>
            </a:r>
            <a:r>
              <a:rPr lang="pl-PL" sz="2400" dirty="0" smtClean="0">
                <a:solidFill>
                  <a:srgbClr val="002576"/>
                </a:solidFill>
              </a:rPr>
              <a:t> we do </a:t>
            </a:r>
            <a:r>
              <a:rPr lang="pl-PL" sz="2400" dirty="0" err="1" smtClean="0">
                <a:solidFill>
                  <a:srgbClr val="002576"/>
                </a:solidFill>
              </a:rPr>
              <a:t>it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at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University</a:t>
            </a:r>
            <a:r>
              <a:rPr lang="pl-PL" sz="2400" dirty="0" smtClean="0">
                <a:solidFill>
                  <a:srgbClr val="002576"/>
                </a:solidFill>
              </a:rPr>
              <a:t> of Silesia?</a:t>
            </a:r>
          </a:p>
          <a:p>
            <a:endParaRPr lang="pl-PL" sz="2400" dirty="0" smtClean="0">
              <a:solidFill>
                <a:srgbClr val="002576"/>
              </a:solidFill>
            </a:endParaRPr>
          </a:p>
          <a:p>
            <a:r>
              <a:rPr lang="pl-PL" dirty="0" err="1" smtClean="0">
                <a:solidFill>
                  <a:srgbClr val="002576"/>
                </a:solidFill>
              </a:rPr>
              <a:t>Organizing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conferences</a:t>
            </a:r>
            <a:r>
              <a:rPr lang="pl-PL" dirty="0" smtClean="0">
                <a:solidFill>
                  <a:srgbClr val="002576"/>
                </a:solidFill>
              </a:rPr>
              <a:t> and </a:t>
            </a:r>
            <a:r>
              <a:rPr lang="pl-PL" dirty="0" err="1" smtClean="0">
                <a:solidFill>
                  <a:srgbClr val="002576"/>
                </a:solidFill>
              </a:rPr>
              <a:t>seminars</a:t>
            </a:r>
            <a:r>
              <a:rPr lang="pl-PL" dirty="0" smtClean="0">
                <a:solidFill>
                  <a:srgbClr val="002576"/>
                </a:solidFill>
              </a:rPr>
              <a:t> for </a:t>
            </a:r>
            <a:r>
              <a:rPr lang="pl-PL" dirty="0" err="1" smtClean="0">
                <a:solidFill>
                  <a:srgbClr val="002576"/>
                </a:solidFill>
              </a:rPr>
              <a:t>students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with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potential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employers</a:t>
            </a:r>
            <a:endParaRPr lang="en-GB" dirty="0" smtClean="0">
              <a:solidFill>
                <a:srgbClr val="002576"/>
              </a:solidFill>
            </a:endParaRPr>
          </a:p>
          <a:p>
            <a:r>
              <a:rPr lang="pl-PL" dirty="0" err="1" smtClean="0">
                <a:solidFill>
                  <a:srgbClr val="002576"/>
                </a:solidFill>
              </a:rPr>
              <a:t>e.g</a:t>
            </a:r>
            <a:r>
              <a:rPr lang="pl-PL" dirty="0" smtClean="0">
                <a:solidFill>
                  <a:srgbClr val="002576"/>
                </a:solidFill>
              </a:rPr>
              <a:t>. ‘</a:t>
            </a:r>
            <a:r>
              <a:rPr lang="en-GB" dirty="0" smtClean="0">
                <a:solidFill>
                  <a:srgbClr val="002576"/>
                </a:solidFill>
              </a:rPr>
              <a:t>The Doors to the Chemist’s Career</a:t>
            </a:r>
            <a:r>
              <a:rPr lang="pl-PL" dirty="0" smtClean="0">
                <a:solidFill>
                  <a:srgbClr val="002576"/>
                </a:solidFill>
              </a:rPr>
              <a:t>’ </a:t>
            </a:r>
          </a:p>
        </p:txBody>
      </p:sp>
      <p:pic>
        <p:nvPicPr>
          <p:cNvPr id="9" name="Obraz 8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  <p:pic>
        <p:nvPicPr>
          <p:cNvPr id="8" name="Picture 7" descr="\\fs01.adm.us.edu.pl\Redirect\dunaj\Moje dokumenty\My Pictures\IMG_7096_foto%20Julia%20Agnieszka%20Szymala_zoom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3717032"/>
            <a:ext cx="3441917" cy="2291333"/>
          </a:xfrm>
          <a:prstGeom prst="rect">
            <a:avLst/>
          </a:prstGeom>
          <a:noFill/>
        </p:spPr>
      </p:pic>
      <p:pic>
        <p:nvPicPr>
          <p:cNvPr id="10" name="Picture 8" descr="\\fs01.adm.us.edu.pl\Redirect\dunaj\Moje dokumenty\My Pictures\IMG_7146-02_foto%20Julia%20Agnieszka%20Szymala_zoom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104" y="3429000"/>
            <a:ext cx="3461328" cy="2304256"/>
          </a:xfrm>
          <a:prstGeom prst="rect">
            <a:avLst/>
          </a:prstGeom>
          <a:noFill/>
        </p:spPr>
      </p:pic>
      <p:pic>
        <p:nvPicPr>
          <p:cNvPr id="11" name="Picture 9" descr="\\fs01.adm.us.edu.pl\Redirect\dunaj\Moje dokumenty\My Pictures\IMG_7126_foto%20Julia%20Agnieszka%20Szymala_zoom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71800" y="4149080"/>
            <a:ext cx="3621782" cy="24110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72008" y="31407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827584" y="2636912"/>
            <a:ext cx="7560840" cy="32403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pl-PL" sz="2400" dirty="0" err="1" smtClean="0">
                <a:solidFill>
                  <a:srgbClr val="002576"/>
                </a:solidFill>
              </a:rPr>
              <a:t>How</a:t>
            </a:r>
            <a:r>
              <a:rPr lang="pl-PL" sz="2400" dirty="0" smtClean="0">
                <a:solidFill>
                  <a:srgbClr val="002576"/>
                </a:solidFill>
              </a:rPr>
              <a:t> we do </a:t>
            </a:r>
            <a:r>
              <a:rPr lang="pl-PL" sz="2400" dirty="0" err="1" smtClean="0">
                <a:solidFill>
                  <a:srgbClr val="002576"/>
                </a:solidFill>
              </a:rPr>
              <a:t>it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at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University</a:t>
            </a:r>
            <a:r>
              <a:rPr lang="pl-PL" sz="2400" dirty="0" smtClean="0">
                <a:solidFill>
                  <a:srgbClr val="002576"/>
                </a:solidFill>
              </a:rPr>
              <a:t> of Silesia?</a:t>
            </a:r>
          </a:p>
          <a:p>
            <a:endParaRPr lang="pl-PL" sz="2400" dirty="0" smtClean="0">
              <a:solidFill>
                <a:srgbClr val="002576"/>
              </a:solidFill>
            </a:endParaRPr>
          </a:p>
          <a:p>
            <a:r>
              <a:rPr lang="pl-PL" dirty="0" err="1" smtClean="0">
                <a:solidFill>
                  <a:srgbClr val="002576"/>
                </a:solidFill>
              </a:rPr>
              <a:t>Organizing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seminars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concerning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job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searching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skills</a:t>
            </a:r>
            <a:endParaRPr lang="pl-PL" dirty="0" smtClean="0">
              <a:solidFill>
                <a:srgbClr val="002576"/>
              </a:solidFill>
            </a:endParaRPr>
          </a:p>
          <a:p>
            <a:endParaRPr lang="pl-PL" dirty="0" smtClean="0">
              <a:solidFill>
                <a:srgbClr val="002576"/>
              </a:solidFill>
            </a:endParaRPr>
          </a:p>
          <a:p>
            <a:pPr>
              <a:buFontTx/>
              <a:buChar char="-"/>
            </a:pP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how</a:t>
            </a:r>
            <a:r>
              <a:rPr lang="pl-PL" dirty="0" smtClean="0">
                <a:solidFill>
                  <a:srgbClr val="002576"/>
                </a:solidFill>
              </a:rPr>
              <a:t> to </a:t>
            </a:r>
            <a:r>
              <a:rPr lang="pl-PL" dirty="0" err="1" smtClean="0">
                <a:solidFill>
                  <a:srgbClr val="002576"/>
                </a:solidFill>
              </a:rPr>
              <a:t>write</a:t>
            </a:r>
            <a:r>
              <a:rPr lang="pl-PL" dirty="0" smtClean="0">
                <a:solidFill>
                  <a:srgbClr val="002576"/>
                </a:solidFill>
              </a:rPr>
              <a:t> a CV, </a:t>
            </a:r>
            <a:r>
              <a:rPr lang="pl-PL" dirty="0" err="1" smtClean="0">
                <a:solidFill>
                  <a:srgbClr val="002576"/>
                </a:solidFill>
              </a:rPr>
              <a:t>how</a:t>
            </a:r>
            <a:r>
              <a:rPr lang="pl-PL" dirty="0" smtClean="0">
                <a:solidFill>
                  <a:srgbClr val="002576"/>
                </a:solidFill>
              </a:rPr>
              <a:t> to </a:t>
            </a:r>
            <a:r>
              <a:rPr lang="pl-PL" dirty="0" err="1" smtClean="0">
                <a:solidFill>
                  <a:srgbClr val="002576"/>
                </a:solidFill>
              </a:rPr>
              <a:t>prepare</a:t>
            </a:r>
            <a:r>
              <a:rPr lang="pl-PL" dirty="0" smtClean="0">
                <a:solidFill>
                  <a:srgbClr val="002576"/>
                </a:solidFill>
              </a:rPr>
              <a:t> to </a:t>
            </a:r>
            <a:r>
              <a:rPr lang="pl-PL" dirty="0" err="1" smtClean="0">
                <a:solidFill>
                  <a:srgbClr val="002576"/>
                </a:solidFill>
              </a:rPr>
              <a:t>the</a:t>
            </a:r>
            <a:r>
              <a:rPr lang="pl-PL" dirty="0" smtClean="0">
                <a:solidFill>
                  <a:srgbClr val="002576"/>
                </a:solidFill>
              </a:rPr>
              <a:t> interview, </a:t>
            </a:r>
            <a:r>
              <a:rPr lang="pl-PL" dirty="0" err="1" smtClean="0">
                <a:solidFill>
                  <a:srgbClr val="002576"/>
                </a:solidFill>
              </a:rPr>
              <a:t>how</a:t>
            </a:r>
            <a:r>
              <a:rPr lang="pl-PL" dirty="0" smtClean="0">
                <a:solidFill>
                  <a:srgbClr val="002576"/>
                </a:solidFill>
              </a:rPr>
              <a:t> to set </a:t>
            </a:r>
            <a:r>
              <a:rPr lang="pl-PL" dirty="0" err="1" smtClean="0">
                <a:solidFill>
                  <a:srgbClr val="002576"/>
                </a:solidFill>
              </a:rPr>
              <a:t>career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goals</a:t>
            </a:r>
            <a:endParaRPr lang="pl-PL" dirty="0" smtClean="0">
              <a:solidFill>
                <a:srgbClr val="002576"/>
              </a:solidFill>
            </a:endParaRPr>
          </a:p>
          <a:p>
            <a:pPr>
              <a:buFontTx/>
              <a:buChar char="-"/>
            </a:pPr>
            <a:r>
              <a:rPr lang="pl-PL" dirty="0" err="1" smtClean="0">
                <a:solidFill>
                  <a:srgbClr val="002576"/>
                </a:solidFill>
              </a:rPr>
              <a:t>ordered</a:t>
            </a:r>
            <a:r>
              <a:rPr lang="pl-PL" dirty="0" smtClean="0">
                <a:solidFill>
                  <a:srgbClr val="002576"/>
                </a:solidFill>
              </a:rPr>
              <a:t> by </a:t>
            </a:r>
            <a:r>
              <a:rPr lang="pl-PL" dirty="0" err="1" smtClean="0">
                <a:solidFill>
                  <a:srgbClr val="002576"/>
                </a:solidFill>
              </a:rPr>
              <a:t>academic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staff</a:t>
            </a:r>
            <a:r>
              <a:rPr lang="pl-PL" dirty="0" smtClean="0">
                <a:solidFill>
                  <a:srgbClr val="002576"/>
                </a:solidFill>
              </a:rPr>
              <a:t> of </a:t>
            </a:r>
            <a:r>
              <a:rPr lang="pl-PL" dirty="0" err="1" smtClean="0">
                <a:solidFill>
                  <a:srgbClr val="002576"/>
                </a:solidFill>
              </a:rPr>
              <a:t>particular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faculties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or</a:t>
            </a:r>
            <a:r>
              <a:rPr lang="pl-PL" dirty="0" smtClean="0">
                <a:solidFill>
                  <a:srgbClr val="002576"/>
                </a:solidFill>
              </a:rPr>
              <a:t> by </a:t>
            </a:r>
            <a:r>
              <a:rPr lang="pl-PL" dirty="0" err="1" smtClean="0">
                <a:solidFill>
                  <a:srgbClr val="002576"/>
                </a:solidFill>
              </a:rPr>
              <a:t>students</a:t>
            </a:r>
            <a:r>
              <a:rPr lang="pl-PL" dirty="0" smtClean="0">
                <a:solidFill>
                  <a:srgbClr val="002576"/>
                </a:solidFill>
              </a:rPr>
              <a:t>’ </a:t>
            </a:r>
            <a:r>
              <a:rPr lang="pl-PL" dirty="0" err="1" smtClean="0">
                <a:solidFill>
                  <a:srgbClr val="002576"/>
                </a:solidFill>
              </a:rPr>
              <a:t>government</a:t>
            </a:r>
            <a:endParaRPr lang="pl-PL" dirty="0" smtClean="0">
              <a:solidFill>
                <a:srgbClr val="002576"/>
              </a:solidFill>
            </a:endParaRPr>
          </a:p>
          <a:p>
            <a:pPr>
              <a:buFontTx/>
              <a:buChar char="-"/>
            </a:pP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workshops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adjusted</a:t>
            </a:r>
            <a:r>
              <a:rPr lang="pl-PL" dirty="0" smtClean="0">
                <a:solidFill>
                  <a:srgbClr val="002576"/>
                </a:solidFill>
              </a:rPr>
              <a:t> to </a:t>
            </a:r>
            <a:r>
              <a:rPr lang="pl-PL" dirty="0" err="1" smtClean="0">
                <a:solidFill>
                  <a:srgbClr val="002576"/>
                </a:solidFill>
              </a:rPr>
              <a:t>the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needs</a:t>
            </a:r>
            <a:r>
              <a:rPr lang="pl-PL" dirty="0" smtClean="0">
                <a:solidFill>
                  <a:srgbClr val="002576"/>
                </a:solidFill>
              </a:rPr>
              <a:t> of </a:t>
            </a:r>
            <a:r>
              <a:rPr lang="pl-PL" dirty="0" err="1" smtClean="0">
                <a:solidFill>
                  <a:srgbClr val="002576"/>
                </a:solidFill>
              </a:rPr>
              <a:t>particular</a:t>
            </a:r>
            <a:r>
              <a:rPr lang="pl-PL" dirty="0" smtClean="0">
                <a:solidFill>
                  <a:srgbClr val="002576"/>
                </a:solidFill>
              </a:rPr>
              <a:t> student group</a:t>
            </a:r>
          </a:p>
          <a:p>
            <a:endParaRPr lang="pl-PL" sz="2400" dirty="0" smtClean="0">
              <a:solidFill>
                <a:srgbClr val="002576"/>
              </a:solidFill>
            </a:endParaRPr>
          </a:p>
        </p:txBody>
      </p:sp>
      <p:pic>
        <p:nvPicPr>
          <p:cNvPr id="9" name="Obraz 8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72008" y="31407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395536" y="1988840"/>
            <a:ext cx="7560840" cy="20882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pl-PL" sz="2400" dirty="0" err="1" smtClean="0">
                <a:solidFill>
                  <a:srgbClr val="002576"/>
                </a:solidFill>
              </a:rPr>
              <a:t>How</a:t>
            </a:r>
            <a:r>
              <a:rPr lang="pl-PL" sz="2400" dirty="0" smtClean="0">
                <a:solidFill>
                  <a:srgbClr val="002576"/>
                </a:solidFill>
              </a:rPr>
              <a:t> we do </a:t>
            </a:r>
            <a:r>
              <a:rPr lang="pl-PL" sz="2400" dirty="0" err="1" smtClean="0">
                <a:solidFill>
                  <a:srgbClr val="002576"/>
                </a:solidFill>
              </a:rPr>
              <a:t>it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at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University</a:t>
            </a:r>
            <a:r>
              <a:rPr lang="pl-PL" sz="2400" dirty="0" smtClean="0">
                <a:solidFill>
                  <a:srgbClr val="002576"/>
                </a:solidFill>
              </a:rPr>
              <a:t> of Silesia?</a:t>
            </a:r>
          </a:p>
          <a:p>
            <a:endParaRPr lang="pl-PL" sz="2400" dirty="0" smtClean="0">
              <a:solidFill>
                <a:srgbClr val="002576"/>
              </a:solidFill>
            </a:endParaRPr>
          </a:p>
          <a:p>
            <a:r>
              <a:rPr lang="pl-PL" dirty="0" err="1" smtClean="0">
                <a:solidFill>
                  <a:srgbClr val="002576"/>
                </a:solidFill>
              </a:rPr>
              <a:t>Which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way</a:t>
            </a:r>
            <a:r>
              <a:rPr lang="pl-PL" dirty="0" smtClean="0">
                <a:solidFill>
                  <a:srgbClr val="002576"/>
                </a:solidFill>
              </a:rPr>
              <a:t> to </a:t>
            </a:r>
            <a:r>
              <a:rPr lang="pl-PL" dirty="0" err="1" smtClean="0">
                <a:solidFill>
                  <a:srgbClr val="002576"/>
                </a:solidFill>
              </a:rPr>
              <a:t>work</a:t>
            </a:r>
            <a:r>
              <a:rPr lang="pl-PL" dirty="0" smtClean="0">
                <a:solidFill>
                  <a:srgbClr val="002576"/>
                </a:solidFill>
              </a:rPr>
              <a:t>?</a:t>
            </a:r>
          </a:p>
          <a:p>
            <a:r>
              <a:rPr lang="pl-PL" dirty="0" err="1" smtClean="0">
                <a:solidFill>
                  <a:srgbClr val="002576"/>
                </a:solidFill>
              </a:rPr>
              <a:t>Meetings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with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professionals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representing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particular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occupation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in</a:t>
            </a:r>
            <a:r>
              <a:rPr lang="pl-PL" dirty="0" smtClean="0">
                <a:solidFill>
                  <a:srgbClr val="002576"/>
                </a:solidFill>
              </a:rPr>
              <a:t> a </a:t>
            </a:r>
            <a:r>
              <a:rPr lang="pl-PL" dirty="0" err="1" smtClean="0">
                <a:solidFill>
                  <a:srgbClr val="002576"/>
                </a:solidFill>
              </a:rPr>
              <a:t>range</a:t>
            </a:r>
            <a:r>
              <a:rPr lang="pl-PL" dirty="0" smtClean="0">
                <a:solidFill>
                  <a:srgbClr val="002576"/>
                </a:solidFill>
              </a:rPr>
              <a:t> of </a:t>
            </a:r>
            <a:r>
              <a:rPr lang="pl-PL" dirty="0" err="1" smtClean="0">
                <a:solidFill>
                  <a:srgbClr val="002576"/>
                </a:solidFill>
              </a:rPr>
              <a:t>interest</a:t>
            </a:r>
            <a:r>
              <a:rPr lang="pl-PL" dirty="0" smtClean="0">
                <a:solidFill>
                  <a:srgbClr val="002576"/>
                </a:solidFill>
              </a:rPr>
              <a:t> of </a:t>
            </a:r>
            <a:r>
              <a:rPr lang="pl-PL" dirty="0" err="1" smtClean="0">
                <a:solidFill>
                  <a:srgbClr val="002576"/>
                </a:solidFill>
              </a:rPr>
              <a:t>students</a:t>
            </a:r>
            <a:r>
              <a:rPr lang="pl-PL" dirty="0" smtClean="0">
                <a:solidFill>
                  <a:srgbClr val="002576"/>
                </a:solidFill>
              </a:rPr>
              <a:t> (</a:t>
            </a:r>
            <a:r>
              <a:rPr lang="pl-PL" dirty="0" err="1" smtClean="0">
                <a:solidFill>
                  <a:srgbClr val="002576"/>
                </a:solidFill>
              </a:rPr>
              <a:t>organized</a:t>
            </a:r>
            <a:r>
              <a:rPr lang="pl-PL" dirty="0" smtClean="0">
                <a:solidFill>
                  <a:srgbClr val="002576"/>
                </a:solidFill>
              </a:rPr>
              <a:t> for </a:t>
            </a:r>
            <a:r>
              <a:rPr lang="pl-PL" dirty="0" err="1" smtClean="0">
                <a:solidFill>
                  <a:srgbClr val="002576"/>
                </a:solidFill>
              </a:rPr>
              <a:t>students</a:t>
            </a:r>
            <a:r>
              <a:rPr lang="pl-PL" dirty="0" smtClean="0">
                <a:solidFill>
                  <a:srgbClr val="002576"/>
                </a:solidFill>
              </a:rPr>
              <a:t> of </a:t>
            </a:r>
            <a:r>
              <a:rPr lang="pl-PL" dirty="0" err="1" smtClean="0">
                <a:solidFill>
                  <a:srgbClr val="002576"/>
                </a:solidFill>
              </a:rPr>
              <a:t>various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study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programmes</a:t>
            </a:r>
            <a:r>
              <a:rPr lang="pl-PL" dirty="0" smtClean="0">
                <a:solidFill>
                  <a:srgbClr val="002576"/>
                </a:solidFill>
              </a:rPr>
              <a:t>)</a:t>
            </a:r>
          </a:p>
        </p:txBody>
      </p:sp>
      <p:pic>
        <p:nvPicPr>
          <p:cNvPr id="9" name="Obraz 8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  <p:pic>
        <p:nvPicPr>
          <p:cNvPr id="8" name="Picture 2" descr="\\fs01.adm.us.edu.pl\Redirect\dunaj\Moje dokumenty\My Pictures\role models2\IMG_545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149080"/>
            <a:ext cx="3491880" cy="2327920"/>
          </a:xfrm>
          <a:prstGeom prst="rect">
            <a:avLst/>
          </a:prstGeom>
          <a:noFill/>
        </p:spPr>
      </p:pic>
      <p:pic>
        <p:nvPicPr>
          <p:cNvPr id="10" name="Picture 4" descr="\\fs01.adm.us.edu.pl\Redirect\dunaj\Moje dokumenty\My Pictures\role models2\_325235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4365104"/>
            <a:ext cx="3048000" cy="2286000"/>
          </a:xfrm>
          <a:prstGeom prst="rect">
            <a:avLst/>
          </a:prstGeom>
          <a:noFill/>
        </p:spPr>
      </p:pic>
      <p:pic>
        <p:nvPicPr>
          <p:cNvPr id="11" name="Picture 3" descr="\\fs01.adm.us.edu.pl\Redirect\dunaj\Moje dokumenty\My Pictures\role models2\_325230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52120" y="4077072"/>
            <a:ext cx="3048000" cy="228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72008" y="31407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395536" y="1988840"/>
            <a:ext cx="7560840" cy="20882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pl-PL" sz="2400" dirty="0" err="1" smtClean="0">
                <a:solidFill>
                  <a:srgbClr val="002576"/>
                </a:solidFill>
              </a:rPr>
              <a:t>How</a:t>
            </a:r>
            <a:r>
              <a:rPr lang="pl-PL" sz="2400" dirty="0" smtClean="0">
                <a:solidFill>
                  <a:srgbClr val="002576"/>
                </a:solidFill>
              </a:rPr>
              <a:t> we do </a:t>
            </a:r>
            <a:r>
              <a:rPr lang="pl-PL" sz="2400" dirty="0" err="1" smtClean="0">
                <a:solidFill>
                  <a:srgbClr val="002576"/>
                </a:solidFill>
              </a:rPr>
              <a:t>it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at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University</a:t>
            </a:r>
            <a:r>
              <a:rPr lang="pl-PL" sz="2400" dirty="0" smtClean="0">
                <a:solidFill>
                  <a:srgbClr val="002576"/>
                </a:solidFill>
              </a:rPr>
              <a:t> of Silesia?</a:t>
            </a:r>
          </a:p>
          <a:p>
            <a:endParaRPr lang="pl-PL" sz="2400" dirty="0" smtClean="0">
              <a:solidFill>
                <a:srgbClr val="002576"/>
              </a:solidFill>
            </a:endParaRPr>
          </a:p>
          <a:p>
            <a:r>
              <a:rPr lang="pl-PL" dirty="0" err="1" smtClean="0">
                <a:solidFill>
                  <a:srgbClr val="002576"/>
                </a:solidFill>
              </a:rPr>
              <a:t>Experts</a:t>
            </a:r>
            <a:r>
              <a:rPr lang="pl-PL" dirty="0" smtClean="0">
                <a:solidFill>
                  <a:srgbClr val="002576"/>
                </a:solidFill>
              </a:rPr>
              <a:t>’ Panel</a:t>
            </a:r>
          </a:p>
          <a:p>
            <a:endParaRPr lang="pl-PL" dirty="0" smtClean="0">
              <a:solidFill>
                <a:srgbClr val="002576"/>
              </a:solidFill>
            </a:endParaRPr>
          </a:p>
          <a:p>
            <a:r>
              <a:rPr lang="pl-PL" dirty="0" err="1" smtClean="0">
                <a:solidFill>
                  <a:srgbClr val="002576"/>
                </a:solidFill>
              </a:rPr>
              <a:t>Meeting</a:t>
            </a:r>
            <a:r>
              <a:rPr lang="pl-PL" dirty="0" smtClean="0">
                <a:solidFill>
                  <a:srgbClr val="002576"/>
                </a:solidFill>
              </a:rPr>
              <a:t> of </a:t>
            </a:r>
            <a:r>
              <a:rPr lang="pl-PL" dirty="0" err="1" smtClean="0">
                <a:solidFill>
                  <a:srgbClr val="002576"/>
                </a:solidFill>
              </a:rPr>
              <a:t>academic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staff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with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representatives</a:t>
            </a:r>
            <a:r>
              <a:rPr lang="pl-PL" dirty="0" smtClean="0">
                <a:solidFill>
                  <a:srgbClr val="002576"/>
                </a:solidFill>
              </a:rPr>
              <a:t> of </a:t>
            </a:r>
            <a:r>
              <a:rPr lang="pl-PL" dirty="0" err="1" smtClean="0">
                <a:solidFill>
                  <a:srgbClr val="002576"/>
                </a:solidFill>
              </a:rPr>
              <a:t>employers</a:t>
            </a:r>
            <a:r>
              <a:rPr lang="pl-PL" dirty="0" smtClean="0">
                <a:solidFill>
                  <a:srgbClr val="002576"/>
                </a:solidFill>
              </a:rPr>
              <a:t>, </a:t>
            </a:r>
            <a:r>
              <a:rPr lang="pl-PL" dirty="0" err="1" smtClean="0">
                <a:solidFill>
                  <a:srgbClr val="002576"/>
                </a:solidFill>
              </a:rPr>
              <a:t>which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aim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is</a:t>
            </a:r>
            <a:r>
              <a:rPr lang="pl-PL" dirty="0" smtClean="0">
                <a:solidFill>
                  <a:srgbClr val="002576"/>
                </a:solidFill>
              </a:rPr>
              <a:t> to </a:t>
            </a:r>
            <a:r>
              <a:rPr lang="pl-PL" dirty="0" err="1" smtClean="0">
                <a:solidFill>
                  <a:srgbClr val="002576"/>
                </a:solidFill>
              </a:rPr>
              <a:t>discuss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adjustment</a:t>
            </a:r>
            <a:r>
              <a:rPr lang="pl-PL" dirty="0" smtClean="0">
                <a:solidFill>
                  <a:srgbClr val="002576"/>
                </a:solidFill>
              </a:rPr>
              <a:t> of </a:t>
            </a:r>
            <a:r>
              <a:rPr lang="pl-PL" dirty="0" err="1" smtClean="0">
                <a:solidFill>
                  <a:srgbClr val="002576"/>
                </a:solidFill>
              </a:rPr>
              <a:t>the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study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programmes</a:t>
            </a:r>
            <a:r>
              <a:rPr lang="pl-PL" dirty="0" smtClean="0">
                <a:solidFill>
                  <a:srgbClr val="002576"/>
                </a:solidFill>
              </a:rPr>
              <a:t> to </a:t>
            </a:r>
            <a:r>
              <a:rPr lang="pl-PL" dirty="0" err="1" smtClean="0">
                <a:solidFill>
                  <a:srgbClr val="002576"/>
                </a:solidFill>
              </a:rPr>
              <a:t>the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needs</a:t>
            </a:r>
            <a:r>
              <a:rPr lang="pl-PL" dirty="0" smtClean="0">
                <a:solidFill>
                  <a:srgbClr val="002576"/>
                </a:solidFill>
              </a:rPr>
              <a:t> of </a:t>
            </a:r>
            <a:r>
              <a:rPr lang="pl-PL" dirty="0" err="1" smtClean="0">
                <a:solidFill>
                  <a:srgbClr val="002576"/>
                </a:solidFill>
              </a:rPr>
              <a:t>labour</a:t>
            </a:r>
            <a:r>
              <a:rPr lang="pl-PL" dirty="0" smtClean="0">
                <a:solidFill>
                  <a:srgbClr val="002576"/>
                </a:solidFill>
              </a:rPr>
              <a:t> market</a:t>
            </a:r>
          </a:p>
        </p:txBody>
      </p:sp>
      <p:pic>
        <p:nvPicPr>
          <p:cNvPr id="9" name="Obraz 8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72008" y="31407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395536" y="1988840"/>
            <a:ext cx="7560840" cy="33123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pl-PL" sz="2400" dirty="0" err="1" smtClean="0">
                <a:solidFill>
                  <a:srgbClr val="002576"/>
                </a:solidFill>
              </a:rPr>
              <a:t>How</a:t>
            </a:r>
            <a:r>
              <a:rPr lang="pl-PL" sz="2400" dirty="0" smtClean="0">
                <a:solidFill>
                  <a:srgbClr val="002576"/>
                </a:solidFill>
              </a:rPr>
              <a:t> we do </a:t>
            </a:r>
            <a:r>
              <a:rPr lang="pl-PL" sz="2400" dirty="0" err="1" smtClean="0">
                <a:solidFill>
                  <a:srgbClr val="002576"/>
                </a:solidFill>
              </a:rPr>
              <a:t>it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at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University</a:t>
            </a:r>
            <a:r>
              <a:rPr lang="pl-PL" sz="2400" dirty="0" smtClean="0">
                <a:solidFill>
                  <a:srgbClr val="002576"/>
                </a:solidFill>
              </a:rPr>
              <a:t> of Silesia?</a:t>
            </a:r>
          </a:p>
          <a:p>
            <a:endParaRPr lang="pl-PL" sz="2400" dirty="0" smtClean="0">
              <a:solidFill>
                <a:srgbClr val="002576"/>
              </a:solidFill>
            </a:endParaRPr>
          </a:p>
          <a:p>
            <a:r>
              <a:rPr lang="pl-PL" dirty="0" err="1" smtClean="0">
                <a:solidFill>
                  <a:srgbClr val="002576"/>
                </a:solidFill>
              </a:rPr>
              <a:t>Preparation</a:t>
            </a:r>
            <a:r>
              <a:rPr lang="pl-PL" dirty="0" smtClean="0">
                <a:solidFill>
                  <a:srgbClr val="002576"/>
                </a:solidFill>
              </a:rPr>
              <a:t> to </a:t>
            </a:r>
            <a:r>
              <a:rPr lang="pl-PL" dirty="0" err="1" smtClean="0">
                <a:solidFill>
                  <a:srgbClr val="002576"/>
                </a:solidFill>
              </a:rPr>
              <a:t>entering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the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labour</a:t>
            </a:r>
            <a:r>
              <a:rPr lang="pl-PL" dirty="0" smtClean="0">
                <a:solidFill>
                  <a:srgbClr val="002576"/>
                </a:solidFill>
              </a:rPr>
              <a:t> market – </a:t>
            </a:r>
            <a:r>
              <a:rPr lang="pl-PL" dirty="0" err="1" smtClean="0">
                <a:solidFill>
                  <a:srgbClr val="002576"/>
                </a:solidFill>
              </a:rPr>
              <a:t>programme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realised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at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mathematics</a:t>
            </a:r>
            <a:endParaRPr lang="pl-PL" dirty="0" smtClean="0">
              <a:solidFill>
                <a:srgbClr val="002576"/>
              </a:solidFill>
            </a:endParaRPr>
          </a:p>
          <a:p>
            <a:endParaRPr lang="pl-PL" dirty="0" smtClean="0">
              <a:solidFill>
                <a:srgbClr val="002576"/>
              </a:solidFill>
            </a:endParaRPr>
          </a:p>
          <a:p>
            <a:r>
              <a:rPr lang="pl-PL" dirty="0" smtClean="0">
                <a:solidFill>
                  <a:srgbClr val="002576"/>
                </a:solidFill>
              </a:rPr>
              <a:t>80 </a:t>
            </a:r>
            <a:r>
              <a:rPr lang="pl-PL" dirty="0" err="1" smtClean="0">
                <a:solidFill>
                  <a:srgbClr val="002576"/>
                </a:solidFill>
              </a:rPr>
              <a:t>hour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programme</a:t>
            </a:r>
            <a:r>
              <a:rPr lang="pl-PL" dirty="0" smtClean="0">
                <a:solidFill>
                  <a:srgbClr val="002576"/>
                </a:solidFill>
              </a:rPr>
              <a:t> for </a:t>
            </a:r>
            <a:r>
              <a:rPr lang="pl-PL" dirty="0" err="1" smtClean="0">
                <a:solidFill>
                  <a:srgbClr val="002576"/>
                </a:solidFill>
              </a:rPr>
              <a:t>students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from</a:t>
            </a:r>
            <a:r>
              <a:rPr lang="pl-PL" dirty="0" smtClean="0">
                <a:solidFill>
                  <a:srgbClr val="002576"/>
                </a:solidFill>
              </a:rPr>
              <a:t> 2nd </a:t>
            </a:r>
            <a:r>
              <a:rPr lang="pl-PL" dirty="0" err="1" smtClean="0">
                <a:solidFill>
                  <a:srgbClr val="002576"/>
                </a:solidFill>
              </a:rPr>
              <a:t>year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onwards</a:t>
            </a:r>
            <a:r>
              <a:rPr lang="pl-PL" dirty="0" smtClean="0">
                <a:solidFill>
                  <a:srgbClr val="002576"/>
                </a:solidFill>
              </a:rPr>
              <a:t>: </a:t>
            </a:r>
          </a:p>
          <a:p>
            <a:pPr>
              <a:buFontTx/>
              <a:buChar char="-"/>
            </a:pP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individual</a:t>
            </a:r>
            <a:r>
              <a:rPr lang="pl-PL" dirty="0" smtClean="0">
                <a:solidFill>
                  <a:srgbClr val="002576"/>
                </a:solidFill>
              </a:rPr>
              <a:t> resources</a:t>
            </a:r>
          </a:p>
          <a:p>
            <a:pPr>
              <a:buFontTx/>
              <a:buChar char="-"/>
            </a:pP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labour</a:t>
            </a:r>
            <a:r>
              <a:rPr lang="pl-PL" dirty="0" smtClean="0">
                <a:solidFill>
                  <a:srgbClr val="002576"/>
                </a:solidFill>
              </a:rPr>
              <a:t> market </a:t>
            </a:r>
            <a:r>
              <a:rPr lang="pl-PL" dirty="0" err="1" smtClean="0">
                <a:solidFill>
                  <a:srgbClr val="002576"/>
                </a:solidFill>
              </a:rPr>
              <a:t>characteristics</a:t>
            </a:r>
            <a:endParaRPr lang="pl-PL" dirty="0" smtClean="0">
              <a:solidFill>
                <a:srgbClr val="002576"/>
              </a:solidFill>
            </a:endParaRPr>
          </a:p>
          <a:p>
            <a:pPr>
              <a:buFontTx/>
              <a:buChar char="-"/>
            </a:pP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how</a:t>
            </a:r>
            <a:r>
              <a:rPr lang="pl-PL" dirty="0" smtClean="0">
                <a:solidFill>
                  <a:srgbClr val="002576"/>
                </a:solidFill>
              </a:rPr>
              <a:t> to </a:t>
            </a:r>
            <a:r>
              <a:rPr lang="pl-PL" dirty="0" err="1" smtClean="0">
                <a:solidFill>
                  <a:srgbClr val="002576"/>
                </a:solidFill>
              </a:rPr>
              <a:t>apply</a:t>
            </a:r>
            <a:r>
              <a:rPr lang="pl-PL" dirty="0" smtClean="0">
                <a:solidFill>
                  <a:srgbClr val="002576"/>
                </a:solidFill>
              </a:rPr>
              <a:t> for a </a:t>
            </a:r>
            <a:r>
              <a:rPr lang="pl-PL" dirty="0" err="1" smtClean="0">
                <a:solidFill>
                  <a:srgbClr val="002576"/>
                </a:solidFill>
              </a:rPr>
              <a:t>job</a:t>
            </a:r>
            <a:endParaRPr lang="pl-PL" dirty="0" smtClean="0">
              <a:solidFill>
                <a:srgbClr val="002576"/>
              </a:solidFill>
            </a:endParaRPr>
          </a:p>
          <a:p>
            <a:pPr>
              <a:buFontTx/>
              <a:buChar char="-"/>
            </a:pPr>
            <a:r>
              <a:rPr lang="pl-PL" dirty="0" smtClean="0">
                <a:solidFill>
                  <a:srgbClr val="002576"/>
                </a:solidFill>
              </a:rPr>
              <a:t> law </a:t>
            </a:r>
            <a:r>
              <a:rPr lang="pl-PL" dirty="0" err="1" smtClean="0">
                <a:solidFill>
                  <a:srgbClr val="002576"/>
                </a:solidFill>
              </a:rPr>
              <a:t>regulations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concerning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work</a:t>
            </a:r>
            <a:endParaRPr lang="pl-PL" dirty="0" smtClean="0">
              <a:solidFill>
                <a:srgbClr val="002576"/>
              </a:solidFill>
            </a:endParaRPr>
          </a:p>
          <a:p>
            <a:pPr>
              <a:buFontTx/>
              <a:buChar char="-"/>
            </a:pP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entrepreneurship</a:t>
            </a:r>
            <a:endParaRPr lang="pl-PL" dirty="0" smtClean="0">
              <a:solidFill>
                <a:srgbClr val="002576"/>
              </a:solidFill>
            </a:endParaRPr>
          </a:p>
        </p:txBody>
      </p:sp>
      <p:pic>
        <p:nvPicPr>
          <p:cNvPr id="9" name="Obraz 8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72008" y="31407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395536" y="2420888"/>
            <a:ext cx="7560840" cy="29523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pl-PL" sz="2400" dirty="0" err="1" smtClean="0">
                <a:solidFill>
                  <a:srgbClr val="002576"/>
                </a:solidFill>
              </a:rPr>
              <a:t>How</a:t>
            </a:r>
            <a:r>
              <a:rPr lang="pl-PL" sz="2400" dirty="0" smtClean="0">
                <a:solidFill>
                  <a:srgbClr val="002576"/>
                </a:solidFill>
              </a:rPr>
              <a:t> we do </a:t>
            </a:r>
            <a:r>
              <a:rPr lang="pl-PL" sz="2400" dirty="0" err="1" smtClean="0">
                <a:solidFill>
                  <a:srgbClr val="002576"/>
                </a:solidFill>
              </a:rPr>
              <a:t>it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at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University</a:t>
            </a:r>
            <a:r>
              <a:rPr lang="pl-PL" sz="2400" dirty="0" smtClean="0">
                <a:solidFill>
                  <a:srgbClr val="002576"/>
                </a:solidFill>
              </a:rPr>
              <a:t> of Silesia?</a:t>
            </a:r>
          </a:p>
          <a:p>
            <a:endParaRPr lang="pl-PL" sz="2400" dirty="0" smtClean="0">
              <a:solidFill>
                <a:srgbClr val="002576"/>
              </a:solidFill>
            </a:endParaRPr>
          </a:p>
          <a:p>
            <a:r>
              <a:rPr lang="pl-PL" dirty="0" err="1" smtClean="0">
                <a:solidFill>
                  <a:srgbClr val="002576"/>
                </a:solidFill>
              </a:rPr>
              <a:t>Preparing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profiled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graduate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survey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reports</a:t>
            </a:r>
            <a:r>
              <a:rPr lang="pl-PL" dirty="0" smtClean="0">
                <a:solidFill>
                  <a:srgbClr val="002576"/>
                </a:solidFill>
              </a:rPr>
              <a:t> on </a:t>
            </a:r>
            <a:r>
              <a:rPr lang="pl-PL" dirty="0" err="1" smtClean="0">
                <a:solidFill>
                  <a:srgbClr val="002576"/>
                </a:solidFill>
              </a:rPr>
              <a:t>demand</a:t>
            </a:r>
            <a:r>
              <a:rPr lang="pl-PL" dirty="0" smtClean="0">
                <a:solidFill>
                  <a:srgbClr val="002576"/>
                </a:solidFill>
              </a:rPr>
              <a:t> of </a:t>
            </a:r>
            <a:r>
              <a:rPr lang="pl-PL" dirty="0" err="1" smtClean="0">
                <a:solidFill>
                  <a:srgbClr val="002576"/>
                </a:solidFill>
              </a:rPr>
              <a:t>faculties</a:t>
            </a:r>
            <a:r>
              <a:rPr lang="pl-PL" dirty="0" smtClean="0">
                <a:solidFill>
                  <a:srgbClr val="002576"/>
                </a:solidFill>
              </a:rPr>
              <a:t> and </a:t>
            </a:r>
            <a:r>
              <a:rPr lang="pl-PL" dirty="0" err="1" smtClean="0">
                <a:solidFill>
                  <a:srgbClr val="002576"/>
                </a:solidFill>
              </a:rPr>
              <a:t>other</a:t>
            </a:r>
            <a:r>
              <a:rPr lang="pl-PL" dirty="0" smtClean="0">
                <a:solidFill>
                  <a:srgbClr val="002576"/>
                </a:solidFill>
              </a:rPr>
              <a:t> </a:t>
            </a:r>
            <a:r>
              <a:rPr lang="pl-PL" dirty="0" err="1" smtClean="0">
                <a:solidFill>
                  <a:srgbClr val="002576"/>
                </a:solidFill>
              </a:rPr>
              <a:t>labour</a:t>
            </a:r>
            <a:r>
              <a:rPr lang="pl-PL" dirty="0" smtClean="0">
                <a:solidFill>
                  <a:srgbClr val="002576"/>
                </a:solidFill>
              </a:rPr>
              <a:t> market </a:t>
            </a:r>
            <a:r>
              <a:rPr lang="pl-PL" dirty="0" err="1" smtClean="0">
                <a:solidFill>
                  <a:srgbClr val="002576"/>
                </a:solidFill>
              </a:rPr>
              <a:t>analysis</a:t>
            </a:r>
            <a:endParaRPr lang="pl-PL" dirty="0" smtClean="0">
              <a:solidFill>
                <a:srgbClr val="002576"/>
              </a:solidFill>
            </a:endParaRPr>
          </a:p>
        </p:txBody>
      </p:sp>
      <p:pic>
        <p:nvPicPr>
          <p:cNvPr id="9" name="Obraz 8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0771" t="3489" r="19289" b="305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72008" y="314072"/>
            <a:ext cx="2123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395536" y="1988840"/>
            <a:ext cx="7560840" cy="34563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endParaRPr lang="pl-PL" dirty="0" smtClean="0">
              <a:solidFill>
                <a:srgbClr val="002576"/>
              </a:solidFill>
            </a:endParaRPr>
          </a:p>
          <a:p>
            <a:pPr algn="ctr"/>
            <a:r>
              <a:rPr lang="pl-PL" sz="2400" dirty="0" err="1" smtClean="0">
                <a:solidFill>
                  <a:srgbClr val="002576"/>
                </a:solidFill>
              </a:rPr>
              <a:t>Thank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you</a:t>
            </a:r>
            <a:r>
              <a:rPr lang="pl-PL" sz="2400" dirty="0" smtClean="0">
                <a:solidFill>
                  <a:srgbClr val="002576"/>
                </a:solidFill>
              </a:rPr>
              <a:t> for </a:t>
            </a:r>
            <a:r>
              <a:rPr lang="pl-PL" sz="2400" dirty="0" err="1" smtClean="0">
                <a:solidFill>
                  <a:srgbClr val="002576"/>
                </a:solidFill>
              </a:rPr>
              <a:t>your</a:t>
            </a:r>
            <a:r>
              <a:rPr lang="pl-PL" sz="2400" dirty="0" smtClean="0">
                <a:solidFill>
                  <a:srgbClr val="002576"/>
                </a:solidFill>
              </a:rPr>
              <a:t> </a:t>
            </a:r>
            <a:r>
              <a:rPr lang="pl-PL" sz="2400" dirty="0" err="1" smtClean="0">
                <a:solidFill>
                  <a:srgbClr val="002576"/>
                </a:solidFill>
              </a:rPr>
              <a:t>attention</a:t>
            </a:r>
            <a:r>
              <a:rPr lang="pl-PL" sz="2400" dirty="0" smtClean="0">
                <a:solidFill>
                  <a:srgbClr val="002576"/>
                </a:solidFill>
              </a:rPr>
              <a:t>!</a:t>
            </a:r>
          </a:p>
          <a:p>
            <a:pPr algn="ctr"/>
            <a:endParaRPr lang="pl-PL" sz="2400" dirty="0" smtClean="0">
              <a:solidFill>
                <a:srgbClr val="002576"/>
              </a:solidFill>
            </a:endParaRPr>
          </a:p>
          <a:p>
            <a:pPr algn="ctr"/>
            <a:endParaRPr lang="pl-PL" sz="2400" dirty="0" smtClean="0">
              <a:solidFill>
                <a:srgbClr val="002576"/>
              </a:solidFill>
            </a:endParaRPr>
          </a:p>
          <a:p>
            <a:pPr algn="ctr"/>
            <a:r>
              <a:rPr lang="pl-PL" sz="2400" dirty="0" smtClean="0">
                <a:solidFill>
                  <a:srgbClr val="002576"/>
                </a:solidFill>
              </a:rPr>
              <a:t>Agnieszka Dunaj</a:t>
            </a:r>
          </a:p>
          <a:p>
            <a:pPr algn="ctr"/>
            <a:r>
              <a:rPr lang="pl-PL" dirty="0" err="1" smtClean="0">
                <a:solidFill>
                  <a:srgbClr val="002576"/>
                </a:solidFill>
              </a:rPr>
              <a:t>agnieszka.dunaj@us.edu.pl</a:t>
            </a:r>
            <a:endParaRPr lang="pl-PL" dirty="0" smtClean="0">
              <a:solidFill>
                <a:srgbClr val="002576"/>
              </a:solidFill>
            </a:endParaRPr>
          </a:p>
          <a:p>
            <a:pPr algn="ctr"/>
            <a:endParaRPr lang="pl-PL" sz="2400" dirty="0" smtClean="0">
              <a:solidFill>
                <a:srgbClr val="002576"/>
              </a:solidFill>
            </a:endParaRPr>
          </a:p>
          <a:p>
            <a:pPr algn="ctr"/>
            <a:r>
              <a:rPr lang="pl-PL" sz="2400" dirty="0" smtClean="0">
                <a:solidFill>
                  <a:srgbClr val="002576"/>
                </a:solidFill>
              </a:rPr>
              <a:t>Barbara Smorczewska</a:t>
            </a:r>
          </a:p>
          <a:p>
            <a:pPr algn="ctr"/>
            <a:r>
              <a:rPr lang="pl-PL" dirty="0" err="1" smtClean="0">
                <a:solidFill>
                  <a:srgbClr val="002576"/>
                </a:solidFill>
              </a:rPr>
              <a:t>barbara.smorczewska@us.edu.pl</a:t>
            </a:r>
            <a:endParaRPr lang="pl-PL" dirty="0" smtClean="0">
              <a:solidFill>
                <a:srgbClr val="002576"/>
              </a:solidFill>
            </a:endParaRPr>
          </a:p>
          <a:p>
            <a:endParaRPr lang="pl-PL" dirty="0" smtClean="0">
              <a:solidFill>
                <a:srgbClr val="002576"/>
              </a:solidFill>
            </a:endParaRPr>
          </a:p>
        </p:txBody>
      </p:sp>
      <p:pic>
        <p:nvPicPr>
          <p:cNvPr id="9" name="Obraz 8" descr="uś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0"/>
            <a:ext cx="1635055" cy="128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1122</TotalTime>
  <Words>1491</Words>
  <Application>Microsoft Office PowerPoint</Application>
  <PresentationFormat>On-screen Show (4:3)</PresentationFormat>
  <Paragraphs>221</Paragraphs>
  <Slides>33</Slides>
  <Notes>30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Motyw pakietu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Uniwersytet Slaski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mazak</dc:creator>
  <cp:lastModifiedBy>Ana</cp:lastModifiedBy>
  <cp:revision>163</cp:revision>
  <cp:lastPrinted>2013-11-04T12:58:35Z</cp:lastPrinted>
  <dcterms:created xsi:type="dcterms:W3CDTF">2013-10-17T06:22:36Z</dcterms:created>
  <dcterms:modified xsi:type="dcterms:W3CDTF">2013-11-04T13:00:24Z</dcterms:modified>
</cp:coreProperties>
</file>