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19"/>
  </p:notesMasterIdLst>
  <p:sldIdLst>
    <p:sldId id="256" r:id="rId4"/>
    <p:sldId id="257" r:id="rId5"/>
    <p:sldId id="258" r:id="rId6"/>
    <p:sldId id="259" r:id="rId7"/>
    <p:sldId id="260" r:id="rId8"/>
    <p:sldId id="261" r:id="rId9"/>
    <p:sldId id="263" r:id="rId10"/>
    <p:sldId id="286" r:id="rId11"/>
    <p:sldId id="287" r:id="rId12"/>
    <p:sldId id="288" r:id="rId13"/>
    <p:sldId id="289" r:id="rId14"/>
    <p:sldId id="290" r:id="rId15"/>
    <p:sldId id="291" r:id="rId16"/>
    <p:sldId id="283" r:id="rId17"/>
    <p:sldId id="292" r:id="rId18"/>
  </p:sldIdLst>
  <p:sldSz cx="9144000" cy="6858000" type="screen4x3"/>
  <p:notesSz cx="6797675" cy="9928225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0000"/>
    <a:srgbClr val="0000CC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2244" y="-54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27"/>
        <p:guide pos="214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1"/>
          <p:cNvSpPr>
            <a:spLocks noChangeArrowheads="1"/>
          </p:cNvSpPr>
          <p:nvPr/>
        </p:nvSpPr>
        <p:spPr bwMode="auto">
          <a:xfrm>
            <a:off x="0" y="0"/>
            <a:ext cx="6797675" cy="992822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49688" y="0"/>
            <a:ext cx="2944812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6463"/>
            <a:ext cx="5437188" cy="44656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942975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49688" y="9429750"/>
            <a:ext cx="2944812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CDE9FE26-6030-465A-9B0D-095070D2FB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F0ED0D4-3332-41CC-94BC-C22658C46D55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1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94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94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4467225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B294CCB-9D46-4F52-8E07-5A6885AEEB18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2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04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04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4467225"/>
          </a:xfrm>
          <a:noFill/>
          <a:ln/>
        </p:spPr>
        <p:txBody>
          <a:bodyPr wrap="none" anchor="ctr"/>
          <a:lstStyle/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en-US" sz="800" smtClean="0">
              <a:latin typeface="DejaVu Sans" pitchFamily="16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403A499-A101-499E-A26F-EB90FE1BE2EF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3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5650"/>
            <a:ext cx="4962525" cy="3722688"/>
          </a:xfrm>
          <a:ln/>
        </p:spPr>
      </p:sp>
      <p:sp>
        <p:nvSpPr>
          <p:cNvPr id="215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4467225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2CB465A-FBA9-4F84-829F-0CC00C4B48A1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4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10393362"/>
          </a:xfrm>
          <a:noFill/>
          <a:ln/>
        </p:spPr>
        <p:txBody>
          <a:bodyPr/>
          <a:lstStyle/>
          <a:p>
            <a:pPr eaLnBrk="1">
              <a:spcBef>
                <a:spcPts val="45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2000" smtClean="0">
                <a:latin typeface="DejaVu Sans" pitchFamily="16" charset="0"/>
                <a:ea typeface="Microsoft YaHei" pitchFamily="34" charset="-122"/>
              </a:rPr>
              <a:t>Projekat će se realizovati kao strukturalna mera na nacionalnom nivou u Srbiji, kroz šest razvojnih paketa i četiri generalna radna paketa. </a:t>
            </a:r>
          </a:p>
          <a:p>
            <a:pPr eaLnBrk="1">
              <a:spcBef>
                <a:spcPts val="45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2000" smtClean="0">
                <a:latin typeface="DejaVu Sans" pitchFamily="16" charset="0"/>
                <a:ea typeface="Microsoft YaHei" pitchFamily="34" charset="-122"/>
              </a:rPr>
              <a:t>Kroz projektne aktivnosti imamo nameru da radimo na izgradnji sistema karijernog vođenja na univerzitetskom nivou u Srbiji, i to u skladu sa prioritetima koji definišu novu paradigmu karijernog vođenja – celoživotnog vođenja:</a:t>
            </a:r>
          </a:p>
          <a:p>
            <a:pPr eaLnBrk="1">
              <a:spcBef>
                <a:spcPts val="450"/>
              </a:spcBef>
              <a:buFont typeface="Arial" charset="0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2000" smtClean="0">
                <a:latin typeface="DejaVu Sans" pitchFamily="16" charset="0"/>
                <a:ea typeface="Microsoft YaHei" pitchFamily="34" charset="-122"/>
              </a:rPr>
              <a:t>Centralnom ulogom studenta / korisnika karijernog vođenja</a:t>
            </a:r>
          </a:p>
          <a:p>
            <a:pPr eaLnBrk="1">
              <a:spcBef>
                <a:spcPts val="450"/>
              </a:spcBef>
              <a:buFont typeface="Arial" charset="0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2000" smtClean="0">
                <a:latin typeface="DejaVu Sans" pitchFamily="16" charset="0"/>
                <a:ea typeface="Microsoft YaHei" pitchFamily="34" charset="-122"/>
              </a:rPr>
              <a:t>Potrebom za preusmeravanje pažnje prilikom pružanja usluga karijernog vođenja na razvoj veština pojedinaca za upravljanje sopstvenom karijernom i učenjem</a:t>
            </a:r>
          </a:p>
          <a:p>
            <a:pPr eaLnBrk="1">
              <a:spcBef>
                <a:spcPts val="450"/>
              </a:spcBef>
              <a:buFont typeface="Arial" charset="0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2000" smtClean="0">
                <a:latin typeface="DejaVu Sans" pitchFamily="16" charset="0"/>
                <a:ea typeface="Microsoft YaHei" pitchFamily="34" charset="-122"/>
              </a:rPr>
              <a:t>Povećanjem pristupačnosti uslugama karijernog vođenja i boljim kvalitetom usluga karijernog vođenja</a:t>
            </a:r>
          </a:p>
          <a:p>
            <a:pPr eaLnBrk="1">
              <a:spcBef>
                <a:spcPts val="45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2000" smtClean="0">
                <a:latin typeface="DejaVu Sans" pitchFamily="16" charset="0"/>
                <a:ea typeface="Microsoft YaHei" pitchFamily="34" charset="-122"/>
              </a:rPr>
              <a:t>Takođe, mere i aktivnosti koje se nalaze u Akcionom planu za sprovođenje Nacionalne Strategije karijernog vođenja i savetovanja republike Srbije, koje se direktno odnose na razvoj sistema karijernog vođenja i savetovanja na visokoškolskom nivou, uključene su u određene radne pakete kroz aktivnosti ovog projekta. </a:t>
            </a:r>
          </a:p>
          <a:p>
            <a:pPr eaLnBrk="1">
              <a:spcBef>
                <a:spcPts val="45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2000" smtClean="0">
              <a:latin typeface="DejaVu Sans" pitchFamily="16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1996B65-E413-4229-9DCC-26B3184954A1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5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5650"/>
            <a:ext cx="4962525" cy="3722688"/>
          </a:xfrm>
          <a:ln/>
        </p:spPr>
      </p:sp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4467225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B07AA2B-E964-4514-ABB5-8671A3AC5615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6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5650"/>
            <a:ext cx="4962525" cy="3722688"/>
          </a:xfrm>
          <a:ln/>
        </p:spPr>
      </p:sp>
      <p:sp>
        <p:nvSpPr>
          <p:cNvPr id="245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4467225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A4220C7-F8ED-4029-A403-1054D31C4B64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7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560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12766675"/>
          </a:xfrm>
          <a:noFill/>
          <a:ln/>
        </p:spPr>
        <p:txBody>
          <a:bodyPr/>
          <a:lstStyle/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Radni paketi 1 i 2 posvećeni su organizaciji informacija vezanih za razvoj karijere, sa planom da se one učine dostupnim, transparentnim i pogodnim za upotrebu.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Prvi radni paket će biti skoncentrisan na informacije o tržištu rada koje su relevantne za članove univerziteta – studente, nastavnike i osoblje. A drugi paket će biti skoncenterisan na informacije koje su relevantne članovima poslovne zajednice, dakle poslodavcima, ali takođe i budućim studentima i njihovim roditeljima.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U prvom paketu članovi konzorcijuma uspostaviće principe za analizu tržišta rada, odgovarajuća obuka za ključne članove projektnog tima će se organizovati kod naših partnera u Italiji, i biće kreiran odgovarajući upitnik kojim će se ispitati aktuelne potrebe tržišta rada, odnosno tražene profesije u Srbiji. Ovi podaci će biti organizovani u bazu podataka i analizirani u svrhu kreiranja zaključaka koji će biti komunicirani javnosti i objavljeni na internet portalu za karijerno informisanje studenata. Podaci iz analize biće obogaćeni i najnovijim informacijama o platama, opisima radnih mesta, i drugim relevantnim sadržajima koji će biti od pomoći studentima - korisnicima u procesu donošenja karijernih odluka. Rezultati istraživanja biće predstavljeni na javnim okruglim stolovima na svim univerzitetima.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Drugi paket ima za cilj podizanje svesti među poslodavcima o reformisanim studijskim programima na univerzitetima i postojećim implikacijama za tržište rada. Po izvršenoj evaluaciji znanja poslodavaca o reformisanim studijskim programima, novim diplomama i novim kvalifikacijama, biće kreiran orgovarajući upitnik i distribuiran svim fakultetima u sastavu svih univerziteta u konzorcijumu. Na bazi prikupljenih informacija biće kreiran materijal informativnog karaktera koji će kao korisnu alatku moći da upotrebljavaju savetnici i koordinatori u Centrima za razvoj karijere u radu sa poslodavcima, kao i sami poslodavci. Biće organizovana i odgovarajuća kampanja za informisanje ciljnih grupa / poslodavaca, budućih studenata i institucija nadležnih za oblast visokog obrazovanja i zapošljavanja i informisanja.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U trećem radnom paketu bavićemo se razvojem saradnje unutar akademske zajednice u cilju većeg obuhvata programa karijernog informisanja, savetovanja i edukacije i njihove bolje dostupnosti. Svi akademski partneri predložiće svoj plan za saradnju sa predstavnicima nastavnog osoblja i studenata, a naši evropski partneri će nam pružiti povratnu informaciju. Formisaće se i sastaće se timovi saradnika /iz reda akademskog osoblja i predstavnika studenata/ koji će raditi na uključivanju karijernog informisanja, savetovanja i edukacije u svoj rad sa studentima na univerzitetu, i usaglasiće se plan rada. Radićemo u saradnji sa Evropskim partnerima na razvoju jednog seta informativnih resursa i edukativnih materijala /kao što su moduli za trening za aktivno upravljanje karijernom, motivacione radionice za preduzetništvo i meke veštine, itd/ koji će biti prezentovan timovima saradnika /iz reda akademskog osoblja i predstavnika studenata/ i predat na upotrebu za njihov dalji rad sa studentima. Određen broj CareerS info punkotova biće kreiran na svakom univerzitetu i biće organizovana prateća promo kampanja, tokom koje će karijerni centri, akademsko osoblje i predstavnici studenata držati radionice za studente, distribuirati edukativni materijal a strani partneri će na svakom partnerskom univerzitetu održati po jedan motivacioni seminar.     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Četvrti radni paket ima za cilj da omogući veću uključenost poslovnog sveta u aktivnosti karijernog vođenja koje su usmerene na jačanje zapošljivosti mladih i razvoj njihovih veština upravljanja karijerom. U ovom paketu će naši Evropski partneri napraviti prikaze trenutne situacije po ovom pitanju na univerzitetima u svojim zemljama, i ove prezentovati na okruglom stolu u Novom Sadu.  Razgovaraće se o načinima da se unaprede odnosi i saradnja sa poslodavcima i zajednički će se raditi na pripremi jednog paketa za poslodavce koji će olakšati procedure i pojednostaviti korake neophodne za uspostavljanje saradnje. Ovaj paket će biti distribuiran svim akademskim partnerima i svaki će domaći univerzitet pilotirati određene programe u saradnji sa poslodavcima. Iskustva i preporuke vezane za pilotirane programe biće razmenjeni na nacionalnim radionicama radi daljeg razvoja programa ili nastavka rada na najboljim.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Peti paket je posvećen jačanju kapaciteta univerzitetskih centara za razvoj karijere na svim domaćim univerzitetima u konzorcijumu i usavršavanje kompetencija zaposlenih za karijerno informisanje, savetovanje i edukaciju visokog kvaliteta. Potrebe za obukama biće izražene dva puta tokom trajanja projekta. I dva puta će se organizovati obuke / jednom u V.Britaniji i jednom u Poljskoj /.Svi domaći univerziteti prezentovaće svoj rad, kroz prezentacije stanja i perspektive za razvoj na dve nacionalne radionice, a evropski partneri će kreirati odgovarajuću obuke / pored užestručne inicijalne i napredne obuke za zaposlene u centrima, planiramo da se bavimo i unapređenjem veza između kreatora politike i praktičara u oblasti karijernog vođenja i savetovanja. Pri kraju projekta predviđeno je kreiranje jedne međunarodne mentorske mreže koja će pomoći kontinuiranom profesionalnom usavršavanju zainteresovanih članova. Ministarstva će u ovom paketu imati prilike da razmene iskustva i saznaju više o alatima, instrumentima, i strateškim dokumentima koja su doneta ili se primenjuju u ovoj oblasti u poslednje vreme u Evropi. Zaposleni u Centrima radiće u ovom paketu i na razvoju E-servisa za karijerno vođenje i u skladu sa potrebama ojačati kapacitete u tehničko-tehnološkom smislu / nova oprema, websajtovi itd.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Glavni rezultat šestog radnog paketa biće Nacionalni program za karijerno vođenje i savetovanje i Metodologija za uzrasnu grupu od 19 do 30 godina. Svi relevantni parneri biće uključeni u tim eksperata za rad na ovom paketu, i radiće kroz sastanke, zajedničke analize, razvoj prve verzije oba dokumenta, javnu raspravu, razvoj finalne verzije i javnu prezentaciju. Ministarstva će biti vrlo aktivno uključena, pre svega radi održivosti. Evropski partneri imaće aktivnu ulogu u kreiranju ovih strateških dokumenata i njihovu promociju, koja će se nastaviti i posle kraja ovog projekta.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Postizanje održivosti pretpostavlja diseminaciju i njena je glavna motivacija. Strategija za diseminaciju je takva da uključuje i aktivnosti koje su inkorporirane u druge radne pakete i ad-hoc dešavanja namenski organizoavana radi dosezanja veće raznolikosti ciljnih grupa i podizanja svesti o postojanju određenih rezultata projekta i inicijativa projektnog konzorcijuma.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Naime, biće organizovana po dva motivaciona seminara na svakom univerzitetu, i na svakom će dva predstavnika evropskih partnera imati aktivnu ulogu i preneti svoja iskustva i dati savete: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Font typeface="Arial" charset="0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Predstavnicima akademskog osoblja i studenata, u vezi njihove aktivne uloge u uključivanje karijernog informisanja, savetovanja i edukacije u svoj rad sa studentima i uspostavljanje efektivne saradnje sa centrima za razvoj karijere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Font typeface="Arial" charset="0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Studentima i mladim diplomcima, u vezi njihove aktivne uloge u svom razvoju i planiranju karijere tokom studija, i korišćenja usluga karijernog vođenja i savetovanja pri univerzitetima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Realizacija je planirana u okviru promo kampanje za studentsku populaciju.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Druga dva vitalna dešavanja za diseminaciju – dva radionice biće organizovane da se: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Font typeface="Arial" charset="0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predstave najbolja evropska iskustva u saradnji univerziteta sa poslodavcima / u okviru paketa 4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Font typeface="Arial" charset="0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Predstavi trenutno stanje i perspektive za razvoj karijernih centara na univerzitetima / u okviru paketa 5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Obe radionice pratiće i publikacije.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Najvažniji ishod projekta vezan za strukturalni uticaj i strateški plan projekta biće predstavljen na događaju i biće objavljen: Nacionalni program i Metodologija za karijerno vođenje i savetovanje / u okviru paketa 6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Druge aktivnosti u svrhu diseminacije uključiće: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Flajer i websajt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Redovne konferencije (tri godišnje konferencije u Srbiji)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Mejling liste za različite ciljne grupe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     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      </a:t>
            </a: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800" smtClean="0">
              <a:latin typeface="DejaVu Sans" pitchFamily="16" charset="0"/>
              <a:ea typeface="Microsoft YaHei" pitchFamily="34" charset="-122"/>
            </a:endParaRPr>
          </a:p>
          <a:p>
            <a:pPr eaLnBrk="1">
              <a:lnSpc>
                <a:spcPct val="80000"/>
              </a:lnSpc>
              <a:spcBef>
                <a:spcPts val="3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sr-Latn-CS" sz="800" smtClean="0">
                <a:latin typeface="DejaVu Sans" pitchFamily="16" charset="0"/>
                <a:ea typeface="Microsoft YaHei" pitchFamily="34" charset="-122"/>
              </a:rPr>
              <a:t>  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F0ED0D4-3332-41CC-94BC-C22658C46D55}" type="slidenum">
              <a:rPr lang="en-US" smtClean="0">
                <a:ea typeface="Arial Unicode MS" pitchFamily="34" charset="-128"/>
                <a:cs typeface="Arial Unicode MS" pitchFamily="34" charset="-128"/>
              </a:rPr>
              <a:pPr/>
              <a:t>15</a:t>
            </a:fld>
            <a:endParaRPr lang="en-US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94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94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4467225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FB261-75FB-4609-B632-B7707AB5D7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511FF-45AE-4942-B405-99E34E041A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10740-9B2E-4859-AE83-F68B7DB084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8C182-EF12-4E15-AFCF-D1CC4C4F25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1907A3-4860-4F78-AD9B-515AC9B19D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F7962-0058-4733-92E0-63EEAE1DE4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5D3C1-7EB7-402E-A8A2-03AF1C148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5C98B-A6A2-4AD3-A2C6-883DF51188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985E8-8416-46BE-B146-4CA32588D0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60AE2-64B4-42C5-A09C-D6016E22F9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D9CCF-3C5C-4D42-A5A9-FCB9B686E7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38A58-E141-4FB8-A621-D3CB382F71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8DB40-C1AA-487A-A795-942340B8C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31D23-BC51-4D94-B05B-C2114FFBB3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3B911-80FC-43B5-9585-649B2BC7CF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2322513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0713" y="1371600"/>
            <a:ext cx="2324100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0171B-23B5-43F2-9282-1EA143AFA9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2B3E4-CB79-4B0B-A462-274D810673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625D8-7A0C-4884-9BC2-66575001EF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50B76-F520-44BC-984E-5900E56C0D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31C2-B63F-4D69-B336-9826F6B9B2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0CA31-61C4-4E85-B31E-5339B9369A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D1DE5-1D2E-4EAE-AD45-79D6DC7BC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2011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2011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E2BE0-C1C3-4A9D-90F2-A8B948F172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38A58-E141-4FB8-A621-D3CB382F71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13347-1477-4875-97D1-545E498B80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1215A-6B04-4AFD-A8B0-4BF664B87B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5C725-106D-4783-9EA2-1A3221B8FF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9ABF8-FEC3-4FE3-B810-1E13892C30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E9E3B-3F5F-427B-8E77-BA632C7B58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90478-4282-4BCE-A7C3-2F19E0B18C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FA917-F33D-47D4-B909-666B128616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68FA3-64CE-492E-9E1D-B543A31424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58FF1-539F-410A-88BE-90F04DBC9C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B2B6A-1628-46FA-98E9-9CF84E05D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8562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62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79887-DC68-4E9C-931E-BD2165C967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CED49CA-5620-4C00-BE3C-D1E8AFBEC7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0" name="Picture 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1" name="Picture 6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693025" y="5614988"/>
            <a:ext cx="1379538" cy="1471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479901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50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C184003B-1AA4-41F6-A37A-FC84C7661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2056" name="Picture 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343025" y="5548313"/>
            <a:ext cx="977900" cy="1044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7" name="Picture 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00038" y="5548313"/>
            <a:ext cx="977900" cy="1044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8" name="Picture 9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086600" y="5029200"/>
            <a:ext cx="2020888" cy="2157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9" name="Picture 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478088" y="5875338"/>
            <a:ext cx="4295775" cy="466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60" name="Picture 11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514600" y="6291263"/>
            <a:ext cx="3459163" cy="230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85" r:id="rId12"/>
  </p:sldLayoutIdLst>
  <p:txStyles>
    <p:titleStyle>
      <a:lvl1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5pPr>
      <a:lvl6pPr marL="25146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6pPr>
      <a:lvl7pPr marL="29718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7pPr>
      <a:lvl8pPr marL="34290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8pPr>
      <a:lvl9pPr marL="38862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lnSpc>
          <a:spcPct val="98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8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8063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053C7A6A-357C-4EB4-8392-29CFBEF556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3079" name="Picture 6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343025" y="5549900"/>
            <a:ext cx="977900" cy="1044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0038" y="5549900"/>
            <a:ext cx="977900" cy="1044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82" name="Picture 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93025" y="5614988"/>
            <a:ext cx="1379538" cy="1471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5pPr>
      <a:lvl6pPr marL="25146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6pPr>
      <a:lvl7pPr marL="29718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7pPr>
      <a:lvl8pPr marL="34290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8pPr>
      <a:lvl9pPr marL="38862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lnSpc>
          <a:spcPct val="98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8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jpe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93788" y="1223963"/>
            <a:ext cx="7004050" cy="1038225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600" b="1" smtClean="0">
                <a:solidFill>
                  <a:schemeClr val="tx1"/>
                </a:solidFill>
                <a:latin typeface="Calibri" pitchFamily="34" charset="0"/>
              </a:rPr>
              <a:t>Tempus Project 517119-TEMPUS-1-2011-RS-TEMPUS-SMGR</a:t>
            </a:r>
            <a:br>
              <a:rPr lang="sr-Latn-CS" sz="1600" b="1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sr-Latn-CS" sz="1800" smtClean="0">
                <a:solidFill>
                  <a:schemeClr val="tx1"/>
                </a:solidFill>
                <a:latin typeface="Calibri" pitchFamily="34" charset="0"/>
              </a:rPr>
              <a:t>DEVELOPMENT OF CAREER GUIDANCE AIMED AT IMPROVING HIGHER EDUCATION IN SERBIA</a:t>
            </a:r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142875" y="6302375"/>
            <a:ext cx="8843963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>
                <a:solidFill>
                  <a:srgbClr val="FFFFFF"/>
                </a:solidFill>
                <a:latin typeface="Calibri" pitchFamily="34" charset="0"/>
              </a:rPr>
              <a:t>Koordinator – Nosilac projekta: </a:t>
            </a: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 b="1">
                <a:solidFill>
                  <a:srgbClr val="FFFFFF"/>
                </a:solidFill>
                <a:latin typeface="Calibri" pitchFamily="34" charset="0"/>
              </a:rPr>
              <a:t>UNIVERZITET U BEOGRADU, CENTAR ZA RAZVOJ KARIJERE I SAVETOVANJE STUDENATA</a:t>
            </a:r>
          </a:p>
        </p:txBody>
      </p:sp>
      <p:pic>
        <p:nvPicPr>
          <p:cNvPr id="4100" name="Picture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2590800"/>
            <a:ext cx="1797050" cy="73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152400"/>
            <a:ext cx="898525" cy="95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02" name="Rectangle 21"/>
          <p:cNvSpPr>
            <a:spLocks noGrp="1" noChangeArrowheads="1"/>
          </p:cNvSpPr>
          <p:nvPr>
            <p:ph type="subTitle" idx="4294967295"/>
          </p:nvPr>
        </p:nvSpPr>
        <p:spPr>
          <a:xfrm>
            <a:off x="1319213" y="2908300"/>
            <a:ext cx="6553200" cy="7112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sr-Latn-CS" sz="2800" b="1" dirty="0" smtClean="0">
              <a:solidFill>
                <a:srgbClr val="CC0000"/>
              </a:solidFill>
              <a:latin typeface="Calibri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Razvoj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karijernog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vođenja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sr-Latn-CS" sz="2800" b="1" dirty="0" smtClean="0">
                <a:solidFill>
                  <a:srgbClr val="CC0000"/>
                </a:solidFill>
                <a:latin typeface="Calibri" pitchFamily="34" charset="0"/>
              </a:rPr>
              <a:t>u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cilju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unapređenja</a:t>
            </a:r>
            <a:r>
              <a:rPr lang="sr-Latn-C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visokog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obrazovanja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u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Srbiji</a:t>
            </a:r>
            <a:endParaRPr lang="en-US" sz="2800" b="1" dirty="0" smtClean="0">
              <a:solidFill>
                <a:srgbClr val="CC0000"/>
              </a:solidFill>
              <a:latin typeface="Calibri" pitchFamily="34" charset="0"/>
            </a:endParaRPr>
          </a:p>
        </p:txBody>
      </p:sp>
      <p:sp>
        <p:nvSpPr>
          <p:cNvPr id="4103" name="Text Box 24"/>
          <p:cNvSpPr txBox="1">
            <a:spLocks noChangeArrowheads="1"/>
          </p:cNvSpPr>
          <p:nvPr/>
        </p:nvSpPr>
        <p:spPr bwMode="auto">
          <a:xfrm>
            <a:off x="381000" y="4267200"/>
            <a:ext cx="838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sr-Latn-CS" dirty="0">
              <a:solidFill>
                <a:schemeClr val="tx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dirty="0" err="1" smtClean="0">
                <a:solidFill>
                  <a:schemeClr val="tx1"/>
                </a:solidFill>
              </a:rPr>
              <a:t>Univerzitet</a:t>
            </a:r>
            <a:r>
              <a:rPr lang="en-US" dirty="0" smtClean="0">
                <a:solidFill>
                  <a:schemeClr val="tx1"/>
                </a:solidFill>
              </a:rPr>
              <a:t> u </a:t>
            </a:r>
            <a:r>
              <a:rPr lang="sr-Latn-CS" dirty="0" smtClean="0">
                <a:solidFill>
                  <a:schemeClr val="tx1"/>
                </a:solidFill>
              </a:rPr>
              <a:t>Beograd</a:t>
            </a:r>
            <a:r>
              <a:rPr lang="en-US" dirty="0" smtClean="0">
                <a:solidFill>
                  <a:schemeClr val="tx1"/>
                </a:solidFill>
              </a:rPr>
              <a:t>u</a:t>
            </a:r>
            <a:r>
              <a:rPr lang="sr-Latn-CS" dirty="0" smtClean="0">
                <a:solidFill>
                  <a:schemeClr val="tx1"/>
                </a:solidFill>
              </a:rPr>
              <a:t>, </a:t>
            </a:r>
            <a:r>
              <a:rPr lang="sr-Latn-CS" dirty="0">
                <a:solidFill>
                  <a:schemeClr val="tx1"/>
                </a:solidFill>
              </a:rPr>
              <a:t>26.02.2014.</a:t>
            </a:r>
          </a:p>
          <a:p>
            <a:pPr>
              <a:spcBef>
                <a:spcPct val="50000"/>
              </a:spcBef>
            </a:pPr>
            <a:endParaRPr lang="sr-Latn-C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715250" cy="1143000"/>
          </a:xfrm>
        </p:spPr>
        <p:txBody>
          <a:bodyPr lIns="90000" tIns="46800" rIns="90000" bIns="46800"/>
          <a:lstStyle/>
          <a:p>
            <a:pPr eaLnBrk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sr-Latn-CS" smtClean="0">
                <a:solidFill>
                  <a:srgbClr val="800000"/>
                </a:solidFill>
                <a:latin typeface="Calibri" pitchFamily="34" charset="0"/>
              </a:rPr>
              <a:t>PARTNERI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4248150" cy="4525962"/>
          </a:xfrm>
        </p:spPr>
        <p:txBody>
          <a:bodyPr lIns="90000" tIns="46800" rIns="90000" bIns="46800"/>
          <a:lstStyle/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sr-Latn-CS" sz="2000" smtClean="0">
                <a:solidFill>
                  <a:schemeClr val="tx1"/>
                </a:solidFill>
                <a:latin typeface="Calibri" pitchFamily="34" charset="0"/>
              </a:rPr>
              <a:t>EU partneri:</a:t>
            </a: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sr-Latn-CS" sz="2000" smtClean="0">
                <a:solidFill>
                  <a:schemeClr val="tx1"/>
                </a:solidFill>
                <a:latin typeface="Calibri" pitchFamily="34" charset="0"/>
              </a:rPr>
              <a:t>University of  Swansea,  Velika Britanija</a:t>
            </a: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sr-Latn-CS" sz="2000" smtClean="0">
                <a:solidFill>
                  <a:schemeClr val="tx1"/>
                </a:solidFill>
                <a:latin typeface="Calibri" pitchFamily="34" charset="0"/>
              </a:rPr>
              <a:t>University of Padova, Italija </a:t>
            </a: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sr-Latn-CS" sz="2000" smtClean="0">
                <a:solidFill>
                  <a:schemeClr val="tx1"/>
                </a:solidFill>
                <a:latin typeface="Calibri" pitchFamily="34" charset="0"/>
              </a:rPr>
              <a:t>University of Silesia, Poljska</a:t>
            </a: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endParaRPr lang="en-US" sz="2000" smtClean="0">
              <a:solidFill>
                <a:schemeClr val="tx1"/>
              </a:solidFill>
              <a:latin typeface="Calibri" pitchFamily="34" charset="0"/>
            </a:endParaRP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endParaRPr lang="sr-Latn-CS" sz="2000" smtClean="0">
              <a:solidFill>
                <a:schemeClr val="tx1"/>
              </a:solidFill>
              <a:latin typeface="Calibri" pitchFamily="34" charset="0"/>
            </a:endParaRP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sr-Latn-CS" sz="2000" smtClean="0">
                <a:solidFill>
                  <a:schemeClr val="tx1"/>
                </a:solidFill>
                <a:latin typeface="Calibri" pitchFamily="34" charset="0"/>
              </a:rPr>
              <a:t>Ministarstva – partneri na projektu: </a:t>
            </a: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sr-Latn-CS" sz="2000" smtClean="0">
                <a:solidFill>
                  <a:schemeClr val="tx1"/>
                </a:solidFill>
                <a:latin typeface="Calibri" pitchFamily="34" charset="0"/>
              </a:rPr>
              <a:t>Ministartsvo prosvete </a:t>
            </a: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sr-Latn-CS" sz="2000" smtClean="0">
                <a:solidFill>
                  <a:schemeClr val="tx1"/>
                </a:solidFill>
                <a:latin typeface="Calibri" pitchFamily="34" charset="0"/>
              </a:rPr>
              <a:t>Ministarstvo omladine i sporta</a:t>
            </a:r>
          </a:p>
          <a:p>
            <a:pPr indent="-341313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endParaRPr lang="en-US" sz="20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4859338" y="1195388"/>
            <a:ext cx="3960812" cy="3752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Akademski partneri u zemlji: 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Univerzitet u Novom Sadu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Univerzitet u Kragujevcu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Univerzitet u Nišu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Univerzitet Singidunum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SKONUS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sr-Latn-CS" sz="2000">
              <a:solidFill>
                <a:schemeClr val="tx1"/>
              </a:solidFill>
              <a:latin typeface="Calibri" pitchFamily="34" charset="0"/>
            </a:endParaRP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sr-Latn-CS" sz="2000">
              <a:solidFill>
                <a:schemeClr val="tx1"/>
              </a:solidFill>
              <a:latin typeface="Calibri" pitchFamily="34" charset="0"/>
            </a:endParaRP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Neakademski partneri u zemlji: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Infostud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Beogradska otvorena škola</a:t>
            </a:r>
          </a:p>
          <a:p>
            <a:pPr indent="457200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>
                <a:solidFill>
                  <a:schemeClr val="tx1"/>
                </a:solidFill>
                <a:latin typeface="Calibri" pitchFamily="34" charset="0"/>
              </a:rPr>
              <a:t>JP ELEKTROMREŽA Srbije</a:t>
            </a:r>
            <a:r>
              <a:rPr lang="sr-Latn-CS">
                <a:solidFill>
                  <a:schemeClr val="tx1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3"/>
          <a:srcRect r="64664"/>
          <a:stretch>
            <a:fillRect/>
          </a:stretch>
        </p:blipFill>
        <p:spPr bwMode="auto">
          <a:xfrm>
            <a:off x="250825" y="4718050"/>
            <a:ext cx="1619250" cy="781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" y="4724400"/>
            <a:ext cx="1150938" cy="600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2938" y="3140075"/>
            <a:ext cx="414337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8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3800" y="3140075"/>
            <a:ext cx="506413" cy="506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9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99200" y="3140075"/>
            <a:ext cx="498475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0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8488" y="3141663"/>
            <a:ext cx="504825" cy="504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1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96188" y="3068638"/>
            <a:ext cx="936625" cy="566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2" name="Picture 1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859338" y="5013325"/>
            <a:ext cx="947737" cy="403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3" name="Picture 1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867400" y="5013325"/>
            <a:ext cx="1152525" cy="350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4" name="Picture 13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092950" y="4868863"/>
            <a:ext cx="1008063" cy="730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5" name="Picture 1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979613" y="2708275"/>
            <a:ext cx="715962" cy="71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6" name="Picture 1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79388" y="2781300"/>
            <a:ext cx="863600" cy="569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37" name="Picture 16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187450" y="2781300"/>
            <a:ext cx="635000" cy="638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lIns="90000" tIns="46800" rIns="90000" bIns="46800"/>
          <a:lstStyle/>
          <a:p>
            <a:pPr eaLnBrk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rgbClr val="CC0000"/>
                </a:solidFill>
                <a:latin typeface="Calibri" pitchFamily="34" charset="0"/>
              </a:rPr>
              <a:t>CILJEVI PROJEKTA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268413"/>
            <a:ext cx="8229600" cy="4525962"/>
          </a:xfrm>
        </p:spPr>
        <p:txBody>
          <a:bodyPr lIns="90000" tIns="46800" rIns="90000" bIns="46800"/>
          <a:lstStyle/>
          <a:p>
            <a:pPr indent="-341313" eaLnBrk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400" smtClean="0">
                <a:solidFill>
                  <a:schemeClr val="tx1"/>
                </a:solidFill>
                <a:latin typeface="Calibri" pitchFamily="34" charset="0"/>
              </a:rPr>
              <a:t>Opšti cilj:</a:t>
            </a:r>
            <a:r>
              <a:rPr lang="sr-Latn-CS" sz="2400" smtClean="0">
                <a:solidFill>
                  <a:srgbClr val="333399"/>
                </a:solidFill>
                <a:latin typeface="Calibri" pitchFamily="34" charset="0"/>
              </a:rPr>
              <a:t>  </a:t>
            </a:r>
          </a:p>
          <a:p>
            <a:pPr indent="-341313" eaLnBrk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400" smtClean="0">
                <a:solidFill>
                  <a:srgbClr val="800000"/>
                </a:solidFill>
                <a:latin typeface="Calibri" pitchFamily="34" charset="0"/>
              </a:rPr>
              <a:t>Razvoj karijernog vođenja </a:t>
            </a:r>
            <a:r>
              <a:rPr lang="sr-Latn-CS" sz="2400" smtClean="0">
                <a:solidFill>
                  <a:srgbClr val="800000"/>
                </a:solidFill>
                <a:latin typeface="Calibri" pitchFamily="34" charset="0"/>
              </a:rPr>
              <a:t>u</a:t>
            </a:r>
            <a:r>
              <a:rPr lang="en-US" sz="2400" smtClean="0">
                <a:solidFill>
                  <a:srgbClr val="800000"/>
                </a:solidFill>
                <a:latin typeface="Calibri" pitchFamily="34" charset="0"/>
              </a:rPr>
              <a:t> cilju unapređenja</a:t>
            </a:r>
            <a:r>
              <a:rPr lang="sr-Latn-CS" sz="2400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lang="en-US" sz="2400" smtClean="0">
                <a:solidFill>
                  <a:srgbClr val="800000"/>
                </a:solidFill>
                <a:latin typeface="Calibri" pitchFamily="34" charset="0"/>
              </a:rPr>
              <a:t>visokog obrazovanja u Srbiji</a:t>
            </a:r>
          </a:p>
          <a:p>
            <a:pPr indent="-341313" eaLnBrk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400" smtClean="0">
                <a:solidFill>
                  <a:schemeClr val="tx1"/>
                </a:solidFill>
                <a:latin typeface="Calibri" pitchFamily="34" charset="0"/>
              </a:rPr>
              <a:t>Specifični ciljevi: </a:t>
            </a:r>
          </a:p>
          <a:p>
            <a:pPr indent="-341313" eaLnBrk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razvoj usluga karijernog informisanja, savetovanja i edukacije u cilju unapređenja zapošljivosti mladih</a:t>
            </a:r>
          </a:p>
          <a:p>
            <a:pPr indent="-341313" eaLnBrk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veća dostupnost i raznovrsnost programa karijernog vođenja u institucijama visokog obrazovanja</a:t>
            </a:r>
          </a:p>
          <a:p>
            <a:pPr indent="-341313" eaLnBrk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Povećano prepoznavanje značaja karijernog vođenja od strane države, univerziteta i socijalnih partnera</a:t>
            </a:r>
          </a:p>
          <a:p>
            <a:pPr indent="-341313" eaLnBrk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Razvoj Programa za karijerno vođenje i savetovanje za mlade između 19 i 30 godina (studente) i Metodologije karijernog vođenja i savetovanja Centara na visokoškolskim ustanovama</a:t>
            </a:r>
            <a:r>
              <a:rPr lang="sr-Latn-CS" sz="2400" smtClean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333375"/>
            <a:ext cx="8229600" cy="5792788"/>
          </a:xfrm>
        </p:spPr>
        <p:txBody>
          <a:bodyPr lIns="90000" tIns="46800" rIns="90000" bIns="46800"/>
          <a:lstStyle/>
          <a:p>
            <a:pPr marL="431800" indent="-323850" eaLnBrk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/>
          </a:p>
          <a:p>
            <a:pPr marL="431800" indent="-323850" eaLnBrk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400" smtClean="0">
                <a:solidFill>
                  <a:schemeClr val="tx1"/>
                </a:solidFill>
                <a:latin typeface="Calibri" pitchFamily="34" charset="0"/>
              </a:rPr>
              <a:t>Tip projekta: NACIONALNI PROJEKAT – STRUKTURALNE MERE</a:t>
            </a:r>
          </a:p>
          <a:p>
            <a:pPr marL="431800" indent="-323850" eaLnBrk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400" smtClean="0">
                <a:solidFill>
                  <a:schemeClr val="tx1"/>
                </a:solidFill>
                <a:latin typeface="Calibri" pitchFamily="34" charset="0"/>
              </a:rPr>
              <a:t>Trajanje: 36 meseci /15.oktobar 2011 – 14.oktobar 2014/</a:t>
            </a:r>
          </a:p>
          <a:p>
            <a:pPr marL="431800" indent="-323850" eaLnBrk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400" smtClean="0">
                <a:solidFill>
                  <a:schemeClr val="tx1"/>
                </a:solidFill>
                <a:latin typeface="Calibri" pitchFamily="34" charset="0"/>
              </a:rPr>
              <a:t>Tema/Prioritet: Upravljanje univerzitetom i studentski servisi</a:t>
            </a: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 </a:t>
            </a:r>
          </a:p>
          <a:p>
            <a:pPr marL="431800" indent="-323850" eaLnBrk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>
              <a:solidFill>
                <a:schemeClr val="tx1"/>
              </a:solidFill>
              <a:latin typeface="Calibri" pitchFamily="34" charset="0"/>
            </a:endParaRPr>
          </a:p>
          <a:p>
            <a:pPr marL="431800" indent="-323850" eaLnBrk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Karijerno vođenje u oblasti visokog obrazovanja ovim projektom biće unapređeno i na strateškom i na operativnom planu. </a:t>
            </a:r>
          </a:p>
          <a:p>
            <a:pPr marL="431800" indent="-323850" eaLnBrk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>
              <a:solidFill>
                <a:schemeClr val="tx1"/>
              </a:solidFill>
              <a:latin typeface="Calibri" pitchFamily="34" charset="0"/>
            </a:endParaRPr>
          </a:p>
          <a:p>
            <a:pPr marL="431800" indent="-323850" eaLnBrk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400" smtClean="0">
              <a:solidFill>
                <a:schemeClr val="tx1"/>
              </a:solidFill>
              <a:latin typeface="Calibri" pitchFamily="34" charset="0"/>
            </a:endParaRPr>
          </a:p>
          <a:p>
            <a:pPr marL="431800" indent="-323850" eaLnBrk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40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lIns="90000" tIns="46800" rIns="90000" bIns="46800"/>
          <a:lstStyle/>
          <a:p>
            <a:pPr eaLnBrk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b="1" smtClean="0">
                <a:solidFill>
                  <a:srgbClr val="CC0000"/>
                </a:solidFill>
                <a:latin typeface="Calibri" pitchFamily="34" charset="0"/>
              </a:rPr>
              <a:t>Strateški plan: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</p:spPr>
        <p:txBody>
          <a:bodyPr lIns="90000" tIns="46800" rIns="90000" bIns="46800"/>
          <a:lstStyle/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/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rgbClr val="333399"/>
                </a:solidFill>
                <a:latin typeface="Calibri" pitchFamily="34" charset="0"/>
              </a:rPr>
              <a:t>	</a:t>
            </a: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Mere i aktivnosti zastupljene u Akcionom planu Nacionalne strategije karijernog vodjenja u Srbiji koje se direktno tiču razvoja sistema karijernog vođenja u visokom obrazovanju  u razrađenoj formi prisutne su radnim paketima- aktivnostima:</a:t>
            </a:r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Osposobljavanje nastavnog osoblja za karijerno vođenje na univerzitetima </a:t>
            </a:r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Obučavanje studenata veštinama aktivnog upravljanja karijerom</a:t>
            </a:r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Osnaživanje postojećih univerzitetskih centara za razvoj karijere na univerzitetima</a:t>
            </a:r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Praćenje i evaluacija postojećih centara za razvoj karijere </a:t>
            </a:r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Inoviranje i osavramenjivanje sajtova za karijerno vođenje i savetovanje</a:t>
            </a:r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chemeClr val="tx1"/>
                </a:solidFill>
                <a:latin typeface="Calibri" pitchFamily="34" charset="0"/>
              </a:rPr>
              <a:t>Izrada dela Nacionalnog programa /dokumenta/  za karijerno vođenje i pratećih standarda - za uzrasnu grupu preko 18. godina  </a:t>
            </a:r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lIns="90000" tIns="46800" rIns="90000" bIns="46800"/>
          <a:lstStyle/>
          <a:p>
            <a:pPr eaLnBrk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b="1" smtClean="0">
                <a:solidFill>
                  <a:srgbClr val="CC0000"/>
                </a:solidFill>
                <a:latin typeface="Calibri" pitchFamily="34" charset="0"/>
              </a:rPr>
              <a:t>Operativni plan: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</p:spPr>
        <p:txBody>
          <a:bodyPr lIns="90000" tIns="46800" rIns="90000" bIns="46800"/>
          <a:lstStyle/>
          <a:p>
            <a:pPr marL="431800" indent="-323850" eaLnBrk="1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z="2800" smtClean="0"/>
          </a:p>
          <a:p>
            <a:pPr marL="431800" indent="-323850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333399"/>
              </a:buClr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Na operativnom planu očekuje se da će se obezbediti </a:t>
            </a:r>
            <a:r>
              <a:rPr lang="sr-Latn-CS" sz="2200" b="1" smtClean="0">
                <a:solidFill>
                  <a:schemeClr val="tx1"/>
                </a:solidFill>
                <a:latin typeface="Calibri" pitchFamily="34" charset="0"/>
              </a:rPr>
              <a:t>unapređenje rada  centara za razvoj karijere</a:t>
            </a: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 koje će odgovarati na potrebe ciljnih grupa, prvenstveno studenata, ali i poslodavaca i akademske zajednice. Akcenat je na </a:t>
            </a:r>
            <a:r>
              <a:rPr lang="sr-Latn-CS" sz="2200" b="1" smtClean="0">
                <a:solidFill>
                  <a:schemeClr val="tx1"/>
                </a:solidFill>
                <a:latin typeface="Calibri" pitchFamily="34" charset="0"/>
              </a:rPr>
              <a:t>većem broju   i raznovrsnosti  programa</a:t>
            </a: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 karijernog informisanja, savetovanja, edukacije i povezivanja sa poslovnim  svetom, kao i podizanju resursa karijernih savetnika iz centara, ali i  univerzitetskog osoblja, rukovodstava . Podrazumeva se i </a:t>
            </a:r>
            <a:r>
              <a:rPr lang="sr-Latn-CS" sz="2200" b="1" smtClean="0">
                <a:solidFill>
                  <a:schemeClr val="tx1"/>
                </a:solidFill>
                <a:latin typeface="Calibri" pitchFamily="34" charset="0"/>
              </a:rPr>
              <a:t>veća uključenost poslovne zajednice i</a:t>
            </a:r>
            <a:r>
              <a:rPr lang="sr-Latn-CS" sz="2200" smtClean="0">
                <a:solidFill>
                  <a:schemeClr val="tx1"/>
                </a:solidFill>
                <a:latin typeface="Calibri" pitchFamily="34" charset="0"/>
              </a:rPr>
              <a:t> drugih socijalnih partnera u kreiranje i implementaciju različitih programa karijerne edukacije i savetovanja. </a:t>
            </a:r>
          </a:p>
          <a:p>
            <a:pPr marL="431800" indent="-323850" eaLnBrk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z="220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lIns="90000" tIns="46800" rIns="90000" bIns="46800"/>
          <a:lstStyle/>
          <a:p>
            <a:pPr eaLnBrk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b="1" smtClean="0">
                <a:solidFill>
                  <a:srgbClr val="CC0000"/>
                </a:solidFill>
                <a:latin typeface="Calibri" pitchFamily="34" charset="0"/>
              </a:rPr>
              <a:t>RADNI PAKETI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</p:spPr>
        <p:txBody>
          <a:bodyPr lIns="90000" tIns="46800" rIns="90000" bIns="46800"/>
          <a:lstStyle/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rgbClr val="333399"/>
                </a:solidFill>
                <a:latin typeface="Calibri" pitchFamily="34" charset="0"/>
              </a:rPr>
              <a:t>(</a:t>
            </a: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DEV)1 Information for university students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(DEV)2. Information about university students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(DEV)3. Cooperation with academic staff</a:t>
            </a:r>
            <a:r>
              <a:rPr lang="en-GB" sz="2400" smtClean="0">
                <a:solidFill>
                  <a:schemeClr val="tx1"/>
                </a:solidFill>
                <a:latin typeface="Calibri" pitchFamily="34" charset="0"/>
              </a:rPr>
              <a:t> 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(DEV)4. Cooperation with employers 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(DEV)5. Strengthening capacities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(DEV)6. National Programme and Methodology for CGC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(QPLN)7. Quality control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(EXP) 8. Sustainability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400" b="1" smtClean="0">
                <a:solidFill>
                  <a:schemeClr val="tx1"/>
                </a:solidFill>
                <a:latin typeface="Calibri" pitchFamily="34" charset="0"/>
              </a:rPr>
              <a:t>(DISS) 9. Dissemination</a:t>
            </a:r>
          </a:p>
          <a:p>
            <a:pPr marL="609600" indent="-608013" eaLnBrk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400" b="1" smtClean="0">
                <a:solidFill>
                  <a:schemeClr val="tx1"/>
                </a:solidFill>
                <a:latin typeface="Calibri" pitchFamily="34" charset="0"/>
              </a:rPr>
              <a:t>(MNGT) 10. Management</a:t>
            </a:r>
            <a:r>
              <a:rPr lang="en-GB" sz="2400" smtClean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4114800" cy="4953000"/>
          </a:xfrm>
          <a:ln>
            <a:solidFill>
              <a:schemeClr val="accent4">
                <a:lumMod val="65000"/>
                <a:lumOff val="35000"/>
              </a:schemeClr>
            </a:solidFill>
          </a:ln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r>
              <a:rPr lang="en-US" u="sng" dirty="0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b="1" u="sng" dirty="0" err="1" smtClean="0">
                <a:solidFill>
                  <a:srgbClr val="262626"/>
                </a:solidFill>
              </a:rPr>
              <a:t>Rezultati</a:t>
            </a:r>
            <a:r>
              <a:rPr lang="en-US" b="1" u="sng" dirty="0" smtClean="0">
                <a:solidFill>
                  <a:srgbClr val="262626"/>
                </a:solidFill>
              </a:rPr>
              <a:t>/</a:t>
            </a:r>
            <a:r>
              <a:rPr lang="en-US" b="1" u="sng" dirty="0" err="1" smtClean="0">
                <a:solidFill>
                  <a:srgbClr val="262626"/>
                </a:solidFill>
              </a:rPr>
              <a:t>urađeno</a:t>
            </a:r>
            <a:endParaRPr lang="en-US" b="1" u="sng" dirty="0" smtClean="0">
              <a:solidFill>
                <a:srgbClr val="262626"/>
              </a:solidFill>
            </a:endParaRPr>
          </a:p>
          <a:p>
            <a:pPr marL="0" indent="0"/>
            <a:r>
              <a:rPr lang="sr-Latn-CS" sz="1800" dirty="0" smtClean="0">
                <a:latin typeface="Calibri" pitchFamily="34" charset="0"/>
              </a:rPr>
              <a:t>Formirani  </a:t>
            </a:r>
            <a:r>
              <a:rPr lang="sr-Latn-CS" sz="1800" b="1" dirty="0" smtClean="0">
                <a:latin typeface="Calibri" pitchFamily="34" charset="0"/>
              </a:rPr>
              <a:t>timovi saradnika</a:t>
            </a:r>
            <a:r>
              <a:rPr lang="sr-Latn-CS" sz="1800" dirty="0" smtClean="0">
                <a:latin typeface="Calibri" pitchFamily="34" charset="0"/>
              </a:rPr>
              <a:t> /iz reda akademskog osoblja i predstavnika studenata/ koji će raditi na uključivanju karijernog informisanja, savetovanja i edukacije u svoj rad sa studentima na univerzitetu</a:t>
            </a:r>
          </a:p>
          <a:p>
            <a:pPr marL="0" indent="0"/>
            <a:r>
              <a:rPr lang="sr-Latn-CS" sz="1800" dirty="0" smtClean="0">
                <a:latin typeface="Calibri" pitchFamily="34" charset="0"/>
              </a:rPr>
              <a:t>Plan saradnje i akcioni plan za njegovo sprovodjenje </a:t>
            </a:r>
          </a:p>
          <a:p>
            <a:pPr marL="0" indent="0"/>
            <a:r>
              <a:rPr lang="sr-Latn-CS" sz="1800" dirty="0" smtClean="0">
                <a:latin typeface="Calibri" pitchFamily="34" charset="0"/>
              </a:rPr>
              <a:t>Kreiranje  </a:t>
            </a:r>
            <a:r>
              <a:rPr lang="sr-Latn-CS" sz="1800" b="1" dirty="0" smtClean="0">
                <a:latin typeface="Calibri" pitchFamily="34" charset="0"/>
              </a:rPr>
              <a:t>set</a:t>
            </a:r>
            <a:r>
              <a:rPr lang="en-US" sz="1800" b="1" dirty="0" smtClean="0">
                <a:latin typeface="Calibri" pitchFamily="34" charset="0"/>
              </a:rPr>
              <a:t>a</a:t>
            </a:r>
            <a:r>
              <a:rPr lang="sr-Latn-CS" sz="1800" b="1" dirty="0" smtClean="0">
                <a:latin typeface="Calibri" pitchFamily="34" charset="0"/>
              </a:rPr>
              <a:t> informativnih i edukativnih materijala</a:t>
            </a:r>
            <a:r>
              <a:rPr lang="sr-Latn-CS" sz="1800" dirty="0" smtClean="0">
                <a:latin typeface="Calibri" pitchFamily="34" charset="0"/>
              </a:rPr>
              <a:t> kao pomoć praktičarima i svim zainter</a:t>
            </a:r>
            <a:r>
              <a:rPr lang="en-US" sz="1800" dirty="0" smtClean="0">
                <a:latin typeface="Calibri" pitchFamily="34" charset="0"/>
              </a:rPr>
              <a:t>e</a:t>
            </a:r>
            <a:r>
              <a:rPr lang="sr-Latn-CS" sz="1800" dirty="0" smtClean="0">
                <a:latin typeface="Calibri" pitchFamily="34" charset="0"/>
              </a:rPr>
              <a:t>sovani</a:t>
            </a:r>
            <a:r>
              <a:rPr lang="en-US" sz="1800" dirty="0" smtClean="0">
                <a:latin typeface="Calibri" pitchFamily="34" charset="0"/>
              </a:rPr>
              <a:t>m</a:t>
            </a:r>
            <a:r>
              <a:rPr lang="sr-Latn-CS" sz="1800" dirty="0" smtClean="0">
                <a:latin typeface="Calibri" pitchFamily="34" charset="0"/>
              </a:rPr>
              <a:t> da u svoj rad uključe elemente karijernog </a:t>
            </a:r>
            <a:r>
              <a:rPr lang="sr-Latn-CS" dirty="0" smtClean="0">
                <a:latin typeface="Calibri" pitchFamily="34" charset="0"/>
              </a:rPr>
              <a:t>vođenja</a:t>
            </a:r>
          </a:p>
          <a:p>
            <a:pPr marL="0" indent="0"/>
            <a:r>
              <a:rPr lang="en-US" dirty="0" smtClean="0"/>
              <a:t>	</a:t>
            </a:r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48200" y="685800"/>
            <a:ext cx="4267200" cy="49530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5040" rIns="0" bIns="0"/>
          <a:lstStyle>
            <a:lvl1pPr marL="342900" indent="-3429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Times New Roman" pitchFamily="18" charset="0"/>
              <a:buNone/>
              <a:defRPr/>
            </a:pPr>
            <a:r>
              <a:rPr lang="sr-Latn-RS" dirty="0" smtClean="0"/>
              <a:t> </a:t>
            </a:r>
          </a:p>
          <a:p>
            <a:pPr marL="0" indent="0">
              <a:buFont typeface="Times New Roman" pitchFamily="18" charset="0"/>
              <a:buNone/>
              <a:defRPr/>
            </a:pPr>
            <a:r>
              <a:rPr lang="sr-Latn-RS" b="1" u="sng" dirty="0" smtClean="0"/>
              <a:t>Planirane aktivnosti</a:t>
            </a: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kreiranje </a:t>
            </a:r>
            <a:r>
              <a:rPr lang="sr-Latn-CS" b="1" dirty="0" smtClean="0">
                <a:latin typeface="Calibri" pitchFamily="34" charset="0"/>
              </a:rPr>
              <a:t>info punktova</a:t>
            </a:r>
            <a:r>
              <a:rPr lang="sr-Latn-CS" dirty="0" smtClean="0">
                <a:latin typeface="Calibri" pitchFamily="34" charset="0"/>
              </a:rPr>
              <a:t> na svakom univerzitetu/na fakultetima  i prateće promo kampanje, tokom koje će se održavati  radionice za studente, distribuirati edukativni materijal</a:t>
            </a: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Kreiranje Modula za aktivno upravljanje karijerom </a:t>
            </a: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Veći broj prezentacija, radionica, predavanja i programa u saradnji sa poslodavcima </a:t>
            </a:r>
          </a:p>
          <a:p>
            <a:pPr marL="0" indent="0">
              <a:buFont typeface="Times New Roman" pitchFamily="18" charset="0"/>
              <a:buNone/>
              <a:defRPr/>
            </a:pPr>
            <a:endParaRPr lang="sr-Latn-CS" dirty="0" smtClean="0"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  <a:defRPr/>
            </a:pPr>
            <a:endParaRPr lang="sr-Latn-RS" dirty="0" smtClean="0"/>
          </a:p>
        </p:txBody>
      </p:sp>
      <p:sp>
        <p:nvSpPr>
          <p:cNvPr id="6" name="Right Arrow 5"/>
          <p:cNvSpPr/>
          <p:nvPr/>
        </p:nvSpPr>
        <p:spPr bwMode="auto">
          <a:xfrm>
            <a:off x="4114800" y="990600"/>
            <a:ext cx="609600" cy="342900"/>
          </a:xfrm>
          <a:prstGeom prst="rightArrow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accent4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sr-Latn-RS"/>
          </a:p>
        </p:txBody>
      </p:sp>
      <p:sp>
        <p:nvSpPr>
          <p:cNvPr id="11269" name="TextBox 3"/>
          <p:cNvSpPr txBox="1">
            <a:spLocks noChangeArrowheads="1"/>
          </p:cNvSpPr>
          <p:nvPr/>
        </p:nvSpPr>
        <p:spPr bwMode="auto">
          <a:xfrm>
            <a:off x="762000" y="381000"/>
            <a:ext cx="7315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u="sng">
                <a:solidFill>
                  <a:srgbClr val="C00000"/>
                </a:solidFill>
              </a:rPr>
              <a:t>SARADNJA SA FAKULTETIMA – veća zastupljenost programa karijernog vodjenja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4114800" cy="4953000"/>
          </a:xfrm>
          <a:ln>
            <a:solidFill>
              <a:schemeClr val="accent4">
                <a:lumMod val="65000"/>
                <a:lumOff val="35000"/>
              </a:schemeClr>
            </a:solidFill>
          </a:ln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r>
              <a:rPr lang="en-US" u="sng" dirty="0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b="1" u="sng" dirty="0" err="1" smtClean="0">
                <a:solidFill>
                  <a:srgbClr val="262626"/>
                </a:solidFill>
              </a:rPr>
              <a:t>Rezultati</a:t>
            </a:r>
            <a:r>
              <a:rPr lang="en-US" b="1" u="sng" dirty="0" smtClean="0">
                <a:solidFill>
                  <a:srgbClr val="262626"/>
                </a:solidFill>
              </a:rPr>
              <a:t>/</a:t>
            </a:r>
            <a:r>
              <a:rPr lang="en-US" b="1" u="sng" dirty="0" err="1" smtClean="0">
                <a:solidFill>
                  <a:srgbClr val="262626"/>
                </a:solidFill>
              </a:rPr>
              <a:t>urađeno</a:t>
            </a:r>
            <a:endParaRPr lang="en-US" b="1" u="sng" dirty="0" smtClean="0">
              <a:solidFill>
                <a:srgbClr val="262626"/>
              </a:solidFill>
            </a:endParaRPr>
          </a:p>
          <a:p>
            <a:pPr marL="0" indent="0"/>
            <a:r>
              <a:rPr lang="sr-Latn-CS" dirty="0" smtClean="0">
                <a:latin typeface="Calibri" pitchFamily="34" charset="0"/>
              </a:rPr>
              <a:t>Izrađen je prvi  draft Nacionalnog  programa  za karijerno vođenje i savetovanje i Metodologije  za uzrasnu grupu od 19 do 30 godina. – rezultat zajedničkog rada timova  eksperata za rad, brojnih sastanaka, analiza postojećih praksi</a:t>
            </a:r>
          </a:p>
          <a:p>
            <a:pPr marL="0" indent="0"/>
            <a:r>
              <a:rPr lang="sr-Latn-CS" dirty="0" smtClean="0">
                <a:latin typeface="Calibri" pitchFamily="34" charset="0"/>
              </a:rPr>
              <a:t>Održana prva javna </a:t>
            </a:r>
            <a:r>
              <a:rPr lang="en-US" dirty="0" err="1" smtClean="0">
                <a:latin typeface="Calibri" pitchFamily="34" charset="0"/>
              </a:rPr>
              <a:t>rasprava</a:t>
            </a:r>
            <a:r>
              <a:rPr lang="en-US" dirty="0" smtClean="0">
                <a:latin typeface="Calibri" pitchFamily="34" charset="0"/>
              </a:rPr>
              <a:t> </a:t>
            </a:r>
            <a:r>
              <a:rPr lang="en-US" dirty="0" smtClean="0"/>
              <a:t>	</a:t>
            </a:r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48200" y="685800"/>
            <a:ext cx="4267200" cy="49530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5040" rIns="0" bIns="0"/>
          <a:lstStyle>
            <a:lvl1pPr marL="342900" indent="-3429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Times New Roman" pitchFamily="18" charset="0"/>
              <a:buNone/>
              <a:defRPr/>
            </a:pPr>
            <a:r>
              <a:rPr lang="sr-Latn-RS" dirty="0" smtClean="0"/>
              <a:t> </a:t>
            </a:r>
          </a:p>
          <a:p>
            <a:pPr marL="0" indent="0">
              <a:buFont typeface="Times New Roman" pitchFamily="18" charset="0"/>
              <a:buNone/>
              <a:defRPr/>
            </a:pPr>
            <a:endParaRPr lang="sr-Latn-RS" b="1" u="sng" dirty="0"/>
          </a:p>
          <a:p>
            <a:pPr marL="0" indent="0">
              <a:buFont typeface="Times New Roman" pitchFamily="18" charset="0"/>
              <a:buNone/>
              <a:defRPr/>
            </a:pPr>
            <a:r>
              <a:rPr lang="sr-Latn-RS" b="1" u="sng" dirty="0" smtClean="0"/>
              <a:t>Planirane aktivnosti</a:t>
            </a:r>
          </a:p>
          <a:p>
            <a:pPr marL="0" indent="0">
              <a:buFont typeface="Times New Roman" pitchFamily="18" charset="0"/>
              <a:buNone/>
              <a:defRPr/>
            </a:pPr>
            <a:endParaRPr lang="sr-Latn-CS" dirty="0" smtClean="0">
              <a:latin typeface="Calibri" pitchFamily="34" charset="0"/>
            </a:endParaRP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Izrada finalnog nacrta oba dokumenta</a:t>
            </a: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Prezentacija finalnog nacrta </a:t>
            </a: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Iniciranje usvajanja dokumenata od strane nadležnih ministarstava </a:t>
            </a:r>
          </a:p>
          <a:p>
            <a:pPr marL="0" indent="0">
              <a:buFont typeface="Times New Roman" pitchFamily="18" charset="0"/>
              <a:buNone/>
              <a:defRPr/>
            </a:pPr>
            <a:endParaRPr lang="sr-Latn-CS" dirty="0" smtClean="0"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  <a:defRPr/>
            </a:pPr>
            <a:endParaRPr lang="sr-Latn-RS" dirty="0" smtClean="0"/>
          </a:p>
        </p:txBody>
      </p:sp>
      <p:sp>
        <p:nvSpPr>
          <p:cNvPr id="6" name="Right Arrow 5"/>
          <p:cNvSpPr/>
          <p:nvPr/>
        </p:nvSpPr>
        <p:spPr bwMode="auto">
          <a:xfrm>
            <a:off x="4267200" y="4953000"/>
            <a:ext cx="609600" cy="342900"/>
          </a:xfrm>
          <a:prstGeom prst="rightArrow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accent4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sr-Latn-RS"/>
          </a:p>
        </p:txBody>
      </p:sp>
      <p:sp>
        <p:nvSpPr>
          <p:cNvPr id="12293" name="TextBox 3"/>
          <p:cNvSpPr txBox="1">
            <a:spLocks noChangeArrowheads="1"/>
          </p:cNvSpPr>
          <p:nvPr/>
        </p:nvSpPr>
        <p:spPr bwMode="auto">
          <a:xfrm>
            <a:off x="609600" y="611188"/>
            <a:ext cx="7924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r-Latn-CS" sz="2400" b="1" u="sng">
                <a:solidFill>
                  <a:srgbClr val="CC0000"/>
                </a:solidFill>
                <a:latin typeface="Calibri" pitchFamily="34" charset="0"/>
              </a:rPr>
              <a:t>Nacionalni program i metodologija  KARIJERNOG  VOĐENJA </a:t>
            </a:r>
            <a:endParaRPr lang="en-US" sz="2400" b="1" u="sng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4114800" cy="4953000"/>
          </a:xfrm>
          <a:ln>
            <a:solidFill>
              <a:schemeClr val="accent4">
                <a:lumMod val="65000"/>
                <a:lumOff val="35000"/>
              </a:schemeClr>
            </a:solidFill>
          </a:ln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r>
              <a:rPr lang="en-US" u="sng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b="1" u="sng" smtClean="0">
                <a:solidFill>
                  <a:srgbClr val="262626"/>
                </a:solidFill>
              </a:rPr>
              <a:t>Rezultati/urađeno</a:t>
            </a:r>
          </a:p>
          <a:p>
            <a:pPr marL="0" indent="0"/>
            <a:r>
              <a:rPr lang="sr-Latn-CS" sz="1800" b="1" smtClean="0">
                <a:solidFill>
                  <a:schemeClr val="tx1"/>
                </a:solidFill>
                <a:latin typeface="Calibri" pitchFamily="34" charset="0"/>
              </a:rPr>
              <a:t>ispitivanje u kojoj meri poslodavci poznaju reformisane studijske programe, nove diplome</a:t>
            </a:r>
            <a:r>
              <a:rPr lang="sr-Cyrl-CS" sz="1800" smtClean="0">
                <a:latin typeface="Calibri" pitchFamily="34" charset="0"/>
              </a:rPr>
              <a:t>, ishode učenja i relevantna znanja i veštine diplomaca koji izlaze na tržište rada</a:t>
            </a:r>
            <a:endParaRPr lang="en-US" sz="1800" smtClean="0">
              <a:latin typeface="Calibri" pitchFamily="34" charset="0"/>
            </a:endParaRPr>
          </a:p>
          <a:p>
            <a:pPr marL="0" indent="0"/>
            <a:r>
              <a:rPr lang="en-US" sz="1800" smtClean="0">
                <a:solidFill>
                  <a:schemeClr val="tx1"/>
                </a:solidFill>
                <a:latin typeface="Calibri" pitchFamily="34" charset="0"/>
              </a:rPr>
              <a:t>Održani okrugli stolovi na svim Univerzitetima sa ciljem predstavljanja rezultata istraživanja i preporuka za unapređenje saradnje sa poslodavcima u cilju unapređenja zapošljivosti studenata</a:t>
            </a:r>
            <a:endParaRPr lang="sr-Latn-CS" sz="180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</a:pPr>
            <a:endParaRPr lang="en-GB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</a:pPr>
            <a:r>
              <a:rPr lang="en-US" smtClean="0"/>
              <a:t>	</a:t>
            </a:r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48200" y="685800"/>
            <a:ext cx="4267200" cy="49530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5040" rIns="0" bIns="0"/>
          <a:lstStyle>
            <a:lvl1pPr marL="342900" indent="-3429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Times New Roman" pitchFamily="18" charset="0"/>
              <a:buNone/>
              <a:defRPr/>
            </a:pPr>
            <a:r>
              <a:rPr lang="sr-Latn-RS" dirty="0" smtClean="0"/>
              <a:t> </a:t>
            </a:r>
          </a:p>
          <a:p>
            <a:pPr marL="0" indent="0">
              <a:buFont typeface="Times New Roman" pitchFamily="18" charset="0"/>
              <a:buNone/>
              <a:defRPr/>
            </a:pPr>
            <a:r>
              <a:rPr lang="sr-Latn-RS" b="1" u="sng" dirty="0" smtClean="0"/>
              <a:t>Planirane aktivnosti</a:t>
            </a:r>
          </a:p>
          <a:p>
            <a:pPr>
              <a:defRPr/>
            </a:pPr>
            <a:r>
              <a:rPr lang="sr-Latn-CS" sz="1600" dirty="0" smtClean="0">
                <a:solidFill>
                  <a:schemeClr val="tx1"/>
                </a:solidFill>
                <a:latin typeface="Calibri" pitchFamily="34" charset="0"/>
              </a:rPr>
              <a:t>Kreiranje brošura koje će sadržavati neophodne informacije  koji će kao korisnu alatku moći da koriste  savetnici i koordinatori u Centrima za razvoj karijere u radu sa poslodavcima, kao i sami poslodavci.</a:t>
            </a:r>
          </a:p>
          <a:p>
            <a:pPr>
              <a:defRPr/>
            </a:pPr>
            <a:r>
              <a:rPr lang="sr-Latn-CS" sz="1600" dirty="0" smtClean="0">
                <a:solidFill>
                  <a:schemeClr val="tx1"/>
                </a:solidFill>
                <a:latin typeface="Calibri" pitchFamily="34" charset="0"/>
              </a:rPr>
              <a:t>Kreiranje veb platforme koja će sadržati podatke o studijskim programima, dodacima diplomi i mogućim mestima zaposlenja, ali i podatke o profilima poslodavaca</a:t>
            </a:r>
          </a:p>
          <a:p>
            <a:pPr>
              <a:defRPr/>
            </a:pPr>
            <a:r>
              <a:rPr lang="sr-Latn-CS" sz="1600" dirty="0" smtClean="0">
                <a:solidFill>
                  <a:schemeClr val="tx1"/>
                </a:solidFill>
                <a:latin typeface="Calibri" pitchFamily="34" charset="0"/>
              </a:rPr>
              <a:t> Biće organizovana i odgovarajuća </a:t>
            </a:r>
            <a:r>
              <a:rPr lang="sr-Latn-CS" sz="1600" b="1" dirty="0" smtClean="0">
                <a:solidFill>
                  <a:schemeClr val="tx1"/>
                </a:solidFill>
                <a:latin typeface="Calibri" pitchFamily="34" charset="0"/>
              </a:rPr>
              <a:t>kampanja za informisanje ciljnih grupa</a:t>
            </a:r>
            <a:r>
              <a:rPr lang="sr-Latn-CS" sz="1600" dirty="0" smtClean="0">
                <a:solidFill>
                  <a:schemeClr val="tx1"/>
                </a:solidFill>
                <a:latin typeface="Calibri" pitchFamily="34" charset="0"/>
              </a:rPr>
              <a:t> / poslodavaca, budućih studenata i institucija nadležnih za oblast visokog obrazovanja i zapošljavanja i informisanja</a:t>
            </a:r>
            <a:endParaRPr lang="sr-Latn-CS" sz="1600" dirty="0" smtClean="0"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  <a:defRPr/>
            </a:pPr>
            <a:endParaRPr lang="sr-Latn-RS" dirty="0" smtClean="0"/>
          </a:p>
        </p:txBody>
      </p:sp>
      <p:sp>
        <p:nvSpPr>
          <p:cNvPr id="6" name="Right Arrow 5"/>
          <p:cNvSpPr/>
          <p:nvPr/>
        </p:nvSpPr>
        <p:spPr bwMode="auto">
          <a:xfrm>
            <a:off x="4310063" y="731838"/>
            <a:ext cx="609600" cy="342900"/>
          </a:xfrm>
          <a:prstGeom prst="rightArrow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accent4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sr-Latn-RS"/>
          </a:p>
        </p:txBody>
      </p:sp>
      <p:sp>
        <p:nvSpPr>
          <p:cNvPr id="13317" name="TextBox 3"/>
          <p:cNvSpPr txBox="1">
            <a:spLocks noChangeArrowheads="1"/>
          </p:cNvSpPr>
          <p:nvPr/>
        </p:nvSpPr>
        <p:spPr bwMode="auto">
          <a:xfrm>
            <a:off x="695325" y="336550"/>
            <a:ext cx="7467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r-Latn-CS" sz="2000" b="1">
                <a:solidFill>
                  <a:srgbClr val="CC0000"/>
                </a:solidFill>
              </a:rPr>
              <a:t>Bolja informisanost poslodavaca o studijskim programima</a:t>
            </a:r>
            <a:r>
              <a:rPr lang="sr-Latn-CS" sz="2000" b="1"/>
              <a:t> </a:t>
            </a:r>
            <a:endParaRPr lang="en-US" sz="2000" b="1" u="sng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4114800" cy="4953000"/>
          </a:xfrm>
          <a:ln>
            <a:solidFill>
              <a:schemeClr val="accent4">
                <a:lumMod val="65000"/>
                <a:lumOff val="35000"/>
              </a:schemeClr>
            </a:solidFill>
          </a:ln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r>
              <a:rPr lang="en-US" u="sng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b="1" u="sng" smtClean="0">
                <a:solidFill>
                  <a:srgbClr val="262626"/>
                </a:solidFill>
              </a:rPr>
              <a:t>Rezultati/urađeno</a:t>
            </a:r>
          </a:p>
          <a:p>
            <a:pPr marL="0" indent="0"/>
            <a:r>
              <a:rPr lang="sr-Latn-CS" smtClean="0">
                <a:latin typeface="Calibri" pitchFamily="34" charset="0"/>
              </a:rPr>
              <a:t>Kreiranje ili unapređenje postojećeg plana saradnje sa poslodavcima koji ima za cilj da omogući veću uključenost poslovnog sveta u aktivnosti karijernog vođenja koje su usmerene na jačanje zapošljivosti mladih i razvoj njihovih veština upravljanja karijerom.</a:t>
            </a:r>
          </a:p>
          <a:p>
            <a:pPr marL="0" indent="0"/>
            <a:r>
              <a:rPr lang="sr-Latn-CS" smtClean="0">
                <a:latin typeface="Calibri" pitchFamily="34" charset="0"/>
              </a:rPr>
              <a:t>Pilotiranje novih programa</a:t>
            </a:r>
            <a:r>
              <a:rPr lang="sr-Latn-CS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endParaRPr lang="en-GB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</a:pPr>
            <a:r>
              <a:rPr lang="en-US" smtClean="0"/>
              <a:t>	</a:t>
            </a:r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48200" y="685800"/>
            <a:ext cx="4267200" cy="49530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5040" rIns="0" bIns="0"/>
          <a:lstStyle>
            <a:lvl1pPr marL="342900" indent="-3429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Times New Roman" pitchFamily="18" charset="0"/>
              <a:buNone/>
              <a:defRPr/>
            </a:pPr>
            <a:r>
              <a:rPr lang="sr-Latn-RS" dirty="0" smtClean="0"/>
              <a:t> </a:t>
            </a:r>
          </a:p>
          <a:p>
            <a:pPr marL="0" indent="0">
              <a:buFont typeface="Times New Roman" pitchFamily="18" charset="0"/>
              <a:buNone/>
              <a:defRPr/>
            </a:pPr>
            <a:r>
              <a:rPr lang="sr-Latn-RS" b="1" u="sng" dirty="0" smtClean="0"/>
              <a:t>Planirane aktivnosti</a:t>
            </a: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Pilotiranje novih programa</a:t>
            </a:r>
            <a:r>
              <a:rPr lang="sr-Latn-CS" dirty="0" smtClean="0"/>
              <a:t> i</a:t>
            </a:r>
          </a:p>
          <a:p>
            <a:pPr>
              <a:defRPr/>
            </a:pPr>
            <a:r>
              <a:rPr lang="sr-Latn-CS" dirty="0" smtClean="0">
                <a:latin typeface="Calibri" pitchFamily="34" charset="0"/>
              </a:rPr>
              <a:t>Razmena iskustva na nacionalnim radionicama radi daljeg razvoja programa</a:t>
            </a:r>
          </a:p>
        </p:txBody>
      </p:sp>
      <p:sp>
        <p:nvSpPr>
          <p:cNvPr id="6" name="Right Arrow 5"/>
          <p:cNvSpPr/>
          <p:nvPr/>
        </p:nvSpPr>
        <p:spPr bwMode="auto">
          <a:xfrm>
            <a:off x="4065588" y="3352800"/>
            <a:ext cx="609600" cy="342900"/>
          </a:xfrm>
          <a:prstGeom prst="rightArrow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accent4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sr-Latn-RS"/>
          </a:p>
        </p:txBody>
      </p:sp>
      <p:sp>
        <p:nvSpPr>
          <p:cNvPr id="14341" name="TextBox 6"/>
          <p:cNvSpPr txBox="1">
            <a:spLocks noChangeArrowheads="1"/>
          </p:cNvSpPr>
          <p:nvPr/>
        </p:nvSpPr>
        <p:spPr bwMode="auto">
          <a:xfrm>
            <a:off x="0" y="381000"/>
            <a:ext cx="746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r-Latn-CS" sz="2400" b="1">
                <a:solidFill>
                  <a:srgbClr val="C00000"/>
                </a:solidFill>
              </a:rPr>
              <a:t>Saradnja sa poslovnom zajednicom</a:t>
            </a:r>
            <a:endParaRPr lang="en-US" sz="2400" b="1" u="sng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4114800" cy="4953000"/>
          </a:xfrm>
          <a:ln>
            <a:solidFill>
              <a:schemeClr val="accent4">
                <a:lumMod val="65000"/>
                <a:lumOff val="35000"/>
              </a:schemeClr>
            </a:solidFill>
          </a:ln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r>
              <a:rPr lang="en-US" u="sng" dirty="0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b="1" u="sng" dirty="0" err="1" smtClean="0">
                <a:solidFill>
                  <a:srgbClr val="262626"/>
                </a:solidFill>
                <a:latin typeface="Calibri" pitchFamily="34" charset="0"/>
              </a:rPr>
              <a:t>Rezultati</a:t>
            </a:r>
            <a:r>
              <a:rPr lang="en-US" b="1" u="sng" dirty="0" smtClean="0">
                <a:solidFill>
                  <a:srgbClr val="262626"/>
                </a:solidFill>
                <a:latin typeface="Calibri" pitchFamily="34" charset="0"/>
              </a:rPr>
              <a:t>/</a:t>
            </a:r>
            <a:r>
              <a:rPr lang="en-US" b="1" u="sng" dirty="0" err="1" smtClean="0">
                <a:solidFill>
                  <a:srgbClr val="262626"/>
                </a:solidFill>
                <a:latin typeface="Calibri" pitchFamily="34" charset="0"/>
              </a:rPr>
              <a:t>urađeno</a:t>
            </a:r>
            <a:endParaRPr lang="en-US" b="1" u="sng" dirty="0" smtClean="0">
              <a:solidFill>
                <a:srgbClr val="262626"/>
              </a:solidFill>
              <a:latin typeface="Calibri" pitchFamily="34" charset="0"/>
            </a:endParaRPr>
          </a:p>
          <a:p>
            <a:pPr marL="0" indent="0"/>
            <a:r>
              <a:rPr lang="sr-Latn-CS" sz="1600" b="1" dirty="0" smtClean="0">
                <a:latin typeface="Calibri" pitchFamily="34" charset="0"/>
              </a:rPr>
              <a:t>Snimak stanja i potreba centara za razvoj karijere na univerzitetima</a:t>
            </a:r>
          </a:p>
          <a:p>
            <a:pPr marL="0" indent="0"/>
            <a:r>
              <a:rPr lang="sr-Latn-CS" sz="1600" b="1" dirty="0" smtClean="0">
                <a:latin typeface="Calibri" pitchFamily="34" charset="0"/>
              </a:rPr>
              <a:t>Novi  veb sajtovi centara  - više funkcionalnosti, interaktivnosti</a:t>
            </a:r>
          </a:p>
          <a:p>
            <a:pPr marL="0" indent="0"/>
            <a:r>
              <a:rPr lang="sr-Latn-CS" sz="1600" b="1" dirty="0" smtClean="0">
                <a:latin typeface="Calibri" pitchFamily="34" charset="0"/>
              </a:rPr>
              <a:t>Unapređena znanja zaposlenih zahvaljujući studijskoj  poseti Univerzitetu u Padovi i </a:t>
            </a:r>
            <a:r>
              <a:rPr lang="en-US" sz="1600" b="1" dirty="0" smtClean="0">
                <a:latin typeface="Calibri" pitchFamily="34" charset="0"/>
              </a:rPr>
              <a:t>u</a:t>
            </a:r>
            <a:r>
              <a:rPr lang="sr-Latn-RS" sz="1600" b="1" dirty="0" smtClean="0">
                <a:latin typeface="Calibri" pitchFamily="34" charset="0"/>
              </a:rPr>
              <a:t>češću </a:t>
            </a:r>
            <a:r>
              <a:rPr lang="sr-Latn-CS" sz="1600" b="1" dirty="0" smtClean="0">
                <a:latin typeface="Calibri" pitchFamily="34" charset="0"/>
              </a:rPr>
              <a:t>na </a:t>
            </a:r>
            <a:r>
              <a:rPr lang="en-US" sz="1600" b="1" dirty="0" smtClean="0">
                <a:latin typeface="Calibri" pitchFamily="34" charset="0"/>
              </a:rPr>
              <a:t> </a:t>
            </a:r>
            <a:r>
              <a:rPr lang="en-US" sz="1600" b="1" dirty="0" err="1" smtClean="0">
                <a:latin typeface="Calibri" pitchFamily="34" charset="0"/>
              </a:rPr>
              <a:t>međunarodnoj</a:t>
            </a:r>
            <a:r>
              <a:rPr lang="en-US" sz="1600" b="1" dirty="0" smtClean="0">
                <a:latin typeface="Calibri" pitchFamily="34" charset="0"/>
              </a:rPr>
              <a:t>  </a:t>
            </a:r>
            <a:r>
              <a:rPr lang="en-US" sz="1600" b="1" dirty="0" err="1" smtClean="0">
                <a:latin typeface="Calibri" pitchFamily="34" charset="0"/>
              </a:rPr>
              <a:t>konferenciji</a:t>
            </a:r>
            <a:r>
              <a:rPr lang="en-US" sz="1600" b="1" dirty="0" smtClean="0">
                <a:latin typeface="Calibri" pitchFamily="34" charset="0"/>
              </a:rPr>
              <a:t> </a:t>
            </a:r>
            <a:r>
              <a:rPr lang="pt-BR" sz="1600" b="1" dirty="0" smtClean="0">
                <a:latin typeface="Calibri" pitchFamily="34" charset="0"/>
              </a:rPr>
              <a:t>“SRBIJA UNUTAR EVROPSKE PARADIGME KARIJERNOG VO</a:t>
            </a:r>
            <a:r>
              <a:rPr lang="en-US" sz="1600" b="1" dirty="0" smtClean="0">
                <a:latin typeface="Calibri" pitchFamily="34" charset="0"/>
              </a:rPr>
              <a:t>Đ</a:t>
            </a:r>
            <a:r>
              <a:rPr lang="pt-BR" sz="1600" b="1" dirty="0" smtClean="0">
                <a:latin typeface="Calibri" pitchFamily="34" charset="0"/>
              </a:rPr>
              <a:t>ENJA - PREPORUKE I PERSPEKTIVE”</a:t>
            </a:r>
            <a:r>
              <a:rPr lang="pt-BR" sz="1600" dirty="0" smtClean="0">
                <a:latin typeface="Calibri" pitchFamily="34" charset="0"/>
              </a:rPr>
              <a:t> </a:t>
            </a:r>
            <a:endParaRPr lang="sr-Latn-RS" sz="1600" dirty="0" smtClean="0">
              <a:latin typeface="Calibri" pitchFamily="34" charset="0"/>
            </a:endParaRPr>
          </a:p>
          <a:p>
            <a:pPr marL="0" indent="0"/>
            <a:r>
              <a:rPr lang="en-US" sz="1600" dirty="0" err="1" smtClean="0">
                <a:latin typeface="Calibri" pitchFamily="34" charset="0"/>
              </a:rPr>
              <a:t>Strateški</a:t>
            </a:r>
            <a:r>
              <a:rPr lang="en-US" sz="1600" dirty="0" smtClean="0">
                <a:latin typeface="Calibri" pitchFamily="34" charset="0"/>
              </a:rPr>
              <a:t> plan </a:t>
            </a:r>
            <a:r>
              <a:rPr lang="en-US" sz="1600" dirty="0" err="1" smtClean="0">
                <a:latin typeface="Calibri" pitchFamily="34" charset="0"/>
              </a:rPr>
              <a:t>udruženja</a:t>
            </a:r>
            <a:r>
              <a:rPr lang="en-US" sz="1600" dirty="0" smtClean="0">
                <a:latin typeface="Calibri" pitchFamily="34" charset="0"/>
              </a:rPr>
              <a:t> AKCENT</a:t>
            </a:r>
          </a:p>
          <a:p>
            <a:pPr marL="0" indent="0"/>
            <a:r>
              <a:rPr lang="en-US" sz="1600" dirty="0" err="1" smtClean="0">
                <a:latin typeface="Calibri" pitchFamily="34" charset="0"/>
              </a:rPr>
              <a:t>Koncipiranje</a:t>
            </a:r>
            <a:r>
              <a:rPr lang="en-US" sz="1600" dirty="0" smtClean="0">
                <a:latin typeface="Calibri" pitchFamily="34" charset="0"/>
              </a:rPr>
              <a:t> </a:t>
            </a:r>
            <a:r>
              <a:rPr lang="en-US" sz="1600" dirty="0" err="1" smtClean="0">
                <a:latin typeface="Calibri" pitchFamily="34" charset="0"/>
              </a:rPr>
              <a:t>zajedničkih</a:t>
            </a:r>
            <a:r>
              <a:rPr lang="en-US" sz="1600" dirty="0" smtClean="0">
                <a:latin typeface="Calibri" pitchFamily="34" charset="0"/>
              </a:rPr>
              <a:t> </a:t>
            </a:r>
            <a:r>
              <a:rPr lang="en-US" sz="1600" dirty="0" err="1" smtClean="0">
                <a:latin typeface="Calibri" pitchFamily="34" charset="0"/>
              </a:rPr>
              <a:t>projekata</a:t>
            </a:r>
            <a:r>
              <a:rPr lang="en-US" sz="1600" dirty="0" smtClean="0">
                <a:latin typeface="Calibri" pitchFamily="34" charset="0"/>
              </a:rPr>
              <a:t> </a:t>
            </a:r>
            <a:r>
              <a:rPr lang="en-US" sz="1600" dirty="0" err="1" smtClean="0">
                <a:latin typeface="Calibri" pitchFamily="34" charset="0"/>
              </a:rPr>
              <a:t>univerzitetskih</a:t>
            </a:r>
            <a:r>
              <a:rPr lang="en-US" sz="1600" dirty="0" smtClean="0">
                <a:latin typeface="Calibri" pitchFamily="34" charset="0"/>
              </a:rPr>
              <a:t> </a:t>
            </a:r>
            <a:r>
              <a:rPr lang="en-US" sz="1600" dirty="0" err="1" smtClean="0">
                <a:latin typeface="Calibri" pitchFamily="34" charset="0"/>
              </a:rPr>
              <a:t>centara</a:t>
            </a:r>
            <a:endParaRPr lang="en-US" sz="1600" dirty="0" smtClean="0"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</a:pPr>
            <a:endParaRPr lang="sr-Latn-CS" sz="1600" b="1" dirty="0" smtClean="0"/>
          </a:p>
          <a:p>
            <a:pPr marL="0" indent="0">
              <a:buFont typeface="Times New Roman" pitchFamily="18" charset="0"/>
              <a:buNone/>
            </a:pPr>
            <a:endParaRPr lang="en-GB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</a:pPr>
            <a:r>
              <a:rPr lang="en-US" dirty="0" smtClean="0"/>
              <a:t>	</a:t>
            </a:r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  <a:p>
            <a:pPr marL="0" indent="0">
              <a:buFont typeface="Times New Roman" pitchFamily="18" charset="0"/>
              <a:buNone/>
            </a:pPr>
            <a:endParaRPr lang="en-US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48200" y="685800"/>
            <a:ext cx="4267200" cy="49530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5040" rIns="0" bIns="0"/>
          <a:lstStyle/>
          <a:p>
            <a:pPr eaLnBrk="0" hangingPunct="0">
              <a:lnSpc>
                <a:spcPct val="98000"/>
              </a:lnSpc>
              <a:spcAft>
                <a:spcPts val="1425"/>
              </a:spcAft>
            </a:pPr>
            <a:r>
              <a:rPr lang="en-US" sz="2000" dirty="0">
                <a:solidFill>
                  <a:srgbClr val="000000"/>
                </a:solidFill>
                <a:latin typeface="DejaVu Sans" pitchFamily="16" charset="0"/>
              </a:rPr>
              <a:t> </a:t>
            </a:r>
          </a:p>
          <a:p>
            <a:pPr eaLnBrk="0" hangingPunct="0">
              <a:lnSpc>
                <a:spcPct val="98000"/>
              </a:lnSpc>
              <a:spcAft>
                <a:spcPts val="1425"/>
              </a:spcAft>
            </a:pPr>
            <a:r>
              <a:rPr lang="en-US" sz="2000" b="1" u="sng" dirty="0" err="1">
                <a:solidFill>
                  <a:srgbClr val="000000"/>
                </a:solidFill>
                <a:latin typeface="Calibri" pitchFamily="34" charset="0"/>
              </a:rPr>
              <a:t>Planirane</a:t>
            </a:r>
            <a:r>
              <a:rPr lang="en-US" sz="2000" b="1" u="sng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2000" b="1" u="sng" dirty="0" err="1">
                <a:solidFill>
                  <a:srgbClr val="000000"/>
                </a:solidFill>
                <a:latin typeface="Calibri" pitchFamily="34" charset="0"/>
              </a:rPr>
              <a:t>aktivnosti</a:t>
            </a:r>
            <a:endParaRPr lang="en-US" sz="2000" b="1" u="sng" dirty="0">
              <a:solidFill>
                <a:srgbClr val="000000"/>
              </a:solidFill>
              <a:latin typeface="Calibri" pitchFamily="34" charset="0"/>
            </a:endParaRPr>
          </a:p>
          <a:p>
            <a:pPr eaLnBrk="0" hangingPunct="0">
              <a:lnSpc>
                <a:spcPct val="98000"/>
              </a:lnSpc>
              <a:spcAft>
                <a:spcPts val="1425"/>
              </a:spcAft>
              <a:buFont typeface="Times New Roman" pitchFamily="18" charset="0"/>
              <a:buChar char="•"/>
            </a:pPr>
            <a:r>
              <a:rPr lang="sr-Latn-CS" sz="1600" dirty="0">
                <a:solidFill>
                  <a:srgbClr val="000000"/>
                </a:solidFill>
                <a:latin typeface="Calibri" pitchFamily="34" charset="0"/>
              </a:rPr>
              <a:t>Formiranje  </a:t>
            </a:r>
            <a:r>
              <a:rPr lang="sr-Latn-CS" sz="1600" b="1" dirty="0">
                <a:solidFill>
                  <a:srgbClr val="000000"/>
                </a:solidFill>
                <a:latin typeface="Calibri" pitchFamily="34" charset="0"/>
              </a:rPr>
              <a:t>međunarodne mentorske mreže</a:t>
            </a:r>
            <a:r>
              <a:rPr lang="sr-Latn-CS" sz="1600" dirty="0">
                <a:solidFill>
                  <a:srgbClr val="000000"/>
                </a:solidFill>
                <a:latin typeface="Calibri" pitchFamily="34" charset="0"/>
              </a:rPr>
              <a:t> koja će pomoći kontinuiranom profesionalnom usavršavanju zainteresovanih članova</a:t>
            </a:r>
            <a:r>
              <a:rPr lang="sr-Cyrl-CS" sz="1600" dirty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sr-Latn-CS" sz="1600" dirty="0">
              <a:solidFill>
                <a:srgbClr val="000000"/>
              </a:solidFill>
              <a:latin typeface="Calibri" pitchFamily="34" charset="0"/>
            </a:endParaRPr>
          </a:p>
          <a:p>
            <a:pPr eaLnBrk="0" hangingPunct="0">
              <a:lnSpc>
                <a:spcPct val="98000"/>
              </a:lnSpc>
              <a:spcAft>
                <a:spcPts val="1425"/>
              </a:spcAft>
              <a:buFont typeface="Times New Roman" pitchFamily="18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alibri" pitchFamily="34" charset="0"/>
              </a:rPr>
              <a:t>Izrada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libri" pitchFamily="34" charset="0"/>
              </a:rPr>
              <a:t>strateških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libri" pitchFamily="34" charset="0"/>
              </a:rPr>
              <a:t>planova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libri" pitchFamily="34" charset="0"/>
              </a:rPr>
              <a:t>Univerzitetskih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libri" pitchFamily="34" charset="0"/>
              </a:rPr>
              <a:t>centara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 za razvoj karijere za  period </a:t>
            </a:r>
            <a:r>
              <a:rPr lang="en-US" sz="1600" dirty="0" err="1">
                <a:solidFill>
                  <a:srgbClr val="000000"/>
                </a:solidFill>
                <a:latin typeface="Calibri" pitchFamily="34" charset="0"/>
              </a:rPr>
              <a:t>od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 3 – 5 </a:t>
            </a:r>
            <a:r>
              <a:rPr lang="en-US" sz="1600" dirty="0" err="1">
                <a:solidFill>
                  <a:srgbClr val="000000"/>
                </a:solidFill>
                <a:latin typeface="Calibri" pitchFamily="34" charset="0"/>
              </a:rPr>
              <a:t>godina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sr-Latn-CS" sz="1600" b="1" dirty="0">
              <a:solidFill>
                <a:srgbClr val="000000"/>
              </a:solidFill>
              <a:latin typeface="Calibri" pitchFamily="34" charset="0"/>
            </a:endParaRPr>
          </a:p>
          <a:p>
            <a:pPr eaLnBrk="0" hangingPunct="0">
              <a:lnSpc>
                <a:spcPct val="98000"/>
              </a:lnSpc>
              <a:spcAft>
                <a:spcPts val="1425"/>
              </a:spcAft>
              <a:buFont typeface="Times New Roman" pitchFamily="18" charset="0"/>
              <a:buChar char="•"/>
            </a:pPr>
            <a:r>
              <a:rPr lang="sr-Latn-CS" sz="1600" dirty="0">
                <a:solidFill>
                  <a:srgbClr val="000000"/>
                </a:solidFill>
                <a:latin typeface="Calibri" pitchFamily="34" charset="0"/>
              </a:rPr>
              <a:t>kreiranje  </a:t>
            </a:r>
            <a:r>
              <a:rPr lang="sr-Latn-CS" sz="1600" b="1" dirty="0">
                <a:solidFill>
                  <a:srgbClr val="000000"/>
                </a:solidFill>
                <a:latin typeface="Calibri" pitchFamily="34" charset="0"/>
              </a:rPr>
              <a:t>E-servisa za karijerno vođenje</a:t>
            </a:r>
            <a:r>
              <a:rPr lang="sr-Latn-CS" sz="1600" b="1" dirty="0">
                <a:solidFill>
                  <a:srgbClr val="000000"/>
                </a:solidFill>
                <a:latin typeface="DejaVu Sans" pitchFamily="16" charset="0"/>
              </a:rPr>
              <a:t>, unapređenje veb sajtova centara</a:t>
            </a:r>
          </a:p>
          <a:p>
            <a:pPr eaLnBrk="0" hangingPunct="0">
              <a:lnSpc>
                <a:spcPct val="98000"/>
              </a:lnSpc>
              <a:spcAft>
                <a:spcPts val="1425"/>
              </a:spcAft>
              <a:buFont typeface="Times New Roman" pitchFamily="18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Formiranje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Foruma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za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karijerno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vođenje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kao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stalne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podrške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radu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Centara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i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unapređenju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resursa</a:t>
            </a:r>
            <a:endParaRPr lang="en-US" sz="1600" dirty="0">
              <a:solidFill>
                <a:srgbClr val="000000"/>
              </a:solidFill>
              <a:latin typeface="DejaVu Sans" pitchFamily="16" charset="0"/>
            </a:endParaRPr>
          </a:p>
          <a:p>
            <a:pPr eaLnBrk="0" hangingPunct="0">
              <a:lnSpc>
                <a:spcPct val="98000"/>
              </a:lnSpc>
              <a:spcAft>
                <a:spcPts val="1425"/>
              </a:spcAft>
              <a:buFont typeface="Times New Roman" pitchFamily="18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Realizacija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programa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studentskih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praksi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i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drugih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zajedničkih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DejaVu Sans" pitchFamily="16" charset="0"/>
              </a:rPr>
              <a:t>programa</a:t>
            </a:r>
            <a:r>
              <a:rPr lang="en-US" sz="1600" dirty="0">
                <a:solidFill>
                  <a:srgbClr val="000000"/>
                </a:solidFill>
                <a:latin typeface="DejaVu Sans" pitchFamily="16" charset="0"/>
              </a:rPr>
              <a:t>  </a:t>
            </a:r>
          </a:p>
          <a:p>
            <a:pPr eaLnBrk="0" hangingPunct="0">
              <a:lnSpc>
                <a:spcPct val="98000"/>
              </a:lnSpc>
              <a:spcAft>
                <a:spcPts val="1425"/>
              </a:spcAft>
              <a:buFont typeface="Times New Roman" pitchFamily="18" charset="0"/>
              <a:buChar char="•"/>
            </a:pPr>
            <a:endParaRPr lang="sr-Latn-CS" sz="20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" name="Right Arrow 5"/>
          <p:cNvSpPr/>
          <p:nvPr/>
        </p:nvSpPr>
        <p:spPr bwMode="auto">
          <a:xfrm>
            <a:off x="4267200" y="2971800"/>
            <a:ext cx="609600" cy="342900"/>
          </a:xfrm>
          <a:prstGeom prst="rightArrow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accent4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sr-Latn-RS"/>
          </a:p>
        </p:txBody>
      </p:sp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762000" y="381000"/>
            <a:ext cx="74676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r-Latn-CS" sz="2400" b="1">
                <a:solidFill>
                  <a:srgbClr val="CC0000"/>
                </a:solidFill>
                <a:latin typeface="Calibri" pitchFamily="34" charset="0"/>
              </a:rPr>
              <a:t>Unapredjenje  aktivnosti centara za razvoj karijere </a:t>
            </a:r>
            <a:r>
              <a:rPr lang="en-GB" b="1">
                <a:solidFill>
                  <a:srgbClr val="CC0000"/>
                </a:solidFill>
                <a:latin typeface="Calibri" pitchFamily="34" charset="0"/>
              </a:rPr>
              <a:t/>
            </a:r>
            <a:br>
              <a:rPr lang="en-GB" b="1">
                <a:solidFill>
                  <a:srgbClr val="CC0000"/>
                </a:solidFill>
                <a:latin typeface="Calibri" pitchFamily="34" charset="0"/>
              </a:rPr>
            </a:br>
            <a:endParaRPr lang="en-US" b="1" u="sng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4114800" cy="4953000"/>
          </a:xfrm>
          <a:ln>
            <a:solidFill>
              <a:schemeClr val="accent4">
                <a:lumMod val="65000"/>
                <a:lumOff val="35000"/>
              </a:schemeClr>
            </a:solidFill>
          </a:ln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r>
              <a:rPr lang="en-US" u="sng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b="1" u="sng" smtClean="0">
                <a:solidFill>
                  <a:srgbClr val="262626"/>
                </a:solidFill>
              </a:rPr>
              <a:t>Rezultati/urađeno</a:t>
            </a:r>
          </a:p>
          <a:p>
            <a:pPr marL="0" indent="0"/>
            <a:r>
              <a:rPr lang="en-US" sz="1600" b="1" smtClean="0"/>
              <a:t>Održana međunarodna konferencija </a:t>
            </a:r>
            <a:r>
              <a:rPr lang="pt-BR" sz="1600" b="1" smtClean="0"/>
              <a:t>“SRBIJA UNUTAR EVROPSKE PARADIGME KARIJERNOG VO</a:t>
            </a:r>
            <a:r>
              <a:rPr lang="en-US" sz="1600" b="1" smtClean="0"/>
              <a:t>Đ</a:t>
            </a:r>
            <a:r>
              <a:rPr lang="pt-BR" sz="1600" b="1" smtClean="0"/>
              <a:t>ENJA - PREPORUKE I PERSPEKTIVE”</a:t>
            </a:r>
            <a:r>
              <a:rPr lang="pt-BR" sz="1600" smtClean="0"/>
              <a:t> </a:t>
            </a:r>
            <a:r>
              <a:rPr lang="en-US" sz="1600" smtClean="0"/>
              <a:t>u </a:t>
            </a:r>
            <a:r>
              <a:rPr lang="pt-BR" sz="1600" smtClean="0"/>
              <a:t>oktobr</a:t>
            </a:r>
            <a:r>
              <a:rPr lang="en-US" sz="1600" smtClean="0"/>
              <a:t>u </a:t>
            </a:r>
            <a:r>
              <a:rPr lang="pt-BR" sz="1600" smtClean="0"/>
              <a:t> 2013. godine na Univerzitetu u Nišu</a:t>
            </a:r>
            <a:r>
              <a:rPr lang="en-US" sz="1600" smtClean="0"/>
              <a:t> sa ciljem da se </a:t>
            </a:r>
            <a:r>
              <a:rPr lang="pt-BR" sz="1600" smtClean="0"/>
              <a:t>da omogu</a:t>
            </a:r>
            <a:r>
              <a:rPr lang="en-US" sz="1600" smtClean="0"/>
              <a:t>ći prenos evropskih iskustava i znanja  i kreira  strateški plan za razvoj karijernih centara na univerzitetima u Srbiji u periodu 2013-2020</a:t>
            </a:r>
            <a:r>
              <a:rPr lang="en-US" smtClean="0"/>
              <a:t>.</a:t>
            </a:r>
          </a:p>
          <a:p>
            <a:pPr marL="0" indent="0"/>
            <a:r>
              <a:rPr lang="en-US" sz="1800" smtClean="0"/>
              <a:t>Prezentacija projekta na studentskim konferencijama i u okviru konferencije Euroguidance Centra...</a:t>
            </a:r>
          </a:p>
          <a:p>
            <a:pPr marL="0" indent="0"/>
            <a:endParaRPr lang="en-US" smtClean="0"/>
          </a:p>
          <a:p>
            <a:pPr marL="0" indent="0"/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GB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Times New Roman" pitchFamily="18" charset="0"/>
              <a:buNone/>
            </a:pPr>
            <a:r>
              <a:rPr lang="en-US" smtClean="0"/>
              <a:t>	</a:t>
            </a:r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  <a:p>
            <a:pPr marL="0" indent="0">
              <a:buFont typeface="Times New Roman" pitchFamily="18" charset="0"/>
              <a:buNone/>
            </a:pPr>
            <a:endParaRPr lang="en-US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48200" y="685800"/>
            <a:ext cx="4267200" cy="49530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5040" rIns="0" bIns="0"/>
          <a:lstStyle>
            <a:lvl1pPr marL="342900" indent="-3429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 hangingPunct="0">
              <a:lnSpc>
                <a:spcPct val="98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Times New Roman" pitchFamily="18" charset="0"/>
              <a:buNone/>
              <a:defRPr/>
            </a:pPr>
            <a:r>
              <a:rPr lang="sr-Latn-RS" dirty="0" smtClean="0"/>
              <a:t> </a:t>
            </a:r>
          </a:p>
          <a:p>
            <a:pPr marL="0" indent="0">
              <a:buFont typeface="Times New Roman" pitchFamily="18" charset="0"/>
              <a:buNone/>
              <a:defRPr/>
            </a:pPr>
            <a:r>
              <a:rPr lang="sr-Latn-RS" b="1" u="sng" dirty="0" smtClean="0"/>
              <a:t>Planirane aktivnosti</a:t>
            </a:r>
          </a:p>
          <a:p>
            <a:pPr>
              <a:defRPr/>
            </a:pPr>
            <a:r>
              <a:rPr lang="sr-Latn-RS" dirty="0" smtClean="0">
                <a:latin typeface="Calibri" pitchFamily="34" charset="0"/>
              </a:rPr>
              <a:t>Elektronska publikacija sa prezentovanim radovima sa konferencije u Nišu</a:t>
            </a:r>
          </a:p>
          <a:p>
            <a:pPr>
              <a:defRPr/>
            </a:pPr>
            <a:r>
              <a:rPr lang="sr-Latn-RS" dirty="0" smtClean="0">
                <a:latin typeface="Calibri" pitchFamily="34" charset="0"/>
              </a:rPr>
              <a:t>III godišnja konferencija</a:t>
            </a:r>
          </a:p>
          <a:p>
            <a:pPr>
              <a:defRPr/>
            </a:pPr>
            <a:r>
              <a:rPr lang="sr-Latn-RS" dirty="0" smtClean="0">
                <a:latin typeface="Calibri" pitchFamily="34" charset="0"/>
              </a:rPr>
              <a:t>Prezentacija rezultata projekta van konzorcijuma </a:t>
            </a:r>
            <a:endParaRPr lang="sr-Latn-CS" dirty="0" smtClean="0">
              <a:latin typeface="Calibri" pitchFamily="34" charset="0"/>
            </a:endParaRPr>
          </a:p>
        </p:txBody>
      </p:sp>
      <p:sp>
        <p:nvSpPr>
          <p:cNvPr id="6" name="Right Arrow 5"/>
          <p:cNvSpPr/>
          <p:nvPr/>
        </p:nvSpPr>
        <p:spPr bwMode="auto">
          <a:xfrm>
            <a:off x="4343400" y="3886200"/>
            <a:ext cx="609600" cy="342900"/>
          </a:xfrm>
          <a:prstGeom prst="rightArrow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accent4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sr-Latn-RS"/>
          </a:p>
        </p:txBody>
      </p:sp>
      <p:sp>
        <p:nvSpPr>
          <p:cNvPr id="16389" name="TextBox 3"/>
          <p:cNvSpPr txBox="1">
            <a:spLocks noChangeArrowheads="1"/>
          </p:cNvSpPr>
          <p:nvPr/>
        </p:nvSpPr>
        <p:spPr bwMode="auto">
          <a:xfrm>
            <a:off x="762000" y="3810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u="sng">
                <a:solidFill>
                  <a:srgbClr val="C00000"/>
                </a:solidFill>
              </a:rPr>
              <a:t>Vidljivost projekta – Diseminacija rezultata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r-Latn-C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r-Latn-CS" smtClean="0"/>
          </a:p>
        </p:txBody>
      </p:sp>
      <p:pic>
        <p:nvPicPr>
          <p:cNvPr id="6" name="Picture 5"/>
          <p:cNvPicPr/>
          <p:nvPr/>
        </p:nvPicPr>
        <p:blipFill>
          <a:blip r:embed="rId2"/>
          <a:srcRect l="20513" t="11111" r="19872" b="48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93788" y="1223963"/>
            <a:ext cx="7004050" cy="1038225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600" b="1" dirty="0" smtClean="0">
                <a:solidFill>
                  <a:schemeClr val="tx1"/>
                </a:solidFill>
                <a:latin typeface="Calibri" pitchFamily="34" charset="0"/>
              </a:rPr>
              <a:t>Tempus Project 517119-TEMPUS-1-2011-RS-TEMPUS-SMGR</a:t>
            </a:r>
            <a:br>
              <a:rPr lang="sr-Latn-CS" sz="1600" b="1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sr-Latn-CS" sz="1800" dirty="0" smtClean="0">
                <a:solidFill>
                  <a:schemeClr val="tx1"/>
                </a:solidFill>
                <a:latin typeface="Calibri" pitchFamily="34" charset="0"/>
              </a:rPr>
              <a:t>DEVELOPMENT OF CAREER GUIDANCE AIMED AT IMPROVING HIGHER EDUCATION IN SERBIA</a:t>
            </a:r>
          </a:p>
        </p:txBody>
      </p:sp>
      <p:pic>
        <p:nvPicPr>
          <p:cNvPr id="4100" name="Picture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2590800"/>
            <a:ext cx="1797050" cy="73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152400"/>
            <a:ext cx="898525" cy="95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02" name="Rectangle 21"/>
          <p:cNvSpPr>
            <a:spLocks noGrp="1" noChangeArrowheads="1"/>
          </p:cNvSpPr>
          <p:nvPr>
            <p:ph type="subTitle" idx="4294967295"/>
          </p:nvPr>
        </p:nvSpPr>
        <p:spPr>
          <a:xfrm>
            <a:off x="1319213" y="2908300"/>
            <a:ext cx="6553200" cy="7112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sr-Latn-CS" sz="2800" b="1" dirty="0" smtClean="0">
              <a:solidFill>
                <a:srgbClr val="CC0000"/>
              </a:solidFill>
              <a:latin typeface="Calibri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Razvoj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karijernog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vođenja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sr-Latn-CS" sz="2800" b="1" dirty="0" smtClean="0">
                <a:solidFill>
                  <a:srgbClr val="CC0000"/>
                </a:solidFill>
                <a:latin typeface="Calibri" pitchFamily="34" charset="0"/>
              </a:rPr>
              <a:t>u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cilju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unapređenja</a:t>
            </a:r>
            <a:r>
              <a:rPr lang="sr-Latn-C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visokog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obrazovanja</a:t>
            </a:r>
            <a:r>
              <a:rPr lang="en-US" sz="2800" b="1" dirty="0" smtClean="0">
                <a:solidFill>
                  <a:srgbClr val="CC0000"/>
                </a:solidFill>
                <a:latin typeface="Calibri" pitchFamily="34" charset="0"/>
              </a:rPr>
              <a:t> u </a:t>
            </a:r>
            <a:r>
              <a:rPr lang="en-US" sz="2800" b="1" dirty="0" err="1" smtClean="0">
                <a:solidFill>
                  <a:srgbClr val="CC0000"/>
                </a:solidFill>
                <a:latin typeface="Calibri" pitchFamily="34" charset="0"/>
              </a:rPr>
              <a:t>Srbiji</a:t>
            </a:r>
            <a:endParaRPr lang="en-US" sz="2800" b="1" dirty="0" smtClean="0">
              <a:solidFill>
                <a:srgbClr val="CC0000"/>
              </a:solidFill>
              <a:latin typeface="Calibri" pitchFamily="34" charset="0"/>
            </a:endParaRPr>
          </a:p>
        </p:txBody>
      </p:sp>
      <p:sp>
        <p:nvSpPr>
          <p:cNvPr id="4103" name="Text Box 24"/>
          <p:cNvSpPr txBox="1">
            <a:spLocks noChangeArrowheads="1"/>
          </p:cNvSpPr>
          <p:nvPr/>
        </p:nvSpPr>
        <p:spPr bwMode="auto">
          <a:xfrm>
            <a:off x="381000" y="4267200"/>
            <a:ext cx="8382000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sr-Latn-CS" dirty="0">
              <a:solidFill>
                <a:schemeClr val="tx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sr-Latn-RS" dirty="0" smtClean="0">
                <a:solidFill>
                  <a:schemeClr val="tx1"/>
                </a:solidFill>
              </a:rPr>
              <a:t>www.careers.ac.rs</a:t>
            </a:r>
          </a:p>
          <a:p>
            <a:pPr algn="ctr">
              <a:spcBef>
                <a:spcPct val="50000"/>
              </a:spcBef>
            </a:pPr>
            <a:r>
              <a:rPr lang="sr-Latn-RS" dirty="0" smtClean="0">
                <a:solidFill>
                  <a:schemeClr val="tx1"/>
                </a:solidFill>
              </a:rPr>
              <a:t>office@careers.ac.rs</a:t>
            </a:r>
          </a:p>
          <a:p>
            <a:pPr algn="ctr">
              <a:spcBef>
                <a:spcPct val="50000"/>
              </a:spcBef>
            </a:pPr>
            <a:r>
              <a:rPr lang="sr-Latn-RS" dirty="0" smtClean="0">
                <a:solidFill>
                  <a:schemeClr val="tx1"/>
                </a:solidFill>
              </a:rPr>
              <a:t>011 3207 463</a:t>
            </a:r>
            <a:endParaRPr lang="sr-Latn-C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DejaVu Sans"/>
        <a:ea typeface="Microsoft YaHei"/>
        <a:cs typeface="Microsoft YaHei"/>
      </a:majorFont>
      <a:minorFont>
        <a:latin typeface="DejaVu Sans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DejaVu Sans"/>
        <a:ea typeface="Microsoft YaHei"/>
        <a:cs typeface="Microsoft YaHei"/>
      </a:majorFont>
      <a:minorFont>
        <a:latin typeface="DejaVu Sans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2431</TotalTime>
  <Words>2360</Words>
  <Application>Microsoft Office PowerPoint</Application>
  <PresentationFormat>On-screen Show (4:3)</PresentationFormat>
  <Paragraphs>264</Paragraphs>
  <Slides>15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Office Theme</vt:lpstr>
      <vt:lpstr>1_Office Theme</vt:lpstr>
      <vt:lpstr>2_Office Theme</vt:lpstr>
      <vt:lpstr>Tempus Project 517119-TEMPUS-1-2011-RS-TEMPUS-SMGR DEVELOPMENT OF CAREER GUIDANCE AIMED AT IMPROVING HIGHER EDUCATION IN SERBIA</vt:lpstr>
      <vt:lpstr>PARTNERI</vt:lpstr>
      <vt:lpstr>CILJEVI PROJEKTA</vt:lpstr>
      <vt:lpstr>Slide 4</vt:lpstr>
      <vt:lpstr>Strateški plan:</vt:lpstr>
      <vt:lpstr>Operativni plan:</vt:lpstr>
      <vt:lpstr>RADNI PAKETI</vt:lpstr>
      <vt:lpstr>Slide 8</vt:lpstr>
      <vt:lpstr>Slide 9</vt:lpstr>
      <vt:lpstr>Slide 10</vt:lpstr>
      <vt:lpstr>Slide 11</vt:lpstr>
      <vt:lpstr>Slide 12</vt:lpstr>
      <vt:lpstr>Slide 13</vt:lpstr>
      <vt:lpstr>Slide 14</vt:lpstr>
      <vt:lpstr>Tempus Project 517119-TEMPUS-1-2011-RS-TEMPUS-SMGR DEVELOPMENT OF CAREER GUIDANCE AIMED AT IMPROVING HIGHER EDUCATION IN SERBIA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Razvoj karijernog vođenja  u cilju unapređenja  visokog obrazovanja u Srbiji</dc:title>
  <dc:creator>Korisnik</dc:creator>
  <cp:lastModifiedBy>admin</cp:lastModifiedBy>
  <cp:revision>30</cp:revision>
  <cp:lastPrinted>2014-02-25T16:32:22Z</cp:lastPrinted>
  <dcterms:created xsi:type="dcterms:W3CDTF">2011-11-16T08:36:22Z</dcterms:created>
  <dcterms:modified xsi:type="dcterms:W3CDTF">2014-03-05T09:23:19Z</dcterms:modified>
</cp:coreProperties>
</file>