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1" r:id="rId3"/>
    <p:sldId id="263" r:id="rId4"/>
    <p:sldId id="265" r:id="rId5"/>
    <p:sldId id="264" r:id="rId6"/>
    <p:sldId id="266" r:id="rId7"/>
    <p:sldId id="267" r:id="rId8"/>
    <p:sldId id="268" r:id="rId9"/>
    <p:sldId id="270" r:id="rId10"/>
    <p:sldId id="262" r:id="rId1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DejaVu Sans" pitchFamily="16" charset="0"/>
        <a:ea typeface="Microsoft YaHei" pitchFamily="34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DejaVu Sans" pitchFamily="16" charset="0"/>
        <a:ea typeface="Microsoft YaHei" pitchFamily="34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DejaVu Sans" pitchFamily="16" charset="0"/>
        <a:ea typeface="Microsoft YaHei" pitchFamily="34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DejaVu Sans" pitchFamily="16" charset="0"/>
        <a:ea typeface="Microsoft YaHei" pitchFamily="34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DejaVu Sans" pitchFamily="16" charset="0"/>
        <a:ea typeface="Microsoft YaHei" pitchFamily="34" charset="-122"/>
        <a:cs typeface="+mn-cs"/>
      </a:defRPr>
    </a:lvl5pPr>
    <a:lvl6pPr marL="2286000" algn="l" defTabSz="914400" rtl="0" eaLnBrk="1" latinLnBrk="0" hangingPunct="1">
      <a:defRPr sz="1600" kern="1200">
        <a:solidFill>
          <a:schemeClr val="tx1"/>
        </a:solidFill>
        <a:latin typeface="DejaVu Sans" pitchFamily="16" charset="0"/>
        <a:ea typeface="Microsoft YaHei" pitchFamily="34" charset="-122"/>
        <a:cs typeface="+mn-cs"/>
      </a:defRPr>
    </a:lvl6pPr>
    <a:lvl7pPr marL="2743200" algn="l" defTabSz="914400" rtl="0" eaLnBrk="1" latinLnBrk="0" hangingPunct="1">
      <a:defRPr sz="1600" kern="1200">
        <a:solidFill>
          <a:schemeClr val="tx1"/>
        </a:solidFill>
        <a:latin typeface="DejaVu Sans" pitchFamily="16" charset="0"/>
        <a:ea typeface="Microsoft YaHei" pitchFamily="34" charset="-122"/>
        <a:cs typeface="+mn-cs"/>
      </a:defRPr>
    </a:lvl7pPr>
    <a:lvl8pPr marL="3200400" algn="l" defTabSz="914400" rtl="0" eaLnBrk="1" latinLnBrk="0" hangingPunct="1">
      <a:defRPr sz="1600" kern="1200">
        <a:solidFill>
          <a:schemeClr val="tx1"/>
        </a:solidFill>
        <a:latin typeface="DejaVu Sans" pitchFamily="16" charset="0"/>
        <a:ea typeface="Microsoft YaHei" pitchFamily="34" charset="-122"/>
        <a:cs typeface="+mn-cs"/>
      </a:defRPr>
    </a:lvl8pPr>
    <a:lvl9pPr marL="3657600" algn="l" defTabSz="914400" rtl="0" eaLnBrk="1" latinLnBrk="0" hangingPunct="1">
      <a:defRPr sz="1600" kern="1200">
        <a:solidFill>
          <a:schemeClr val="tx1"/>
        </a:solidFill>
        <a:latin typeface="DejaVu Sans" pitchFamily="16" charset="0"/>
        <a:ea typeface="Microsoft YaHei" pitchFamily="34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lvl1pPr>
          </a:lstStyle>
          <a:p>
            <a:pPr>
              <a:defRPr/>
            </a:pPr>
            <a:fld id="{903FDB11-231D-43CC-980B-5E7DE3D922A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lvl1pPr>
          </a:lstStyle>
          <a:p>
            <a:pPr>
              <a:defRPr/>
            </a:pPr>
            <a:fld id="{6EE4A870-C75D-461A-B59F-F47006E075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lvl1pPr>
          </a:lstStyle>
          <a:p>
            <a:pPr>
              <a:defRPr/>
            </a:pPr>
            <a:fld id="{1C5F4A4D-D6D4-4159-B727-7D66F32074D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371600"/>
            <a:ext cx="2322513" cy="9128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160713" y="1371600"/>
            <a:ext cx="2324100" cy="9128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lvl1pPr>
          </a:lstStyle>
          <a:p>
            <a:pPr>
              <a:defRPr/>
            </a:pPr>
            <a:fld id="{4E2F7085-5E7E-4C0D-A958-E2909C5717C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lvl1pPr>
          </a:lstStyle>
          <a:p>
            <a:pPr>
              <a:defRPr/>
            </a:pPr>
            <a:fld id="{6C87A852-9111-45FD-9A33-7E28E0D4F37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lvl1pPr>
          </a:lstStyle>
          <a:p>
            <a:pPr>
              <a:defRPr/>
            </a:pPr>
            <a:fld id="{3CB1133E-1AA0-4D65-9BB4-DA2366A77AC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lvl1pPr>
          </a:lstStyle>
          <a:p>
            <a:pPr>
              <a:defRPr/>
            </a:pPr>
            <a:fld id="{7BB1F26E-4E89-4BA5-A2C7-91223D0DDF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lvl1pPr>
          </a:lstStyle>
          <a:p>
            <a:pPr>
              <a:defRPr/>
            </a:pPr>
            <a:fld id="{C2BD9C15-4896-4F8D-87D4-C764972476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lvl1pPr>
          </a:lstStyle>
          <a:p>
            <a:pPr>
              <a:defRPr/>
            </a:pPr>
            <a:fld id="{BCECD54D-2F65-4BA0-A007-19066D3645C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lvl1pPr>
          </a:lstStyle>
          <a:p>
            <a:pPr>
              <a:defRPr/>
            </a:pPr>
            <a:fld id="{4C747F9D-0C0C-4A75-A1E0-46224711F4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3050"/>
            <a:ext cx="2055813" cy="20113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9800" cy="20113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lvl1pPr>
          </a:lstStyle>
          <a:p>
            <a:pPr>
              <a:defRPr/>
            </a:pPr>
            <a:fld id="{60894666-DE8E-4A29-BAC3-B87B07FDD20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18" Type="http://schemas.openxmlformats.org/officeDocument/2006/relationships/image" Target="../media/image6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3050"/>
            <a:ext cx="8228013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the title text format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371600"/>
            <a:ext cx="4799013" cy="9128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504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the outline text format</a:t>
            </a:r>
          </a:p>
          <a:p>
            <a:pPr lvl="1"/>
            <a:r>
              <a:rPr lang="en-GB" altLang="en-US" smtClean="0"/>
              <a:t>Second Outline Level</a:t>
            </a:r>
          </a:p>
          <a:p>
            <a:pPr lvl="2"/>
            <a:r>
              <a:rPr lang="en-GB" altLang="en-US" smtClean="0"/>
              <a:t>Third Outline Level</a:t>
            </a:r>
          </a:p>
          <a:p>
            <a:pPr lvl="3"/>
            <a:r>
              <a:rPr lang="en-GB" altLang="en-US" smtClean="0"/>
              <a:t>Fourth Outline Level</a:t>
            </a:r>
          </a:p>
          <a:p>
            <a:pPr lvl="4"/>
            <a:r>
              <a:rPr lang="en-GB" altLang="en-US" smtClean="0"/>
              <a:t>Fifth Outline Level</a:t>
            </a:r>
          </a:p>
          <a:p>
            <a:pPr lvl="4"/>
            <a:r>
              <a:rPr lang="en-GB" altLang="en-US" smtClean="0"/>
              <a:t>Sixth Outline Level</a:t>
            </a:r>
          </a:p>
          <a:p>
            <a:pPr lvl="4"/>
            <a:r>
              <a:rPr lang="en-GB" altLang="en-US" smtClean="0"/>
              <a:t>Seventh Outline Level</a:t>
            </a:r>
          </a:p>
          <a:p>
            <a:pPr lvl="4"/>
            <a:r>
              <a:rPr lang="en-GB" altLang="en-US" smtClean="0"/>
              <a:t>Eighth Outline Level</a:t>
            </a:r>
          </a:p>
          <a:p>
            <a:pPr lvl="4"/>
            <a:r>
              <a:rPr lang="en-GB" altLang="en-US" smtClean="0"/>
              <a:t>Ninth Outline Level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3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defTabSz="45720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tabLst>
                <a:tab pos="723900" algn="l"/>
                <a:tab pos="14478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3127375" y="6246813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defTabSz="45720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3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defTabSz="45720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tabLst>
                <a:tab pos="723900" algn="l"/>
                <a:tab pos="14478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fld id="{4CDFF3EA-CE47-4D6F-878E-CB4A4FC91AB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1032" name="Picture 7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1343025" y="5548313"/>
            <a:ext cx="977900" cy="10445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033" name="Picture 8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300038" y="5548313"/>
            <a:ext cx="977900" cy="10445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034" name="Picture 9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7086600" y="5029200"/>
            <a:ext cx="2020888" cy="21574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035" name="Picture 10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2478088" y="5875338"/>
            <a:ext cx="4295775" cy="4667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036" name="Picture 11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2514600" y="6291263"/>
            <a:ext cx="3459163" cy="2301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</p:sldLayoutIdLst>
  <p:txStyles>
    <p:titleStyle>
      <a:lvl1pPr algn="ctr" defTabSz="457200" rtl="0" eaLnBrk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DejaVu Sans" pitchFamily="16" charset="0"/>
          <a:ea typeface="Microsoft YaHei" charset="0"/>
          <a:cs typeface="Microsoft YaHei" charset="0"/>
        </a:defRPr>
      </a:lvl2pPr>
      <a:lvl3pPr algn="ctr" defTabSz="457200" rtl="0" eaLnBrk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DejaVu Sans" pitchFamily="16" charset="0"/>
          <a:ea typeface="Microsoft YaHei" charset="0"/>
          <a:cs typeface="Microsoft YaHei" charset="0"/>
        </a:defRPr>
      </a:lvl3pPr>
      <a:lvl4pPr algn="ctr" defTabSz="457200" rtl="0" eaLnBrk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DejaVu Sans" pitchFamily="16" charset="0"/>
          <a:ea typeface="Microsoft YaHei" charset="0"/>
          <a:cs typeface="Microsoft YaHei" charset="0"/>
        </a:defRPr>
      </a:lvl4pPr>
      <a:lvl5pPr algn="ctr" defTabSz="457200" rtl="0" eaLnBrk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DejaVu Sans" pitchFamily="16" charset="0"/>
          <a:ea typeface="Microsoft YaHei" charset="0"/>
          <a:cs typeface="Microsoft YaHei" charset="0"/>
        </a:defRPr>
      </a:lvl5pPr>
      <a:lvl6pPr marL="2514600" indent="-228600" algn="ctr" defTabSz="457200" rtl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DejaVu Sans" pitchFamily="16" charset="0"/>
          <a:ea typeface="Microsoft YaHei" charset="0"/>
          <a:cs typeface="Microsoft YaHei" charset="0"/>
        </a:defRPr>
      </a:lvl6pPr>
      <a:lvl7pPr marL="2971800" indent="-228600" algn="ctr" defTabSz="457200" rtl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DejaVu Sans" pitchFamily="16" charset="0"/>
          <a:ea typeface="Microsoft YaHei" charset="0"/>
          <a:cs typeface="Microsoft YaHei" charset="0"/>
        </a:defRPr>
      </a:lvl7pPr>
      <a:lvl8pPr marL="3429000" indent="-228600" algn="ctr" defTabSz="457200" rtl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DejaVu Sans" pitchFamily="16" charset="0"/>
          <a:ea typeface="Microsoft YaHei" charset="0"/>
          <a:cs typeface="Microsoft YaHei" charset="0"/>
        </a:defRPr>
      </a:lvl8pPr>
      <a:lvl9pPr marL="3886200" indent="-228600" algn="ctr" defTabSz="457200" rtl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DejaVu Sans" pitchFamily="16" charset="0"/>
          <a:ea typeface="Microsoft YaHei" charset="0"/>
          <a:cs typeface="Microsoft YaHei" charset="0"/>
        </a:defRPr>
      </a:lvl9pPr>
    </p:titleStyle>
    <p:bodyStyle>
      <a:lvl1pPr marL="342900" indent="-342900" algn="l" defTabSz="457200" rtl="0" eaLnBrk="0" fontAlgn="base" hangingPunct="0">
        <a:lnSpc>
          <a:spcPct val="98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8" charset="0"/>
        <a:buChar char="•"/>
        <a:defRPr sz="20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lnSpc>
          <a:spcPct val="98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lnSpc>
          <a:spcPct val="98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lnSpc>
          <a:spcPct val="98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lnSpc>
          <a:spcPct val="98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57200" rtl="0" fontAlgn="base" hangingPunct="0">
        <a:lnSpc>
          <a:spcPct val="98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57200" rtl="0" fontAlgn="base" hangingPunct="0">
        <a:lnSpc>
          <a:spcPct val="98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57200" rtl="0" fontAlgn="base" hangingPunct="0">
        <a:lnSpc>
          <a:spcPct val="98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57200" rtl="0" fontAlgn="base" hangingPunct="0">
        <a:lnSpc>
          <a:spcPct val="98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24" name="Rectangle 1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2133600"/>
            <a:ext cx="7772400" cy="1470025"/>
          </a:xfrm>
        </p:spPr>
        <p:txBody>
          <a:bodyPr/>
          <a:lstStyle/>
          <a:p>
            <a:r>
              <a:rPr lang="sr-Latn-CS" sz="3600" b="1" smtClean="0">
                <a:latin typeface="Arial" charset="0"/>
              </a:rPr>
              <a:t>Karijerno vodjenje i savetovanje kao nastavna i vannastavna aktivnost</a:t>
            </a:r>
            <a:endParaRPr lang="en-US" sz="3600" b="1" smtClean="0">
              <a:latin typeface="Arial" charset="0"/>
            </a:endParaRPr>
          </a:p>
        </p:txBody>
      </p:sp>
      <p:sp>
        <p:nvSpPr>
          <p:cNvPr id="13325" name="Rectangle 13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4114800"/>
            <a:ext cx="6400800" cy="838200"/>
          </a:xfrm>
        </p:spPr>
        <p:txBody>
          <a:bodyPr/>
          <a:lstStyle/>
          <a:p>
            <a:pPr marL="0" indent="0" algn="ctr">
              <a:buFont typeface="Times New Roman" pitchFamily="18" charset="0"/>
              <a:buNone/>
            </a:pPr>
            <a:r>
              <a:rPr lang="sr-Latn-CS" b="1" smtClean="0">
                <a:latin typeface="Arial" charset="0"/>
              </a:rPr>
              <a:t>Dr Iskra Maksimović</a:t>
            </a:r>
          </a:p>
        </p:txBody>
      </p:sp>
      <p:sp>
        <p:nvSpPr>
          <p:cNvPr id="13326" name="Rectangle 14"/>
          <p:cNvSpPr>
            <a:spLocks noChangeArrowheads="1"/>
          </p:cNvSpPr>
          <p:nvPr/>
        </p:nvSpPr>
        <p:spPr bwMode="auto">
          <a:xfrm>
            <a:off x="685800" y="990600"/>
            <a:ext cx="6400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5040" rIns="0" bIns="0"/>
          <a:lstStyle/>
          <a:p>
            <a:pPr algn="ctr" defTabSz="457200" eaLnBrk="0" hangingPunct="0">
              <a:lnSpc>
                <a:spcPct val="98000"/>
              </a:lnSpc>
              <a:spcAft>
                <a:spcPts val="1425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sr-Latn-CS" sz="2400" b="1" i="1">
                <a:solidFill>
                  <a:srgbClr val="000000"/>
                </a:solidFill>
                <a:latin typeface="Arial" charset="0"/>
              </a:rPr>
              <a:t>Univerzitet Singidunum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6" name="Rectangle 6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533400"/>
            <a:ext cx="8228013" cy="1143000"/>
          </a:xfrm>
        </p:spPr>
        <p:txBody>
          <a:bodyPr/>
          <a:lstStyle/>
          <a:p>
            <a:r>
              <a:rPr lang="sr-Latn-CS" sz="4000" b="1" smtClean="0">
                <a:latin typeface="Arial" charset="0"/>
              </a:rPr>
              <a:t>Zadaci karijernog vođenja i savetovanja</a:t>
            </a:r>
            <a:endParaRPr lang="en-US" sz="4000" b="1" smtClean="0">
              <a:latin typeface="Arial" charset="0"/>
            </a:endParaRPr>
          </a:p>
        </p:txBody>
      </p:sp>
      <p:sp>
        <p:nvSpPr>
          <p:cNvPr id="30727" name="Rectangle 7"/>
          <p:cNvSpPr>
            <a:spLocks noGrp="1" noChangeArrowheads="1"/>
          </p:cNvSpPr>
          <p:nvPr>
            <p:ph type="body" idx="4294967295"/>
          </p:nvPr>
        </p:nvSpPr>
        <p:spPr>
          <a:xfrm>
            <a:off x="685800" y="1828800"/>
            <a:ext cx="7467600" cy="4191000"/>
          </a:xfrm>
        </p:spPr>
        <p:txBody>
          <a:bodyPr/>
          <a:lstStyle/>
          <a:p>
            <a:r>
              <a:rPr lang="sr-Latn-CS" sz="1800" smtClean="0">
                <a:latin typeface="Arial" charset="0"/>
              </a:rPr>
              <a:t>Obezbeđuje, omogućava i podržava pristup informacijama u oblasti karijernog vođenja i savetovanja, ličnog i profesionalnog razvoja, sticanje prakse i zapošljavanja</a:t>
            </a:r>
          </a:p>
          <a:p>
            <a:r>
              <a:rPr lang="sr-Latn-CS" sz="1800" smtClean="0">
                <a:latin typeface="Arial" charset="0"/>
              </a:rPr>
              <a:t>Pomaže studentima i diplomcima da donesu profesionalne i karijerne odluke, podržava i podstiče motivaciju pojedinaca</a:t>
            </a:r>
          </a:p>
          <a:p>
            <a:r>
              <a:rPr lang="sr-Latn-CS" sz="1800" smtClean="0">
                <a:latin typeface="Arial" charset="0"/>
              </a:rPr>
              <a:t>Obezbeđuje i realizuje karijerno savetovanje i vođenje na Univerzitetu</a:t>
            </a:r>
          </a:p>
          <a:p>
            <a:r>
              <a:rPr lang="sr-Latn-CS" sz="1800" smtClean="0">
                <a:latin typeface="Arial" charset="0"/>
              </a:rPr>
              <a:t>Podržava, pomaže  i vodi studente i diplomce u njihvom izboru daljeg obrazovanja,osposobljavanja i profesije</a:t>
            </a:r>
            <a:endParaRPr lang="en-US" sz="1800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sr-Latn-CS" b="1" smtClean="0">
                <a:latin typeface="Arial" charset="0"/>
              </a:rPr>
              <a:t>Modeli</a:t>
            </a:r>
            <a:r>
              <a:rPr lang="sr-Latn-CS" smtClean="0">
                <a:latin typeface="Arial" charset="0"/>
              </a:rPr>
              <a:t> </a:t>
            </a:r>
            <a:endParaRPr lang="en-US" smtClean="0">
              <a:latin typeface="Arial" charset="0"/>
            </a:endParaRP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838200" y="1600200"/>
            <a:ext cx="7010400" cy="2819400"/>
          </a:xfrm>
        </p:spPr>
        <p:txBody>
          <a:bodyPr/>
          <a:lstStyle/>
          <a:p>
            <a:pPr marL="381000" indent="-381000">
              <a:lnSpc>
                <a:spcPct val="78000"/>
              </a:lnSpc>
              <a:buFont typeface="Times New Roman" pitchFamily="18" charset="0"/>
              <a:buNone/>
            </a:pPr>
            <a:r>
              <a:rPr lang="sr-Latn-CS" smtClean="0">
                <a:latin typeface="Arial" charset="0"/>
              </a:rPr>
              <a:t>Postoje brojne teorije i modeli karijernog savetovanja i vođenja i nijedan model  ili teorija ne mogu potpuno da opišu oblast karijernog razvoja</a:t>
            </a:r>
          </a:p>
          <a:p>
            <a:pPr marL="381000" indent="-381000">
              <a:lnSpc>
                <a:spcPct val="78000"/>
              </a:lnSpc>
              <a:buFont typeface="Times New Roman" pitchFamily="18" charset="0"/>
              <a:buNone/>
            </a:pPr>
            <a:endParaRPr lang="sr-Latn-CS" smtClean="0">
              <a:latin typeface="Arial" charset="0"/>
            </a:endParaRPr>
          </a:p>
          <a:p>
            <a:pPr marL="381000" indent="-381000">
              <a:lnSpc>
                <a:spcPct val="78000"/>
              </a:lnSpc>
            </a:pPr>
            <a:r>
              <a:rPr lang="sr-Latn-CS" smtClean="0">
                <a:latin typeface="Arial" charset="0"/>
              </a:rPr>
              <a:t>Klasičan (fragmentirani) model</a:t>
            </a:r>
          </a:p>
          <a:p>
            <a:pPr marL="381000" indent="-381000">
              <a:lnSpc>
                <a:spcPct val="78000"/>
              </a:lnSpc>
            </a:pPr>
            <a:r>
              <a:rPr lang="sr-Latn-CS" smtClean="0">
                <a:latin typeface="Arial" charset="0"/>
              </a:rPr>
              <a:t>Razvojni sveobuhvatni model zasnovan na standardima karijernog vođenja i savetovanja  i kompetencijama savetnika</a:t>
            </a:r>
          </a:p>
          <a:p>
            <a:pPr marL="381000" indent="-381000">
              <a:lnSpc>
                <a:spcPct val="78000"/>
              </a:lnSpc>
            </a:pPr>
            <a:r>
              <a:rPr lang="sr-Latn-CS" smtClean="0">
                <a:latin typeface="Arial" charset="0"/>
              </a:rPr>
              <a:t>Holistički model</a:t>
            </a:r>
          </a:p>
          <a:p>
            <a:pPr marL="381000" indent="-381000">
              <a:lnSpc>
                <a:spcPct val="78000"/>
              </a:lnSpc>
            </a:pPr>
            <a:r>
              <a:rPr lang="sr-Latn-CS" smtClean="0">
                <a:latin typeface="Arial" charset="0"/>
              </a:rPr>
              <a:t>.....</a:t>
            </a:r>
          </a:p>
          <a:p>
            <a:pPr marL="381000" indent="-381000">
              <a:lnSpc>
                <a:spcPct val="78000"/>
              </a:lnSpc>
              <a:buFont typeface="Times New Roman" pitchFamily="18" charset="0"/>
              <a:buNone/>
            </a:pPr>
            <a:endParaRPr lang="sr-Latn-CS" smtClean="0">
              <a:latin typeface="Arial" charset="0"/>
            </a:endParaRPr>
          </a:p>
          <a:p>
            <a:pPr marL="381000" indent="-381000">
              <a:lnSpc>
                <a:spcPct val="78000"/>
              </a:lnSpc>
              <a:buFont typeface="Times New Roman" pitchFamily="18" charset="0"/>
              <a:buNone/>
            </a:pPr>
            <a:endParaRPr lang="sr-Latn-CS" sz="1800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sr-Latn-CS" sz="3200" b="1" smtClean="0">
                <a:latin typeface="Arial" charset="0"/>
              </a:rPr>
              <a:t>Razvojni sveobuhvatni model na Univerzitetu Singidunum</a:t>
            </a:r>
            <a:endParaRPr lang="en-US" sz="3200" b="1" smtClean="0">
              <a:latin typeface="Arial" charset="0"/>
            </a:endParaRP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62000" y="1371600"/>
            <a:ext cx="7086600" cy="4267200"/>
          </a:xfrm>
        </p:spPr>
        <p:txBody>
          <a:bodyPr/>
          <a:lstStyle/>
          <a:p>
            <a:r>
              <a:rPr lang="sr-Latn-CS" b="1" smtClean="0">
                <a:latin typeface="Arial" charset="0"/>
              </a:rPr>
              <a:t>Razvojni sveobuhvatni model</a:t>
            </a:r>
            <a:r>
              <a:rPr lang="sr-Latn-CS" smtClean="0">
                <a:latin typeface="Arial" charset="0"/>
              </a:rPr>
              <a:t> je, najčešće  komponenta nastavnog programa i omogućava studentima optimalni lični, socijalni, obrazovni i karijerni razvoj</a:t>
            </a:r>
            <a:r>
              <a:rPr lang="en-US" smtClean="0"/>
              <a:t> .</a:t>
            </a:r>
            <a:br>
              <a:rPr lang="en-US" smtClean="0"/>
            </a:br>
            <a:r>
              <a:rPr lang="sr-Latn-CS" smtClean="0">
                <a:latin typeface="Arial" charset="0"/>
              </a:rPr>
              <a:t>On pomaže pojedincu, zajednici i  državi u planiranju ukupnog društvenog razvoja.</a:t>
            </a:r>
          </a:p>
          <a:p>
            <a:r>
              <a:rPr lang="sr-Latn-CS" b="1" smtClean="0">
                <a:latin typeface="Arial" charset="0"/>
              </a:rPr>
              <a:t>Model k</a:t>
            </a:r>
            <a:r>
              <a:rPr lang="sr-Cyrl-CS" b="1" smtClean="0">
                <a:latin typeface="Arial" charset="0"/>
              </a:rPr>
              <a:t>arijerno</a:t>
            </a:r>
            <a:r>
              <a:rPr lang="sr-Latn-CS" b="1" smtClean="0">
                <a:latin typeface="Arial" charset="0"/>
              </a:rPr>
              <a:t>g</a:t>
            </a:r>
            <a:r>
              <a:rPr lang="sr-Cyrl-CS" b="1" smtClean="0">
                <a:latin typeface="Arial" charset="0"/>
              </a:rPr>
              <a:t> vođenj</a:t>
            </a:r>
            <a:r>
              <a:rPr lang="sr-Latn-CS" b="1" smtClean="0">
                <a:latin typeface="Arial" charset="0"/>
              </a:rPr>
              <a:t>a</a:t>
            </a:r>
            <a:r>
              <a:rPr lang="sr-Cyrl-CS" b="1" smtClean="0">
                <a:latin typeface="Arial" charset="0"/>
              </a:rPr>
              <a:t> i savetovanj</a:t>
            </a:r>
            <a:r>
              <a:rPr lang="sr-Latn-CS" b="1" smtClean="0">
                <a:latin typeface="Arial" charset="0"/>
              </a:rPr>
              <a:t>a</a:t>
            </a:r>
            <a:r>
              <a:rPr lang="sr-Cyrl-CS" b="1" smtClean="0">
                <a:latin typeface="Arial" charset="0"/>
              </a:rPr>
              <a:t> </a:t>
            </a:r>
            <a:r>
              <a:rPr lang="sr-Latn-CS" b="1" smtClean="0">
                <a:latin typeface="Arial" charset="0"/>
              </a:rPr>
              <a:t>na Univerzitetu Singidunum</a:t>
            </a:r>
            <a:r>
              <a:rPr lang="sr-Latn-CS" smtClean="0">
                <a:latin typeface="Arial" charset="0"/>
              </a:rPr>
              <a:t> </a:t>
            </a:r>
            <a:r>
              <a:rPr lang="sr-Cyrl-CS" smtClean="0">
                <a:latin typeface="Arial" charset="0"/>
              </a:rPr>
              <a:t>pomaže</a:t>
            </a:r>
            <a:r>
              <a:rPr lang="sr-Latn-CS" smtClean="0">
                <a:latin typeface="Arial" charset="0"/>
              </a:rPr>
              <a:t> </a:t>
            </a:r>
            <a:r>
              <a:rPr lang="sr-Cyrl-CS" smtClean="0">
                <a:latin typeface="Arial" charset="0"/>
              </a:rPr>
              <a:t>pojedincu da proceni svoje sposobnosti, interesovanja i vrednosti, da dobije informacije o mogućnostima dodatnog obrazovanja i zaposlenja, pozicionira sebe na tržištu rada – kako u odnosu na zahteve samog tržišta, tako i u odnosu na sopstvene sposobnosti, interesovanja i iskustvo</a:t>
            </a:r>
            <a:endParaRPr lang="sr-Latn-CS" smtClean="0">
              <a:latin typeface="Arial" charset="0"/>
            </a:endParaRPr>
          </a:p>
          <a:p>
            <a:pPr>
              <a:buFont typeface="Times New Roman" pitchFamily="18" charset="0"/>
              <a:buNone/>
            </a:pPr>
            <a:endParaRPr lang="sr-Latn-CS" smtClean="0">
              <a:latin typeface="Arial" charset="0"/>
            </a:endParaRPr>
          </a:p>
          <a:p>
            <a:endParaRPr lang="sr-Latn-C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sr-Latn-CS" b="1" smtClean="0">
                <a:latin typeface="Arial" charset="0"/>
              </a:rPr>
              <a:t>Struktura modela</a:t>
            </a:r>
            <a:endParaRPr lang="en-US" b="1" smtClean="0">
              <a:latin typeface="Arial" charset="0"/>
            </a:endParaRP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85800" y="1371600"/>
            <a:ext cx="7086600" cy="3352800"/>
          </a:xfrm>
        </p:spPr>
        <p:txBody>
          <a:bodyPr/>
          <a:lstStyle/>
          <a:p>
            <a:r>
              <a:rPr lang="sr-Latn-CS" smtClean="0">
                <a:latin typeface="Arial" charset="0"/>
              </a:rPr>
              <a:t>Nastavna aktivnost  kao izborni predmeti  uključeni u redovni nastavni plan</a:t>
            </a:r>
          </a:p>
          <a:p>
            <a:r>
              <a:rPr lang="sr-Latn-CS" smtClean="0">
                <a:latin typeface="Arial" charset="0"/>
              </a:rPr>
              <a:t>Vannastavna aktivnost u karijernim centrima na fakultetima Univerziteta</a:t>
            </a:r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sr-Latn-CS" b="1" smtClean="0">
                <a:latin typeface="Arial" charset="0"/>
              </a:rPr>
              <a:t>Nastavna aktivnost</a:t>
            </a:r>
            <a:endParaRPr lang="en-US" b="1" smtClean="0">
              <a:latin typeface="Arial" charset="0"/>
            </a:endParaRP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85800" y="1371600"/>
            <a:ext cx="6934200" cy="3276600"/>
          </a:xfrm>
        </p:spPr>
        <p:txBody>
          <a:bodyPr/>
          <a:lstStyle/>
          <a:p>
            <a:pPr marL="381000" indent="-381000">
              <a:buFont typeface="Times New Roman" pitchFamily="18" charset="0"/>
              <a:buAutoNum type="arabicPeriod"/>
            </a:pPr>
            <a:r>
              <a:rPr lang="sr-Latn-CS" i="1" smtClean="0">
                <a:latin typeface="Arial" charset="0"/>
              </a:rPr>
              <a:t>Razvoj karijere i poslovnih veština</a:t>
            </a:r>
            <a:r>
              <a:rPr lang="sr-Latn-CS" smtClean="0"/>
              <a:t> </a:t>
            </a:r>
            <a:r>
              <a:rPr lang="sr-Latn-CS" smtClean="0">
                <a:latin typeface="Arial" charset="0"/>
              </a:rPr>
              <a:t>izborni predmet za studente II godine (na studijskom programu Poslovna ekonomija i Marketing i trgovina) posebna pažna posvećuje se značaju planiranja, razvoja i upravljanja karijerom,  poslovne komunikacije i poslovnih veština, a sve u cilju promovisanja važnosti karijernog planiranja i vođenja.</a:t>
            </a:r>
            <a:r>
              <a:rPr lang="sr-Latn-CS" smtClean="0"/>
              <a:t> </a:t>
            </a:r>
            <a:endParaRPr lang="sr-Latn-CS" smtClean="0">
              <a:latin typeface="Arial" charset="0"/>
            </a:endParaRPr>
          </a:p>
          <a:p>
            <a:pPr marL="381000" indent="-381000">
              <a:buFont typeface="Times New Roman" pitchFamily="18" charset="0"/>
              <a:buAutoNum type="arabicPeriod"/>
            </a:pPr>
            <a:r>
              <a:rPr lang="sr-Latn-CS" i="1" smtClean="0">
                <a:latin typeface="Arial" charset="0"/>
              </a:rPr>
              <a:t>Akademske veštine</a:t>
            </a:r>
            <a:r>
              <a:rPr lang="sr-Latn-CS" smtClean="0">
                <a:latin typeface="Arial" charset="0"/>
              </a:rPr>
              <a:t> izborni predmet  za studente I godine obuhvata i segment razvoja i planiranje karijere i pripreme studenata za karijerno planiranje.</a:t>
            </a:r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sr-Latn-CS" b="1" smtClean="0">
                <a:latin typeface="Arial" charset="0"/>
              </a:rPr>
              <a:t>Vannastavna aktivnost</a:t>
            </a:r>
            <a:endParaRPr lang="en-US" b="1" smtClean="0">
              <a:latin typeface="Arial" charset="0"/>
            </a:endParaRP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85800" y="1219200"/>
            <a:ext cx="7924800" cy="4419600"/>
          </a:xfrm>
        </p:spPr>
        <p:txBody>
          <a:bodyPr/>
          <a:lstStyle/>
          <a:p>
            <a:pPr>
              <a:lnSpc>
                <a:spcPct val="78000"/>
              </a:lnSpc>
            </a:pPr>
            <a:r>
              <a:rPr lang="sr-Latn-CS" sz="1600" b="1" smtClean="0">
                <a:latin typeface="Arial" charset="0"/>
              </a:rPr>
              <a:t>Karijerni centri:</a:t>
            </a:r>
          </a:p>
          <a:p>
            <a:pPr lvl="1">
              <a:lnSpc>
                <a:spcPct val="78000"/>
              </a:lnSpc>
            </a:pPr>
            <a:r>
              <a:rPr lang="sr-Latn-CS" sz="1600" b="1" smtClean="0">
                <a:latin typeface="Arial" charset="0"/>
              </a:rPr>
              <a:t>Radionice sa studentima</a:t>
            </a:r>
            <a:r>
              <a:rPr lang="sr-Latn-CS" sz="1600" smtClean="0">
                <a:latin typeface="Arial" charset="0"/>
              </a:rPr>
              <a:t> (izmedju 400 i 500 studenata godišnje prodje kroz radionice)Upoznaj sebe i donesi odluku o svojoj karijeri) koje su osmišljene da vode učesnike kroz proces upoznavanja sebe i verbalizacije samoprocene u pisanoj formi (prva radionica - Identitet, druga - Lične vrednosti, treća - Životni stil, četvrta - Procena ličnih sposobnosti i veština i peta - Analiza podataka lične samoprocene), Pisanje CV-ija; Priprema za intervju; Uspešna pisana komunikacija, Neverbalna komunikacija, Uspešna usmena komunikacija i razgovor za posao, </a:t>
            </a:r>
            <a:endParaRPr lang="sr-Latn-CS" sz="1600" b="1" smtClean="0">
              <a:latin typeface="Arial" charset="0"/>
            </a:endParaRPr>
          </a:p>
          <a:p>
            <a:pPr lvl="1">
              <a:lnSpc>
                <a:spcPct val="78000"/>
              </a:lnSpc>
            </a:pPr>
            <a:r>
              <a:rPr lang="sr-Latn-CS" sz="1600" b="1" smtClean="0">
                <a:latin typeface="Arial" charset="0"/>
              </a:rPr>
              <a:t>Individualna karijerna savetovanja </a:t>
            </a:r>
            <a:r>
              <a:rPr lang="sr-Latn-CS" sz="1600" smtClean="0">
                <a:latin typeface="Arial" charset="0"/>
              </a:rPr>
              <a:t>(Oko hiljadu studenata godišnje prodje individualna savetovanja u karijernim centrima  Univerziteta</a:t>
            </a:r>
            <a:r>
              <a:rPr lang="sr-Latn-CS" sz="1600" b="1" smtClean="0">
                <a:latin typeface="Arial" charset="0"/>
              </a:rPr>
              <a:t>)</a:t>
            </a:r>
          </a:p>
          <a:p>
            <a:pPr lvl="1">
              <a:lnSpc>
                <a:spcPct val="78000"/>
              </a:lnSpc>
            </a:pPr>
            <a:r>
              <a:rPr lang="sr-Latn-CS" sz="1600" b="1" smtClean="0">
                <a:latin typeface="Arial" charset="0"/>
              </a:rPr>
              <a:t>Prikupljanje i pružanje osnovnih informacija vezanih za prakse, volontiranja, zaposlenja, konferencije, seminare, međunarodne i domaće projekte, gostujuća predavanja, radionice, stipendije i drugo</a:t>
            </a:r>
            <a:r>
              <a:rPr lang="sr-Latn-CS" sz="1600" smtClean="0">
                <a:latin typeface="Arial" charset="0"/>
              </a:rPr>
              <a:t>. Navedene informacije studentima su dostupne putem: zvaničnog sajta centara, zvaničnih profila na društvenim mrežama Facebook i LinkedIn, direktnih mejlova studentima, oglasnih tabli univerziteta, ali i telefonskim putem i neposrednim pružanjem informacija prilikom posete centrima</a:t>
            </a:r>
            <a:endParaRPr lang="en-US" sz="1600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85800" y="1371600"/>
            <a:ext cx="7772400" cy="4038600"/>
          </a:xfrm>
        </p:spPr>
        <p:txBody>
          <a:bodyPr/>
          <a:lstStyle/>
          <a:p>
            <a:pPr>
              <a:lnSpc>
                <a:spcPct val="78000"/>
              </a:lnSpc>
            </a:pPr>
            <a:r>
              <a:rPr lang="sr-Latn-CS" sz="1800" b="1" smtClean="0">
                <a:latin typeface="Arial" charset="0"/>
              </a:rPr>
              <a:t>Edukacija studenata i članova ALUMNI</a:t>
            </a:r>
            <a:r>
              <a:rPr lang="sr-Latn-CS" sz="1800" smtClean="0">
                <a:latin typeface="Arial" charset="0"/>
              </a:rPr>
              <a:t> asocijacije vezana za poslovnu komunikaciju, rad na njihovim poslovnim veštinama u vidu grupnih i individualnih savetovanja..</a:t>
            </a:r>
            <a:endParaRPr lang="sr-Latn-CS" sz="1800" b="1" smtClean="0">
              <a:latin typeface="Arial" charset="0"/>
            </a:endParaRPr>
          </a:p>
          <a:p>
            <a:pPr>
              <a:lnSpc>
                <a:spcPct val="78000"/>
              </a:lnSpc>
            </a:pPr>
            <a:r>
              <a:rPr lang="sr-Latn-CS" sz="1800" b="1" smtClean="0">
                <a:latin typeface="Arial" charset="0"/>
              </a:rPr>
              <a:t>Javne tribine,  gostovanja poslodavaca, okrugli stolovi  i promotivne aktivnosti</a:t>
            </a:r>
            <a:r>
              <a:rPr lang="sr-Latn-CS" sz="1800" smtClean="0">
                <a:latin typeface="Arial" charset="0"/>
              </a:rPr>
              <a:t>  (Tribine Lideri i Karijera bez granica; Dan Marketinga)</a:t>
            </a:r>
          </a:p>
          <a:p>
            <a:pPr>
              <a:lnSpc>
                <a:spcPct val="78000"/>
              </a:lnSpc>
            </a:pPr>
            <a:r>
              <a:rPr lang="sr-Latn-CS" sz="1800" smtClean="0">
                <a:latin typeface="Arial" charset="0"/>
              </a:rPr>
              <a:t>Promocija značaja karijernog planiranja i razvoja karijere kroz niz članaka i tesktova koji su objavljeni na sajtu  Univerziteta, izdavanje knjiga  o karijernom vođenju i savetovanju -  </a:t>
            </a:r>
            <a:r>
              <a:rPr lang="sr-Latn-CS" sz="1800" b="1" i="1" smtClean="0">
                <a:latin typeface="Arial" charset="0"/>
              </a:rPr>
              <a:t>Razvoj karijere i poslovnih veština  i Vodič za karijerne savetnike</a:t>
            </a:r>
            <a:r>
              <a:rPr lang="sr-Latn-CS" sz="1800" smtClean="0">
                <a:latin typeface="Arial" charset="0"/>
              </a:rPr>
              <a:t>.</a:t>
            </a:r>
            <a:endParaRPr lang="sr-Latn-CS" sz="1800" b="1" smtClean="0">
              <a:latin typeface="Arial" charset="0"/>
            </a:endParaRPr>
          </a:p>
          <a:p>
            <a:pPr>
              <a:lnSpc>
                <a:spcPct val="78000"/>
              </a:lnSpc>
            </a:pPr>
            <a:r>
              <a:rPr lang="sr-Latn-CS" sz="1800" b="1" smtClean="0">
                <a:latin typeface="Arial" charset="0"/>
              </a:rPr>
              <a:t>Radionice i seminari  za profesore srednjih škola </a:t>
            </a:r>
          </a:p>
          <a:p>
            <a:pPr>
              <a:lnSpc>
                <a:spcPct val="78000"/>
              </a:lnSpc>
            </a:pPr>
            <a:r>
              <a:rPr lang="sr-Latn-CS" sz="1800" b="1" smtClean="0">
                <a:latin typeface="Arial" charset="0"/>
              </a:rPr>
              <a:t>U saradnji sa poslodavcima i kompanijama centri  organizuju predavanja iz različitih stručnih oblasti za studente.</a:t>
            </a:r>
            <a:r>
              <a:rPr lang="sr-Latn-CS" sz="1800" smtClean="0">
                <a:latin typeface="Arial" charset="0"/>
              </a:rPr>
              <a:t> Ova predavanja imaju za cilj informisanje studenata o aktuelnim trendovima iz poslovnog sveta i nisu deo nastavnih aktivnosti.</a:t>
            </a:r>
            <a:r>
              <a:rPr lang="sr-Latn-CS" sz="1800" smtClean="0"/>
              <a:t> </a:t>
            </a:r>
            <a:endParaRPr lang="en-US" sz="1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85800" y="2133600"/>
            <a:ext cx="7620000" cy="3962400"/>
          </a:xfrm>
        </p:spPr>
        <p:txBody>
          <a:bodyPr/>
          <a:lstStyle/>
          <a:p>
            <a:pPr lvl="1"/>
            <a:r>
              <a:rPr lang="sr-Latn-CS" sz="1800" smtClean="0">
                <a:latin typeface="Arial" charset="0"/>
              </a:rPr>
              <a:t>Dva tima (nastavnici, saradnici i drugi zaposleni na Univerzitetu)- 30 članova direktno upravljalo aktivnostima i realizovalo ih </a:t>
            </a:r>
          </a:p>
          <a:p>
            <a:pPr lvl="1"/>
            <a:r>
              <a:rPr lang="sr-Latn-CS" sz="1800" smtClean="0">
                <a:latin typeface="Arial" charset="0"/>
              </a:rPr>
              <a:t>Učešće svih nastavnika na časovima</a:t>
            </a:r>
          </a:p>
          <a:p>
            <a:pPr lvl="1"/>
            <a:r>
              <a:rPr lang="sr-Latn-CS" sz="1800" smtClean="0">
                <a:latin typeface="Arial" charset="0"/>
              </a:rPr>
              <a:t>Učešće nastavnika u aktivnostima centara</a:t>
            </a:r>
          </a:p>
          <a:p>
            <a:pPr>
              <a:buFont typeface="Times New Roman" pitchFamily="18" charset="0"/>
              <a:buNone/>
            </a:pPr>
            <a:r>
              <a:rPr lang="sr-Latn-CS" smtClean="0">
                <a:latin typeface="Arial" charset="0"/>
              </a:rPr>
              <a:t>    U svim ovim oblicima rada karijernih centara u okviru Radnog paketa 3 TEMPUS projekta “CareerS” tokom 2013. godine prošlo je  izmedju 3000 i 4000  hiljade studenata Univerziteta a većina nastavnog osoblja je bila uključena bar u jednu od  realizovanih aktivnosti.</a:t>
            </a:r>
            <a:endParaRPr lang="en-US" smtClean="0">
              <a:latin typeface="Arial" charset="0"/>
            </a:endParaRPr>
          </a:p>
          <a:p>
            <a:pPr lvl="1"/>
            <a:endParaRPr lang="sr-Latn-CS" sz="1800" smtClean="0">
              <a:latin typeface="Arial" charset="0"/>
            </a:endParaRPr>
          </a:p>
          <a:p>
            <a:pPr lvl="1">
              <a:buFont typeface="Times New Roman" pitchFamily="18" charset="0"/>
              <a:buNone/>
            </a:pPr>
            <a:endParaRPr lang="sr-Latn-CS" sz="1800" smtClean="0">
              <a:latin typeface="Arial" charset="0"/>
            </a:endParaRPr>
          </a:p>
          <a:p>
            <a:pPr lvl="1"/>
            <a:endParaRPr lang="en-US" sz="1800" smtClean="0">
              <a:latin typeface="Arial" charset="0"/>
            </a:endParaRPr>
          </a:p>
        </p:txBody>
      </p:sp>
      <p:sp>
        <p:nvSpPr>
          <p:cNvPr id="49156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685800"/>
            <a:ext cx="8228013" cy="1143000"/>
          </a:xfrm>
        </p:spPr>
        <p:txBody>
          <a:bodyPr/>
          <a:lstStyle/>
          <a:p>
            <a:r>
              <a:rPr lang="sr-Latn-CS" sz="3200" b="1" smtClean="0">
                <a:latin typeface="Arial" charset="0"/>
              </a:rPr>
              <a:t>Angažovanje nastavnog i nenastavnog osoblja u okviru RP3:</a:t>
            </a:r>
            <a:endParaRPr lang="en-US" sz="3200" b="1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sr-Latn-CS" b="1" smtClean="0">
                <a:latin typeface="Arial" charset="0"/>
              </a:rPr>
              <a:t>Šta smo dobili?</a:t>
            </a:r>
            <a:endParaRPr lang="en-US" b="1" smtClean="0">
              <a:latin typeface="Arial" charset="0"/>
            </a:endParaRP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85800" y="1371600"/>
            <a:ext cx="7772400" cy="3352800"/>
          </a:xfrm>
        </p:spPr>
        <p:txBody>
          <a:bodyPr/>
          <a:lstStyle/>
          <a:p>
            <a:pPr>
              <a:lnSpc>
                <a:spcPct val="88000"/>
              </a:lnSpc>
            </a:pPr>
            <a:r>
              <a:rPr lang="sr-Latn-CS" smtClean="0">
                <a:latin typeface="Arial" charset="0"/>
              </a:rPr>
              <a:t>Dva tima koja i dalje funkcionišu</a:t>
            </a:r>
          </a:p>
          <a:p>
            <a:pPr>
              <a:lnSpc>
                <a:spcPct val="88000"/>
              </a:lnSpc>
            </a:pPr>
            <a:r>
              <a:rPr lang="sr-Latn-CS" smtClean="0">
                <a:latin typeface="Arial" charset="0"/>
              </a:rPr>
              <a:t>Veliki broj nastavnika koji su se prvi put uključili u aktivnosti karijernih centara</a:t>
            </a:r>
          </a:p>
          <a:p>
            <a:pPr>
              <a:lnSpc>
                <a:spcPct val="88000"/>
              </a:lnSpc>
            </a:pPr>
            <a:r>
              <a:rPr lang="sr-Latn-CS" smtClean="0">
                <a:latin typeface="Arial" charset="0"/>
              </a:rPr>
              <a:t>Nove oblike aktivnosti</a:t>
            </a:r>
          </a:p>
          <a:p>
            <a:pPr>
              <a:lnSpc>
                <a:spcPct val="88000"/>
              </a:lnSpc>
            </a:pPr>
            <a:r>
              <a:rPr lang="sr-Latn-CS" smtClean="0">
                <a:latin typeface="Arial" charset="0"/>
              </a:rPr>
              <a:t>Veći broj studenata uključen u karijerno vodjenje i savetovanje</a:t>
            </a:r>
          </a:p>
          <a:p>
            <a:pPr>
              <a:lnSpc>
                <a:spcPct val="88000"/>
              </a:lnSpc>
            </a:pPr>
            <a:r>
              <a:rPr lang="sr-Latn-CS" smtClean="0">
                <a:latin typeface="Arial" charset="0"/>
              </a:rPr>
              <a:t>Dve knjige u oblasti karijernog vođenja i savetovanja -</a:t>
            </a:r>
            <a:r>
              <a:rPr lang="sr-Latn-CS" b="1" i="1" smtClean="0">
                <a:latin typeface="Arial" charset="0"/>
              </a:rPr>
              <a:t>Razvoj karijere i poslovnih veština  i Vodič za karijerne savetnike</a:t>
            </a:r>
            <a:r>
              <a:rPr lang="sr-Latn-CS" smtClean="0">
                <a:latin typeface="Arial" charset="0"/>
              </a:rPr>
              <a:t>.</a:t>
            </a:r>
          </a:p>
          <a:p>
            <a:pPr>
              <a:lnSpc>
                <a:spcPct val="88000"/>
              </a:lnSpc>
            </a:pPr>
            <a:r>
              <a:rPr lang="sr-Latn-CS" smtClean="0">
                <a:latin typeface="Arial" charset="0"/>
              </a:rPr>
              <a:t>Veću podršku uprave Univerziteta i fakulteta</a:t>
            </a:r>
          </a:p>
          <a:p>
            <a:pPr>
              <a:lnSpc>
                <a:spcPct val="88000"/>
              </a:lnSpc>
            </a:pPr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DejaVu Sans"/>
        <a:ea typeface="Microsoft YaHei"/>
        <a:cs typeface="Microsoft YaHei"/>
      </a:majorFont>
      <a:minorFont>
        <a:latin typeface="DejaVu Sans"/>
        <a:ea typeface="Microsoft YaHei"/>
        <a:cs typeface="Microsoft YaHei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700</Words>
  <Application>Microsoft Office PowerPoint</Application>
  <PresentationFormat>On-screen Show (4:3)</PresentationFormat>
  <Paragraphs>47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1_Office Theme</vt:lpstr>
      <vt:lpstr>Karijerno vodjenje i savetovanje kao nastavna i vannastavna aktivnost</vt:lpstr>
      <vt:lpstr>Zadaci karijernog vođenja i savetovanja</vt:lpstr>
      <vt:lpstr>Modeli </vt:lpstr>
      <vt:lpstr>Razvojni sveobuhvatni model na Univerzitetu Singidunum</vt:lpstr>
      <vt:lpstr>Struktura modela</vt:lpstr>
      <vt:lpstr>Nastavna aktivnost</vt:lpstr>
      <vt:lpstr>Vannastavna aktivnost</vt:lpstr>
      <vt:lpstr>Slide 8</vt:lpstr>
      <vt:lpstr>Angažovanje nastavnog i nenastavnog osoblja u okviru RP3:</vt:lpstr>
      <vt:lpstr>Šta smo dobili?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Ana</dc:creator>
  <cp:lastModifiedBy>admin</cp:lastModifiedBy>
  <cp:revision>4</cp:revision>
  <dcterms:created xsi:type="dcterms:W3CDTF">2014-02-18T12:55:32Z</dcterms:created>
  <dcterms:modified xsi:type="dcterms:W3CDTF">2014-03-05T09:22:34Z</dcterms:modified>
</cp:coreProperties>
</file>