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656" y="-27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C24E8B-791F-40DD-A159-6ED751478344}" type="datetimeFigureOut">
              <a:rPr lang="pl-PL" smtClean="0"/>
              <a:t>2014-02-25</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25EDB9-2064-4E8B-B53B-BCCEDF3EC934}" type="slidenum">
              <a:rPr lang="pl-PL" smtClean="0"/>
              <a:t>‹#›</a:t>
            </a:fld>
            <a:endParaRPr lang="pl-PL"/>
          </a:p>
        </p:txBody>
      </p:sp>
    </p:spTree>
    <p:extLst>
      <p:ext uri="{BB962C8B-B14F-4D97-AF65-F5344CB8AC3E}">
        <p14:creationId xmlns:p14="http://schemas.microsoft.com/office/powerpoint/2010/main" val="1829089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044305A-B7C9-4A6D-A0C5-305AD2CE2D10}" type="datetimeFigureOut">
              <a:rPr lang="pl-PL" smtClean="0"/>
              <a:pPr/>
              <a:t>2014-02-25</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022A0397-BA56-40BA-A84F-0C7A6BF087CF}"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D">
            <a:alpha val="0"/>
          </a:srgbClr>
        </a:solidFill>
        <a:effectLst/>
      </p:bgPr>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44305A-B7C9-4A6D-A0C5-305AD2CE2D10}" type="datetimeFigureOut">
              <a:rPr lang="pl-PL" smtClean="0"/>
              <a:pPr/>
              <a:t>2014-02-25</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2A0397-BA56-40BA-A84F-0C7A6BF087CF}"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7" name="pole tekstowe 6"/>
          <p:cNvSpPr txBox="1"/>
          <p:nvPr/>
        </p:nvSpPr>
        <p:spPr>
          <a:xfrm>
            <a:off x="966372" y="2492896"/>
            <a:ext cx="5353380" cy="646331"/>
          </a:xfrm>
          <a:prstGeom prst="rect">
            <a:avLst/>
          </a:prstGeom>
          <a:noFill/>
        </p:spPr>
        <p:txBody>
          <a:bodyPr wrap="square" rtlCol="0">
            <a:spAutoFit/>
          </a:bodyPr>
          <a:lstStyle/>
          <a:p>
            <a:r>
              <a:rPr lang="en-GB" sz="3600" b="1" dirty="0"/>
              <a:t>Career </a:t>
            </a:r>
            <a:r>
              <a:rPr lang="en-GB" sz="3600" b="1" dirty="0" smtClean="0"/>
              <a:t>education</a:t>
            </a:r>
            <a:r>
              <a:rPr lang="pl-PL" sz="3600" b="1" dirty="0" smtClean="0"/>
              <a:t> </a:t>
            </a:r>
            <a:r>
              <a:rPr lang="en-GB" sz="3600" b="1" dirty="0" smtClean="0"/>
              <a:t>modules</a:t>
            </a:r>
            <a:endParaRPr lang="pl-PL" sz="36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pic>
        <p:nvPicPr>
          <p:cNvPr id="1026" name="Picture 2" descr="\\fs01.adm.us.edu.pl\Redirect\dunaj\Moje dokumenty\Biuro\Biuro\o_biurze\logotypy\LOGO_bk_poziom.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7131" y="1556792"/>
            <a:ext cx="2051720" cy="35983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s01.adm.us.edu.pl\Redirect\dunaj\Moje dokumenty\Biuro\Biuro\o_biurze\logotypy\us_logo_eng_poziom_rg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2292" y="351735"/>
            <a:ext cx="2215672" cy="553918"/>
          </a:xfrm>
          <a:prstGeom prst="rect">
            <a:avLst/>
          </a:prstGeom>
          <a:noFill/>
          <a:extLst>
            <a:ext uri="{909E8E84-426E-40DD-AFC4-6F175D3DCCD1}">
              <a14:hiddenFill xmlns:a14="http://schemas.microsoft.com/office/drawing/2010/main">
                <a:solidFill>
                  <a:srgbClr val="FFFFFF"/>
                </a:solidFill>
              </a14:hiddenFill>
            </a:ext>
          </a:extLst>
        </p:spPr>
      </p:pic>
      <p:sp>
        <p:nvSpPr>
          <p:cNvPr id="2" name="pole tekstowe 1"/>
          <p:cNvSpPr txBox="1"/>
          <p:nvPr/>
        </p:nvSpPr>
        <p:spPr>
          <a:xfrm>
            <a:off x="1835696" y="5805264"/>
            <a:ext cx="4680520" cy="646331"/>
          </a:xfrm>
          <a:prstGeom prst="rect">
            <a:avLst/>
          </a:prstGeom>
          <a:noFill/>
        </p:spPr>
        <p:txBody>
          <a:bodyPr wrap="square" rtlCol="0">
            <a:spAutoFit/>
          </a:bodyPr>
          <a:lstStyle/>
          <a:p>
            <a:pPr algn="ctr"/>
            <a:r>
              <a:rPr lang="en-US" b="1" dirty="0"/>
              <a:t>Tempus CareerS 2</a:t>
            </a:r>
            <a:r>
              <a:rPr lang="en-US" b="1" baseline="30000" dirty="0"/>
              <a:t>nd</a:t>
            </a:r>
            <a:r>
              <a:rPr lang="en-US" b="1" dirty="0"/>
              <a:t> Annual </a:t>
            </a:r>
            <a:r>
              <a:rPr lang="en-US" b="1" dirty="0" smtClean="0"/>
              <a:t>Conference</a:t>
            </a:r>
            <a:r>
              <a:rPr lang="pl-PL" b="1" dirty="0" smtClean="0"/>
              <a:t>, </a:t>
            </a:r>
            <a:r>
              <a:rPr lang="pl-PL" b="1" dirty="0" err="1"/>
              <a:t>University</a:t>
            </a:r>
            <a:r>
              <a:rPr lang="pl-PL" b="1" dirty="0"/>
              <a:t> of </a:t>
            </a:r>
            <a:r>
              <a:rPr lang="pl-PL" b="1" dirty="0" err="1" smtClean="0"/>
              <a:t>Belgrade</a:t>
            </a:r>
            <a:r>
              <a:rPr lang="pl-PL" b="1" dirty="0" smtClean="0"/>
              <a:t>, 25-26 </a:t>
            </a:r>
            <a:r>
              <a:rPr lang="pl-PL" b="1" dirty="0" err="1" smtClean="0"/>
              <a:t>February</a:t>
            </a:r>
            <a:r>
              <a:rPr lang="pl-PL" b="1" dirty="0" smtClean="0"/>
              <a:t> 2014</a:t>
            </a:r>
            <a:endParaRPr lang="pl-P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b="1" dirty="0" err="1" smtClean="0"/>
              <a:t>What</a:t>
            </a:r>
            <a:r>
              <a:rPr lang="pl-PL" sz="2000" b="1" dirty="0" smtClean="0"/>
              <a:t> </a:t>
            </a:r>
            <a:r>
              <a:rPr lang="pl-PL" sz="2000" b="1" dirty="0" err="1" smtClean="0"/>
              <a:t>students</a:t>
            </a:r>
            <a:r>
              <a:rPr lang="pl-PL" sz="2000" b="1" dirty="0" smtClean="0"/>
              <a:t> do not </a:t>
            </a:r>
            <a:r>
              <a:rPr lang="pl-PL" sz="2000" b="1" dirty="0" err="1" smtClean="0"/>
              <a:t>know</a:t>
            </a:r>
            <a:r>
              <a:rPr lang="pl-PL" sz="2000" b="1" dirty="0" smtClean="0"/>
              <a:t>?</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67744" y="548680"/>
            <a:ext cx="4536504" cy="7063472"/>
          </a:xfrm>
          <a:prstGeom prst="rect">
            <a:avLst/>
          </a:prstGeom>
          <a:noFill/>
        </p:spPr>
        <p:txBody>
          <a:bodyPr wrap="square" rtlCol="0">
            <a:spAutoFit/>
          </a:bodyPr>
          <a:lstStyle/>
          <a:p>
            <a:endParaRPr lang="pl-PL" dirty="0" smtClean="0"/>
          </a:p>
          <a:p>
            <a:pPr algn="just">
              <a:lnSpc>
                <a:spcPct val="150000"/>
              </a:lnSpc>
            </a:pPr>
            <a:r>
              <a:rPr lang="en-GB" sz="2000" dirty="0" smtClean="0"/>
              <a:t>According </a:t>
            </a:r>
            <a:r>
              <a:rPr lang="en-GB" sz="2000" dirty="0"/>
              <a:t>to our graduates survey students do not have enough knowledge concerning labour </a:t>
            </a:r>
            <a:r>
              <a:rPr lang="en-GB" sz="2000" dirty="0" smtClean="0"/>
              <a:t>market</a:t>
            </a:r>
            <a:r>
              <a:rPr lang="pl-PL" sz="2000" dirty="0" smtClean="0"/>
              <a:t>:</a:t>
            </a:r>
          </a:p>
          <a:p>
            <a:pPr marL="342900" lvl="0" indent="-342900" algn="just">
              <a:lnSpc>
                <a:spcPct val="150000"/>
              </a:lnSpc>
              <a:buFontTx/>
              <a:buChar char="-"/>
            </a:pPr>
            <a:r>
              <a:rPr lang="en-GB" sz="2000" dirty="0" smtClean="0"/>
              <a:t>how </a:t>
            </a:r>
            <a:r>
              <a:rPr lang="en-GB" sz="2000" dirty="0"/>
              <a:t>it works, </a:t>
            </a:r>
            <a:endParaRPr lang="pl-PL" sz="2000" dirty="0" smtClean="0"/>
          </a:p>
          <a:p>
            <a:pPr marL="342900" lvl="0" indent="-342900" algn="just">
              <a:lnSpc>
                <a:spcPct val="150000"/>
              </a:lnSpc>
              <a:buFontTx/>
              <a:buChar char="-"/>
            </a:pPr>
            <a:r>
              <a:rPr lang="en-GB" sz="2000" dirty="0" smtClean="0"/>
              <a:t>what </a:t>
            </a:r>
            <a:r>
              <a:rPr lang="en-GB" sz="2000" dirty="0"/>
              <a:t>they may expect when they enter it, </a:t>
            </a:r>
            <a:endParaRPr lang="pl-PL" sz="2000" dirty="0" smtClean="0"/>
          </a:p>
          <a:p>
            <a:pPr marL="342900" lvl="0" indent="-342900" algn="just">
              <a:lnSpc>
                <a:spcPct val="150000"/>
              </a:lnSpc>
              <a:buFontTx/>
              <a:buChar char="-"/>
            </a:pPr>
            <a:r>
              <a:rPr lang="en-GB" sz="2000" dirty="0" smtClean="0"/>
              <a:t>what </a:t>
            </a:r>
            <a:r>
              <a:rPr lang="en-GB" sz="2000" dirty="0"/>
              <a:t>are the </a:t>
            </a:r>
            <a:r>
              <a:rPr lang="en-GB" sz="2000" dirty="0" smtClean="0"/>
              <a:t>employers</a:t>
            </a:r>
            <a:r>
              <a:rPr lang="pl-PL" sz="2000" dirty="0" smtClean="0"/>
              <a:t>’</a:t>
            </a:r>
            <a:r>
              <a:rPr lang="en-GB" sz="2000" dirty="0" smtClean="0"/>
              <a:t> expectations</a:t>
            </a:r>
            <a:r>
              <a:rPr lang="pl-PL" sz="2000" dirty="0" smtClean="0"/>
              <a:t>,</a:t>
            </a:r>
          </a:p>
          <a:p>
            <a:pPr marL="342900" lvl="0" indent="-342900" algn="just">
              <a:lnSpc>
                <a:spcPct val="150000"/>
              </a:lnSpc>
              <a:buFontTx/>
              <a:buChar char="-"/>
            </a:pPr>
            <a:r>
              <a:rPr lang="en-GB" sz="2000" dirty="0" smtClean="0"/>
              <a:t>who </a:t>
            </a:r>
            <a:r>
              <a:rPr lang="en-GB" sz="2000" dirty="0"/>
              <a:t>are the employers – where they may look for a job, </a:t>
            </a:r>
            <a:endParaRPr lang="pl-PL" sz="2000" dirty="0"/>
          </a:p>
          <a:p>
            <a:pPr marL="342900" lvl="0" indent="-342900" algn="just">
              <a:lnSpc>
                <a:spcPct val="150000"/>
              </a:lnSpc>
              <a:buFontTx/>
              <a:buChar char="-"/>
            </a:pPr>
            <a:r>
              <a:rPr lang="en-GB" sz="2000" dirty="0" smtClean="0"/>
              <a:t>what </a:t>
            </a:r>
            <a:r>
              <a:rPr lang="en-GB" sz="2000" dirty="0"/>
              <a:t>are </a:t>
            </a:r>
            <a:r>
              <a:rPr lang="en-GB" sz="2000" dirty="0" smtClean="0"/>
              <a:t>the</a:t>
            </a:r>
            <a:r>
              <a:rPr lang="pl-PL" sz="2000" dirty="0" err="1" smtClean="0"/>
              <a:t>ir</a:t>
            </a:r>
            <a:r>
              <a:rPr lang="en-GB" sz="2000" dirty="0" smtClean="0"/>
              <a:t> </a:t>
            </a:r>
            <a:r>
              <a:rPr lang="en-GB" sz="2000" dirty="0"/>
              <a:t>potential </a:t>
            </a:r>
            <a:r>
              <a:rPr lang="en-GB" sz="2000" dirty="0" smtClean="0"/>
              <a:t>employers</a:t>
            </a:r>
            <a:r>
              <a:rPr lang="pl-PL" sz="2000" dirty="0" smtClean="0"/>
              <a:t>,</a:t>
            </a:r>
          </a:p>
          <a:p>
            <a:pPr marL="342900" lvl="0" indent="-342900" algn="just">
              <a:lnSpc>
                <a:spcPct val="150000"/>
              </a:lnSpc>
              <a:buFontTx/>
              <a:buChar char="-"/>
            </a:pPr>
            <a:r>
              <a:rPr lang="en-GB" sz="2000" dirty="0" smtClean="0"/>
              <a:t>what </a:t>
            </a:r>
            <a:r>
              <a:rPr lang="en-GB" sz="2000" dirty="0"/>
              <a:t>is the condition  of the economy sector they want to apply.</a:t>
            </a:r>
            <a:endParaRPr lang="pl-PL" sz="2000" dirty="0"/>
          </a:p>
          <a:p>
            <a:pPr algn="just">
              <a:lnSpc>
                <a:spcPct val="150000"/>
              </a:lnSpc>
            </a:pPr>
            <a:endParaRPr lang="pl-PL" sz="2000" dirty="0" smtClean="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b="1" dirty="0" err="1" smtClean="0"/>
              <a:t>What</a:t>
            </a:r>
            <a:r>
              <a:rPr lang="pl-PL" sz="2000" b="1" dirty="0" smtClean="0"/>
              <a:t> </a:t>
            </a:r>
            <a:r>
              <a:rPr lang="pl-PL" sz="2000" b="1" dirty="0" err="1" smtClean="0"/>
              <a:t>students</a:t>
            </a:r>
            <a:r>
              <a:rPr lang="pl-PL" sz="2000" b="1" dirty="0" smtClean="0"/>
              <a:t> do not </a:t>
            </a:r>
            <a:r>
              <a:rPr lang="pl-PL" sz="2000" b="1" dirty="0" err="1" smtClean="0"/>
              <a:t>have</a:t>
            </a:r>
            <a:r>
              <a:rPr lang="pl-PL" sz="2000" b="1" dirty="0" smtClean="0"/>
              <a:t>?</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67744" y="548680"/>
            <a:ext cx="4536504" cy="6601807"/>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lvl="0" algn="just">
              <a:lnSpc>
                <a:spcPct val="150000"/>
              </a:lnSpc>
            </a:pPr>
            <a:r>
              <a:rPr lang="en-GB" sz="2000" dirty="0" smtClean="0"/>
              <a:t>Students </a:t>
            </a:r>
            <a:r>
              <a:rPr lang="en-GB" sz="2000" dirty="0"/>
              <a:t>do not have the skill of planning, especially when it comes to themselves, their goals are rather short term than long </a:t>
            </a:r>
            <a:r>
              <a:rPr lang="en-GB" sz="2000" dirty="0" smtClean="0"/>
              <a:t>term</a:t>
            </a:r>
            <a:r>
              <a:rPr lang="pl-PL" sz="2000" dirty="0" smtClean="0"/>
              <a:t>.</a:t>
            </a:r>
          </a:p>
          <a:p>
            <a:pPr lvl="0" algn="just">
              <a:lnSpc>
                <a:spcPct val="150000"/>
              </a:lnSpc>
            </a:pPr>
            <a:r>
              <a:rPr lang="pl-PL" sz="2000" dirty="0" smtClean="0"/>
              <a:t>T</a:t>
            </a:r>
            <a:r>
              <a:rPr lang="en-GB" sz="2000" dirty="0" smtClean="0"/>
              <a:t>hey do </a:t>
            </a:r>
            <a:r>
              <a:rPr lang="en-GB" sz="2000" dirty="0"/>
              <a:t>not know how to describe themselves, what are their advantages and their weaknesses, their interests, important </a:t>
            </a:r>
            <a:r>
              <a:rPr lang="en-GB" sz="2000" dirty="0" smtClean="0"/>
              <a:t>values</a:t>
            </a:r>
            <a:r>
              <a:rPr lang="pl-PL" sz="2000" dirty="0" smtClean="0"/>
              <a:t>.</a:t>
            </a:r>
            <a:r>
              <a:rPr lang="en-GB" sz="2000" dirty="0" smtClean="0"/>
              <a:t> </a:t>
            </a:r>
            <a:r>
              <a:rPr lang="pl-PL" sz="2000" dirty="0" smtClean="0"/>
              <a:t>T</a:t>
            </a:r>
            <a:r>
              <a:rPr lang="en-GB" sz="2000" dirty="0" smtClean="0"/>
              <a:t>hey </a:t>
            </a:r>
            <a:r>
              <a:rPr lang="en-GB" sz="2000" dirty="0"/>
              <a:t>do not know the answer to the </a:t>
            </a:r>
            <a:r>
              <a:rPr lang="en-GB" sz="2000" dirty="0" smtClean="0"/>
              <a:t>question</a:t>
            </a:r>
            <a:r>
              <a:rPr lang="pl-PL" sz="2000" dirty="0" smtClean="0"/>
              <a:t>s</a:t>
            </a:r>
            <a:r>
              <a:rPr lang="en-GB" sz="2000" dirty="0" smtClean="0"/>
              <a:t>: </a:t>
            </a:r>
            <a:r>
              <a:rPr lang="en-GB" sz="2000" dirty="0"/>
              <a:t>what can I do? What skills do I have?</a:t>
            </a:r>
            <a:endParaRPr lang="pl-PL" sz="2000" dirty="0"/>
          </a:p>
          <a:p>
            <a:pPr algn="just">
              <a:lnSpc>
                <a:spcPct val="150000"/>
              </a:lnSpc>
            </a:pPr>
            <a:endParaRPr lang="pl-PL" sz="2000" dirty="0" smtClean="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3624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b="1" dirty="0" err="1" smtClean="0"/>
              <a:t>What</a:t>
            </a:r>
            <a:r>
              <a:rPr lang="pl-PL" sz="2000" b="1" dirty="0" smtClean="0"/>
              <a:t> </a:t>
            </a:r>
            <a:r>
              <a:rPr lang="pl-PL" sz="2000" b="1" dirty="0" err="1" smtClean="0"/>
              <a:t>are</a:t>
            </a:r>
            <a:r>
              <a:rPr lang="pl-PL" sz="2000" b="1" dirty="0" smtClean="0"/>
              <a:t> the </a:t>
            </a:r>
            <a:r>
              <a:rPr lang="pl-PL" sz="2000" b="1" dirty="0" err="1" smtClean="0"/>
              <a:t>characteristics</a:t>
            </a:r>
            <a:r>
              <a:rPr lang="pl-PL" sz="2000" b="1" dirty="0" smtClean="0"/>
              <a:t> of </a:t>
            </a:r>
            <a:r>
              <a:rPr lang="pl-PL" sz="2000" b="1" dirty="0" err="1" smtClean="0"/>
              <a:t>labour</a:t>
            </a:r>
            <a:r>
              <a:rPr lang="pl-PL" sz="2000" b="1" dirty="0" smtClean="0"/>
              <a:t> market?</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5678478"/>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lvl="0">
              <a:lnSpc>
                <a:spcPct val="150000"/>
              </a:lnSpc>
            </a:pPr>
            <a:r>
              <a:rPr lang="en-GB" sz="2000" dirty="0"/>
              <a:t>The labour market changes very quickly, it is much wider  than it used to be (people no longer work all their life for one employer, a region they live in is no longer the only possible area for job searching, markets are opened in other regions, in other countries across Europe and even across the whole world. </a:t>
            </a:r>
            <a:endParaRPr lang="pl-PL" sz="2000" dirty="0"/>
          </a:p>
          <a:p>
            <a:pPr algn="just">
              <a:lnSpc>
                <a:spcPct val="150000"/>
              </a:lnSpc>
            </a:pPr>
            <a:endParaRPr lang="pl-PL" sz="2000" dirty="0" smtClean="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12729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b="1" dirty="0" err="1" smtClean="0"/>
              <a:t>What</a:t>
            </a:r>
            <a:r>
              <a:rPr lang="pl-PL" sz="2000" b="1" dirty="0" smtClean="0"/>
              <a:t> </a:t>
            </a:r>
            <a:r>
              <a:rPr lang="pl-PL" sz="2000" b="1" dirty="0" err="1" smtClean="0"/>
              <a:t>are</a:t>
            </a:r>
            <a:r>
              <a:rPr lang="pl-PL" sz="2000" b="1" dirty="0" smtClean="0"/>
              <a:t> the </a:t>
            </a:r>
            <a:r>
              <a:rPr lang="pl-PL" sz="2000" b="1" dirty="0" err="1" smtClean="0"/>
              <a:t>students</a:t>
            </a:r>
            <a:r>
              <a:rPr lang="pl-PL" sz="2000" b="1" dirty="0" smtClean="0"/>
              <a:t>’ </a:t>
            </a:r>
            <a:r>
              <a:rPr lang="pl-PL" sz="2000" b="1" dirty="0" err="1" smtClean="0"/>
              <a:t>needs</a:t>
            </a:r>
            <a:r>
              <a:rPr lang="pl-PL" sz="2000" b="1" dirty="0" smtClean="0"/>
              <a:t>?</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5678478"/>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lvl="0">
              <a:lnSpc>
                <a:spcPct val="150000"/>
              </a:lnSpc>
            </a:pPr>
            <a:r>
              <a:rPr lang="en-GB" sz="2000" dirty="0"/>
              <a:t>All this suggests what we possibly should teach our students. </a:t>
            </a:r>
            <a:endParaRPr lang="pl-PL" sz="2000" dirty="0" smtClean="0"/>
          </a:p>
          <a:p>
            <a:pPr lvl="0">
              <a:lnSpc>
                <a:spcPct val="150000"/>
              </a:lnSpc>
            </a:pPr>
            <a:r>
              <a:rPr lang="en-GB" sz="2000" dirty="0" smtClean="0"/>
              <a:t>But </a:t>
            </a:r>
            <a:r>
              <a:rPr lang="en-GB" sz="2000" dirty="0"/>
              <a:t>there is one more important thing – the needs </a:t>
            </a:r>
            <a:r>
              <a:rPr lang="en-GB" sz="2000" dirty="0" smtClean="0"/>
              <a:t>analysis</a:t>
            </a:r>
            <a:r>
              <a:rPr lang="pl-PL" sz="2000" dirty="0" smtClean="0"/>
              <a:t>: </a:t>
            </a:r>
          </a:p>
          <a:p>
            <a:pPr marL="342900" lvl="0" indent="-342900">
              <a:lnSpc>
                <a:spcPct val="150000"/>
              </a:lnSpc>
              <a:buFontTx/>
              <a:buChar char="-"/>
            </a:pPr>
            <a:r>
              <a:rPr lang="en-GB" sz="2000" dirty="0" smtClean="0"/>
              <a:t>conducted </a:t>
            </a:r>
            <a:r>
              <a:rPr lang="en-GB" sz="2000" dirty="0"/>
              <a:t>regularly, </a:t>
            </a:r>
            <a:endParaRPr lang="pl-PL" sz="2000" dirty="0" smtClean="0"/>
          </a:p>
          <a:p>
            <a:pPr marL="342900" lvl="0" indent="-342900">
              <a:lnSpc>
                <a:spcPct val="150000"/>
              </a:lnSpc>
              <a:buFontTx/>
              <a:buChar char="-"/>
            </a:pPr>
            <a:r>
              <a:rPr lang="en-GB" sz="2000" dirty="0" smtClean="0"/>
              <a:t>directed </a:t>
            </a:r>
            <a:r>
              <a:rPr lang="en-GB" sz="2000" dirty="0"/>
              <a:t>to wide range of students</a:t>
            </a:r>
            <a:r>
              <a:rPr lang="en-GB" sz="2000" dirty="0" smtClean="0"/>
              <a:t>,</a:t>
            </a:r>
            <a:endParaRPr lang="pl-PL" sz="2000" dirty="0" smtClean="0"/>
          </a:p>
          <a:p>
            <a:pPr marL="342900" lvl="0" indent="-342900">
              <a:lnSpc>
                <a:spcPct val="150000"/>
              </a:lnSpc>
              <a:buFontTx/>
              <a:buChar char="-"/>
            </a:pPr>
            <a:r>
              <a:rPr lang="en-GB" sz="2000" dirty="0" smtClean="0"/>
              <a:t>using </a:t>
            </a:r>
            <a:r>
              <a:rPr lang="en-GB" sz="2000" dirty="0"/>
              <a:t>modern technologies. </a:t>
            </a:r>
            <a:endParaRPr lang="pl-PL" sz="2000" dirty="0" smtClean="0"/>
          </a:p>
          <a:p>
            <a:pPr marL="342900" lvl="0" indent="-342900">
              <a:lnSpc>
                <a:spcPct val="150000"/>
              </a:lnSpc>
              <a:buFontTx/>
              <a:buChar char="-"/>
            </a:pPr>
            <a:r>
              <a:rPr lang="pl-PL" sz="2000" dirty="0" smtClean="0"/>
              <a:t>i</a:t>
            </a:r>
            <a:r>
              <a:rPr lang="en-GB" sz="2000" dirty="0" smtClean="0"/>
              <a:t>t </a:t>
            </a:r>
            <a:r>
              <a:rPr lang="en-GB" sz="2000" dirty="0"/>
              <a:t>should be combined with employers’ needs analysis.</a:t>
            </a:r>
            <a:endParaRPr lang="pl-PL" sz="2000" dirty="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9429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b="1" dirty="0" err="1" smtClean="0"/>
              <a:t>Our</a:t>
            </a:r>
            <a:r>
              <a:rPr lang="pl-PL" sz="2000" b="1" dirty="0" smtClean="0"/>
              <a:t> </a:t>
            </a:r>
            <a:r>
              <a:rPr lang="pl-PL" sz="2000" b="1" dirty="0" err="1" smtClean="0"/>
              <a:t>experiences</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5678478"/>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pl-PL" sz="2000" dirty="0"/>
              <a:t>o</a:t>
            </a:r>
            <a:r>
              <a:rPr lang="en-GB" sz="2000" dirty="0" err="1" smtClean="0"/>
              <a:t>ur</a:t>
            </a:r>
            <a:r>
              <a:rPr lang="en-GB" sz="2000" dirty="0" smtClean="0"/>
              <a:t> </a:t>
            </a:r>
            <a:r>
              <a:rPr lang="pl-PL" sz="2000" dirty="0"/>
              <a:t>C</a:t>
            </a:r>
            <a:r>
              <a:rPr lang="en-GB" sz="2000" dirty="0" err="1" smtClean="0"/>
              <a:t>areer</a:t>
            </a:r>
            <a:r>
              <a:rPr lang="en-GB" sz="2000" dirty="0" smtClean="0"/>
              <a:t> </a:t>
            </a:r>
            <a:r>
              <a:rPr lang="pl-PL" sz="2000" dirty="0"/>
              <a:t>C</a:t>
            </a:r>
            <a:r>
              <a:rPr lang="en-GB" sz="2000" dirty="0" smtClean="0"/>
              <a:t>entre </a:t>
            </a:r>
            <a:r>
              <a:rPr lang="en-GB" sz="2000" dirty="0"/>
              <a:t>designed and conducted </a:t>
            </a:r>
            <a:r>
              <a:rPr lang="en-GB" sz="2000" dirty="0" smtClean="0"/>
              <a:t>the</a:t>
            </a:r>
            <a:r>
              <a:rPr lang="pl-PL" sz="2000" dirty="0" smtClean="0"/>
              <a:t> </a:t>
            </a:r>
            <a:r>
              <a:rPr lang="en-GB" sz="2000" dirty="0" smtClean="0"/>
              <a:t>8 </a:t>
            </a:r>
            <a:r>
              <a:rPr lang="en-GB" sz="2000" dirty="0"/>
              <a:t>modules</a:t>
            </a:r>
            <a:r>
              <a:rPr lang="en-GB" sz="2000" dirty="0" smtClean="0"/>
              <a:t> </a:t>
            </a:r>
            <a:r>
              <a:rPr lang="en-GB" sz="2000" dirty="0"/>
              <a:t>programme </a:t>
            </a:r>
            <a:r>
              <a:rPr lang="en-GB" sz="2000" dirty="0" smtClean="0"/>
              <a:t>preparing</a:t>
            </a:r>
            <a:r>
              <a:rPr lang="pl-PL" sz="2000" dirty="0" smtClean="0"/>
              <a:t> </a:t>
            </a:r>
            <a:r>
              <a:rPr lang="en-GB" sz="2000" dirty="0" smtClean="0"/>
              <a:t>the </a:t>
            </a:r>
            <a:r>
              <a:rPr lang="en-GB" sz="2000" dirty="0"/>
              <a:t>2</a:t>
            </a:r>
            <a:r>
              <a:rPr lang="en-GB" sz="2000" baseline="30000" dirty="0"/>
              <a:t>nd</a:t>
            </a:r>
            <a:r>
              <a:rPr lang="en-GB" sz="2000" dirty="0"/>
              <a:t> and 3</a:t>
            </a:r>
            <a:r>
              <a:rPr lang="en-GB" sz="2000" baseline="30000" dirty="0"/>
              <a:t>rd</a:t>
            </a:r>
            <a:r>
              <a:rPr lang="en-GB" sz="2000" dirty="0"/>
              <a:t> year </a:t>
            </a:r>
            <a:r>
              <a:rPr lang="en-GB" sz="2000" dirty="0" smtClean="0"/>
              <a:t> </a:t>
            </a:r>
            <a:r>
              <a:rPr lang="en-GB" sz="2000" dirty="0"/>
              <a:t>students </a:t>
            </a:r>
            <a:r>
              <a:rPr lang="pl-PL" sz="2000" dirty="0" smtClean="0"/>
              <a:t>of </a:t>
            </a:r>
            <a:r>
              <a:rPr lang="pl-PL" sz="2000" dirty="0" err="1" smtClean="0"/>
              <a:t>mathematics</a:t>
            </a:r>
            <a:r>
              <a:rPr lang="pl-PL" sz="2000" dirty="0" smtClean="0"/>
              <a:t> </a:t>
            </a:r>
            <a:r>
              <a:rPr lang="en-GB" sz="2000" dirty="0" smtClean="0"/>
              <a:t>to </a:t>
            </a:r>
            <a:r>
              <a:rPr lang="en-GB" sz="2000" dirty="0"/>
              <a:t>entering the labour market (80 hours in total</a:t>
            </a:r>
            <a:r>
              <a:rPr lang="en-GB" sz="2000" dirty="0" smtClean="0"/>
              <a:t>)</a:t>
            </a:r>
            <a:r>
              <a:rPr lang="pl-PL" sz="2000" dirty="0"/>
              <a:t>,</a:t>
            </a:r>
            <a:endParaRPr lang="pl-PL" sz="2000" dirty="0" smtClean="0"/>
          </a:p>
          <a:p>
            <a:pPr marL="342900" lvl="0" indent="-342900">
              <a:lnSpc>
                <a:spcPct val="150000"/>
              </a:lnSpc>
              <a:buFontTx/>
              <a:buChar char="-"/>
            </a:pPr>
            <a:r>
              <a:rPr lang="pl-PL" sz="2000" dirty="0" err="1"/>
              <a:t>r</a:t>
            </a:r>
            <a:r>
              <a:rPr lang="pl-PL" sz="2000" dirty="0" err="1" smtClean="0"/>
              <a:t>egular</a:t>
            </a:r>
            <a:r>
              <a:rPr lang="pl-PL" sz="2000" dirty="0" smtClean="0"/>
              <a:t> </a:t>
            </a:r>
            <a:r>
              <a:rPr lang="pl-PL" sz="2000" dirty="0" err="1" smtClean="0"/>
              <a:t>workshops</a:t>
            </a:r>
            <a:r>
              <a:rPr lang="pl-PL" sz="2000" dirty="0" smtClean="0"/>
              <a:t> </a:t>
            </a:r>
            <a:r>
              <a:rPr lang="pl-PL" sz="2000" dirty="0" err="1" smtClean="0"/>
              <a:t>during</a:t>
            </a:r>
            <a:r>
              <a:rPr lang="pl-PL" sz="2000" dirty="0" smtClean="0"/>
              <a:t> the </a:t>
            </a:r>
            <a:r>
              <a:rPr lang="pl-PL" sz="2000" dirty="0" err="1" smtClean="0"/>
              <a:t>academic</a:t>
            </a:r>
            <a:r>
              <a:rPr lang="pl-PL" sz="2000" dirty="0" smtClean="0"/>
              <a:t> </a:t>
            </a:r>
            <a:r>
              <a:rPr lang="pl-PL" sz="2000" dirty="0" err="1" smtClean="0"/>
              <a:t>year</a:t>
            </a:r>
            <a:r>
              <a:rPr lang="pl-PL" sz="2000" dirty="0" smtClean="0"/>
              <a:t>,</a:t>
            </a:r>
          </a:p>
          <a:p>
            <a:pPr marL="342900" lvl="0" indent="-342900">
              <a:lnSpc>
                <a:spcPct val="150000"/>
              </a:lnSpc>
              <a:buFontTx/>
              <a:buChar char="-"/>
            </a:pPr>
            <a:r>
              <a:rPr lang="pl-PL" sz="2000" dirty="0" err="1" smtClean="0"/>
              <a:t>Career</a:t>
            </a:r>
            <a:r>
              <a:rPr lang="pl-PL" sz="2000" dirty="0" smtClean="0"/>
              <a:t> Development </a:t>
            </a:r>
            <a:r>
              <a:rPr lang="pl-PL" sz="2000" dirty="0" err="1" smtClean="0"/>
              <a:t>Academy</a:t>
            </a:r>
            <a:r>
              <a:rPr lang="pl-PL" sz="2000" dirty="0"/>
              <a:t>.</a:t>
            </a:r>
            <a:endParaRPr lang="pl-PL" sz="2000" dirty="0" smtClean="0"/>
          </a:p>
          <a:p>
            <a:pPr lvl="0">
              <a:lnSpc>
                <a:spcPct val="150000"/>
              </a:lnSpc>
            </a:pPr>
            <a:endParaRPr lang="pl-PL" sz="2000" dirty="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66371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1. </a:t>
            </a:r>
            <a:r>
              <a:rPr lang="en-GB" sz="2000" b="1" dirty="0" smtClean="0"/>
              <a:t>Preparation </a:t>
            </a:r>
            <a:r>
              <a:rPr lang="en-GB" sz="2000" b="1" dirty="0"/>
              <a:t>for entering the labour market</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6601807"/>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a:lnSpc>
                <a:spcPct val="150000"/>
              </a:lnSpc>
            </a:pPr>
            <a:r>
              <a:rPr lang="pl-PL" sz="2000" dirty="0"/>
              <a:t>P</a:t>
            </a:r>
            <a:r>
              <a:rPr lang="en-GB" sz="2000" dirty="0" err="1" smtClean="0"/>
              <a:t>redispositions</a:t>
            </a:r>
            <a:r>
              <a:rPr lang="en-GB" sz="2000" dirty="0" smtClean="0"/>
              <a:t> </a:t>
            </a:r>
            <a:r>
              <a:rPr lang="en-GB" sz="2000" dirty="0"/>
              <a:t>analysis: </a:t>
            </a:r>
            <a:endParaRPr lang="pl-PL" sz="2000" dirty="0" smtClean="0"/>
          </a:p>
          <a:p>
            <a:pPr marL="342900" indent="-342900">
              <a:lnSpc>
                <a:spcPct val="150000"/>
              </a:lnSpc>
              <a:buFontTx/>
              <a:buChar char="-"/>
            </a:pPr>
            <a:r>
              <a:rPr lang="en-GB" sz="2000" dirty="0" smtClean="0"/>
              <a:t>strengths </a:t>
            </a:r>
            <a:r>
              <a:rPr lang="en-GB" sz="2000" dirty="0"/>
              <a:t>and weaknesses, </a:t>
            </a:r>
            <a:endParaRPr lang="pl-PL" sz="2000" dirty="0" smtClean="0"/>
          </a:p>
          <a:p>
            <a:pPr marL="342900" indent="-342900">
              <a:lnSpc>
                <a:spcPct val="150000"/>
              </a:lnSpc>
              <a:buFontTx/>
              <a:buChar char="-"/>
            </a:pPr>
            <a:r>
              <a:rPr lang="en-GB" sz="2000" dirty="0" smtClean="0"/>
              <a:t>interests</a:t>
            </a:r>
            <a:r>
              <a:rPr lang="en-GB" sz="2000" dirty="0"/>
              <a:t>, </a:t>
            </a:r>
            <a:endParaRPr lang="pl-PL" sz="2000" dirty="0" smtClean="0"/>
          </a:p>
          <a:p>
            <a:pPr marL="342900" indent="-342900">
              <a:lnSpc>
                <a:spcPct val="150000"/>
              </a:lnSpc>
              <a:buFontTx/>
              <a:buChar char="-"/>
            </a:pPr>
            <a:r>
              <a:rPr lang="en-GB" sz="2000" dirty="0" smtClean="0"/>
              <a:t>values</a:t>
            </a:r>
            <a:r>
              <a:rPr lang="en-GB" sz="2000" dirty="0"/>
              <a:t>, </a:t>
            </a:r>
            <a:endParaRPr lang="pl-PL" sz="2000" dirty="0" smtClean="0"/>
          </a:p>
          <a:p>
            <a:pPr marL="342900" indent="-342900">
              <a:lnSpc>
                <a:spcPct val="150000"/>
              </a:lnSpc>
              <a:buFontTx/>
              <a:buChar char="-"/>
            </a:pPr>
            <a:r>
              <a:rPr lang="en-GB" sz="2000" dirty="0" smtClean="0"/>
              <a:t>formal </a:t>
            </a:r>
            <a:r>
              <a:rPr lang="en-GB" sz="2000" dirty="0"/>
              <a:t>qualifications, </a:t>
            </a:r>
            <a:endParaRPr lang="pl-PL" sz="2000" dirty="0" smtClean="0"/>
          </a:p>
          <a:p>
            <a:pPr marL="342900" indent="-342900">
              <a:lnSpc>
                <a:spcPct val="150000"/>
              </a:lnSpc>
              <a:buFontTx/>
              <a:buChar char="-"/>
            </a:pPr>
            <a:r>
              <a:rPr lang="pl-PL" sz="2000" dirty="0" err="1"/>
              <a:t>s</a:t>
            </a:r>
            <a:r>
              <a:rPr lang="pl-PL" sz="2000" dirty="0" err="1" smtClean="0"/>
              <a:t>ources</a:t>
            </a:r>
            <a:r>
              <a:rPr lang="pl-PL" sz="2000" dirty="0" smtClean="0"/>
              <a:t> of </a:t>
            </a:r>
            <a:r>
              <a:rPr lang="pl-PL" sz="2000" dirty="0" err="1" smtClean="0"/>
              <a:t>motivation</a:t>
            </a:r>
            <a:r>
              <a:rPr lang="pl-PL" sz="2000" dirty="0" smtClean="0"/>
              <a:t> and </a:t>
            </a:r>
            <a:r>
              <a:rPr lang="pl-PL" sz="2000" dirty="0" err="1" smtClean="0"/>
              <a:t>self</a:t>
            </a:r>
            <a:r>
              <a:rPr lang="pl-PL" sz="2000" dirty="0" smtClean="0"/>
              <a:t> </a:t>
            </a:r>
            <a:r>
              <a:rPr lang="pl-PL" sz="2000" dirty="0" err="1" smtClean="0"/>
              <a:t>motivation</a:t>
            </a:r>
            <a:r>
              <a:rPr lang="pl-PL" sz="2000" dirty="0" smtClean="0"/>
              <a:t>,</a:t>
            </a:r>
          </a:p>
          <a:p>
            <a:pPr marL="342900" indent="-342900">
              <a:lnSpc>
                <a:spcPct val="150000"/>
              </a:lnSpc>
              <a:buFontTx/>
              <a:buChar char="-"/>
            </a:pPr>
            <a:r>
              <a:rPr lang="en-GB" sz="2000" dirty="0" smtClean="0"/>
              <a:t>goals </a:t>
            </a:r>
            <a:r>
              <a:rPr lang="en-GB" sz="2000" dirty="0"/>
              <a:t>setting, </a:t>
            </a:r>
            <a:endParaRPr lang="pl-PL" sz="2000" dirty="0" smtClean="0"/>
          </a:p>
          <a:p>
            <a:pPr marL="342900" indent="-342900">
              <a:lnSpc>
                <a:spcPct val="150000"/>
              </a:lnSpc>
              <a:buFontTx/>
              <a:buChar char="-"/>
            </a:pPr>
            <a:r>
              <a:rPr lang="en-GB" sz="2000" dirty="0" smtClean="0"/>
              <a:t>methods </a:t>
            </a:r>
            <a:r>
              <a:rPr lang="en-GB" sz="2000" dirty="0"/>
              <a:t>of career planning and management.</a:t>
            </a:r>
            <a:endParaRPr lang="pl-PL" sz="2000" dirty="0"/>
          </a:p>
          <a:p>
            <a:pPr lvl="0">
              <a:lnSpc>
                <a:spcPct val="150000"/>
              </a:lnSpc>
            </a:pPr>
            <a:endParaRPr lang="pl-PL" sz="2000" dirty="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35860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2. </a:t>
            </a:r>
            <a:r>
              <a:rPr lang="en-GB" sz="2000" b="1" dirty="0" smtClean="0"/>
              <a:t>Labour </a:t>
            </a:r>
            <a:r>
              <a:rPr lang="en-GB" sz="2000" b="1" dirty="0"/>
              <a:t>market – market of possibilities</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4755148"/>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analysis </a:t>
            </a:r>
            <a:r>
              <a:rPr lang="en-GB" sz="2000" dirty="0"/>
              <a:t>of current labour market trends</a:t>
            </a:r>
            <a:r>
              <a:rPr lang="en-GB" sz="2000" dirty="0" smtClean="0"/>
              <a:t>,</a:t>
            </a:r>
            <a:endParaRPr lang="pl-PL" sz="2000" dirty="0" smtClean="0"/>
          </a:p>
          <a:p>
            <a:pPr marL="342900" lvl="0" indent="-342900">
              <a:lnSpc>
                <a:spcPct val="150000"/>
              </a:lnSpc>
              <a:buFontTx/>
              <a:buChar char="-"/>
            </a:pPr>
            <a:r>
              <a:rPr lang="en-GB" sz="2000" dirty="0" smtClean="0"/>
              <a:t>employers</a:t>
            </a:r>
            <a:r>
              <a:rPr lang="en-GB" sz="2000" dirty="0"/>
              <a:t>’ expectations, </a:t>
            </a:r>
            <a:endParaRPr lang="pl-PL" sz="2000" dirty="0" smtClean="0"/>
          </a:p>
          <a:p>
            <a:pPr marL="342900" lvl="0" indent="-342900">
              <a:lnSpc>
                <a:spcPct val="150000"/>
              </a:lnSpc>
              <a:buFontTx/>
              <a:buChar char="-"/>
            </a:pPr>
            <a:r>
              <a:rPr lang="pl-PL" sz="2000" dirty="0" err="1"/>
              <a:t>p</a:t>
            </a:r>
            <a:r>
              <a:rPr lang="pl-PL" sz="2000" dirty="0" err="1" smtClean="0"/>
              <a:t>otential</a:t>
            </a:r>
            <a:r>
              <a:rPr lang="pl-PL" sz="2000" dirty="0" smtClean="0"/>
              <a:t> </a:t>
            </a:r>
            <a:r>
              <a:rPr lang="en-GB" sz="2000" dirty="0" smtClean="0"/>
              <a:t>employers</a:t>
            </a:r>
            <a:r>
              <a:rPr lang="en-GB" sz="2000" dirty="0"/>
              <a:t>, </a:t>
            </a:r>
            <a:endParaRPr lang="pl-PL" sz="2000" dirty="0" smtClean="0"/>
          </a:p>
          <a:p>
            <a:pPr marL="342900" lvl="0" indent="-342900">
              <a:lnSpc>
                <a:spcPct val="150000"/>
              </a:lnSpc>
              <a:buFontTx/>
              <a:buChar char="-"/>
            </a:pPr>
            <a:r>
              <a:rPr lang="en-GB" sz="2000" dirty="0" smtClean="0"/>
              <a:t>how </a:t>
            </a:r>
            <a:r>
              <a:rPr lang="en-GB" sz="2000" dirty="0"/>
              <a:t>to gain knowledge about particular economy </a:t>
            </a:r>
            <a:r>
              <a:rPr lang="en-GB" sz="2000" dirty="0" smtClean="0"/>
              <a:t>branch</a:t>
            </a:r>
            <a:r>
              <a:rPr lang="pl-PL" sz="2000" dirty="0"/>
              <a:t>.</a:t>
            </a:r>
          </a:p>
          <a:p>
            <a:pPr lvl="0">
              <a:lnSpc>
                <a:spcPct val="150000"/>
              </a:lnSpc>
            </a:pPr>
            <a:endParaRPr lang="pl-PL" sz="2000" dirty="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66623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3. </a:t>
            </a:r>
            <a:r>
              <a:rPr lang="en-GB" sz="2000" b="1" dirty="0" smtClean="0"/>
              <a:t>Applying </a:t>
            </a:r>
            <a:r>
              <a:rPr lang="en-GB" sz="2000" b="1" dirty="0"/>
              <a:t>for a job</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5678478"/>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how </a:t>
            </a:r>
            <a:r>
              <a:rPr lang="en-GB" sz="2000" dirty="0"/>
              <a:t>to  write a successful </a:t>
            </a:r>
            <a:r>
              <a:rPr lang="en-GB" sz="2000" dirty="0" smtClean="0"/>
              <a:t>resume</a:t>
            </a:r>
            <a:r>
              <a:rPr lang="pl-PL" sz="2000" dirty="0" smtClean="0"/>
              <a:t> and </a:t>
            </a:r>
            <a:r>
              <a:rPr lang="en-GB" sz="2000" dirty="0" smtClean="0"/>
              <a:t>cover </a:t>
            </a:r>
            <a:r>
              <a:rPr lang="en-GB" sz="2000" dirty="0"/>
              <a:t>letter, </a:t>
            </a:r>
            <a:endParaRPr lang="pl-PL" sz="2000" dirty="0" smtClean="0"/>
          </a:p>
          <a:p>
            <a:pPr marL="342900" lvl="0" indent="-342900">
              <a:lnSpc>
                <a:spcPct val="150000"/>
              </a:lnSpc>
              <a:buFontTx/>
              <a:buChar char="-"/>
            </a:pPr>
            <a:r>
              <a:rPr lang="en-GB" sz="2000" dirty="0" smtClean="0"/>
              <a:t>how </a:t>
            </a:r>
            <a:r>
              <a:rPr lang="en-GB" sz="2000" dirty="0"/>
              <a:t>to fill in questionnaires on employers’ websites, </a:t>
            </a:r>
            <a:endParaRPr lang="pl-PL" sz="2000" dirty="0" smtClean="0"/>
          </a:p>
          <a:p>
            <a:pPr marL="342900" lvl="0" indent="-342900">
              <a:lnSpc>
                <a:spcPct val="150000"/>
              </a:lnSpc>
              <a:buFontTx/>
              <a:buChar char="-"/>
            </a:pPr>
            <a:r>
              <a:rPr lang="en-GB" sz="2000" dirty="0" smtClean="0"/>
              <a:t>references</a:t>
            </a:r>
            <a:r>
              <a:rPr lang="en-GB" sz="2000" dirty="0"/>
              <a:t>, </a:t>
            </a:r>
            <a:endParaRPr lang="pl-PL" sz="2000" dirty="0" smtClean="0"/>
          </a:p>
          <a:p>
            <a:pPr marL="342900" lvl="0" indent="-342900">
              <a:lnSpc>
                <a:spcPct val="150000"/>
              </a:lnSpc>
              <a:buFontTx/>
              <a:buChar char="-"/>
            </a:pPr>
            <a:r>
              <a:rPr lang="en-GB" sz="2000" dirty="0" smtClean="0"/>
              <a:t>using </a:t>
            </a:r>
            <a:r>
              <a:rPr lang="en-GB" sz="2000" dirty="0"/>
              <a:t>social media as a way to create professional image on the web, </a:t>
            </a:r>
            <a:endParaRPr lang="pl-PL" sz="2000" dirty="0" smtClean="0"/>
          </a:p>
          <a:p>
            <a:pPr marL="342900" lvl="0" indent="-342900">
              <a:lnSpc>
                <a:spcPct val="150000"/>
              </a:lnSpc>
              <a:buFontTx/>
              <a:buChar char="-"/>
            </a:pPr>
            <a:r>
              <a:rPr lang="en-GB" sz="2000" dirty="0" smtClean="0"/>
              <a:t>how </a:t>
            </a:r>
            <a:r>
              <a:rPr lang="en-GB" sz="2000" dirty="0"/>
              <a:t>to communicate with employer at the stage of recruitment </a:t>
            </a:r>
            <a:r>
              <a:rPr lang="en-GB" sz="2000" dirty="0" smtClean="0"/>
              <a:t>process</a:t>
            </a:r>
            <a:r>
              <a:rPr lang="pl-PL" sz="2000" dirty="0" smtClean="0"/>
              <a:t>.</a:t>
            </a:r>
            <a:endParaRPr lang="pl-PL" sz="2000" dirty="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05006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4. B</a:t>
            </a:r>
            <a:r>
              <a:rPr lang="en-GB" sz="2000" b="1" dirty="0" err="1" smtClean="0"/>
              <a:t>usiness</a:t>
            </a:r>
            <a:r>
              <a:rPr lang="en-GB" sz="2000" b="1" dirty="0" smtClean="0"/>
              <a:t> </a:t>
            </a:r>
            <a:r>
              <a:rPr lang="pl-PL" sz="2000" b="1" dirty="0" smtClean="0"/>
              <a:t/>
            </a:r>
            <a:br>
              <a:rPr lang="pl-PL" sz="2000" b="1" dirty="0" smtClean="0"/>
            </a:br>
            <a:r>
              <a:rPr lang="en-GB" sz="2000" b="1" dirty="0" smtClean="0"/>
              <a:t>savoir-vivre</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5216813"/>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rules </a:t>
            </a:r>
            <a:r>
              <a:rPr lang="en-GB" sz="2000" dirty="0"/>
              <a:t>in the process of recruitment and selection </a:t>
            </a:r>
            <a:endParaRPr lang="pl-PL" sz="2000" dirty="0" smtClean="0"/>
          </a:p>
          <a:p>
            <a:pPr marL="342900" lvl="0" indent="-342900">
              <a:lnSpc>
                <a:spcPct val="150000"/>
              </a:lnSpc>
              <a:buFontTx/>
              <a:buChar char="-"/>
            </a:pPr>
            <a:r>
              <a:rPr lang="pl-PL" sz="2000" dirty="0" err="1" smtClean="0"/>
              <a:t>etiquette</a:t>
            </a:r>
            <a:r>
              <a:rPr lang="pl-PL" sz="2000" dirty="0" smtClean="0"/>
              <a:t> </a:t>
            </a:r>
            <a:r>
              <a:rPr lang="en-GB" sz="2000" dirty="0" smtClean="0"/>
              <a:t>at work</a:t>
            </a:r>
            <a:r>
              <a:rPr lang="pl-PL" sz="2000" dirty="0" smtClean="0"/>
              <a:t>,</a:t>
            </a:r>
          </a:p>
          <a:p>
            <a:pPr marL="342900" lvl="0" indent="-342900">
              <a:lnSpc>
                <a:spcPct val="150000"/>
              </a:lnSpc>
              <a:buFontTx/>
              <a:buChar char="-"/>
            </a:pPr>
            <a:r>
              <a:rPr lang="en-GB" sz="2000" dirty="0" smtClean="0"/>
              <a:t>introducing </a:t>
            </a:r>
            <a:r>
              <a:rPr lang="en-GB" sz="2000" dirty="0"/>
              <a:t>oneself, </a:t>
            </a:r>
            <a:endParaRPr lang="pl-PL" sz="2000" dirty="0" smtClean="0"/>
          </a:p>
          <a:p>
            <a:pPr marL="342900" indent="-342900">
              <a:lnSpc>
                <a:spcPct val="150000"/>
              </a:lnSpc>
              <a:buFontTx/>
              <a:buChar char="-"/>
            </a:pPr>
            <a:r>
              <a:rPr lang="en-GB" sz="2000" dirty="0" smtClean="0"/>
              <a:t>business </a:t>
            </a:r>
            <a:r>
              <a:rPr lang="en-GB" sz="2000" dirty="0"/>
              <a:t>cards, </a:t>
            </a:r>
            <a:endParaRPr lang="pl-PL" sz="2000" dirty="0" smtClean="0"/>
          </a:p>
          <a:p>
            <a:pPr marL="342900" indent="-342900">
              <a:lnSpc>
                <a:spcPct val="150000"/>
              </a:lnSpc>
              <a:buFontTx/>
              <a:buChar char="-"/>
            </a:pPr>
            <a:r>
              <a:rPr lang="pl-PL" sz="2000" dirty="0" err="1" smtClean="0"/>
              <a:t>dress</a:t>
            </a:r>
            <a:r>
              <a:rPr lang="pl-PL" sz="2000" dirty="0" smtClean="0"/>
              <a:t> </a:t>
            </a:r>
            <a:r>
              <a:rPr lang="pl-PL" sz="2000" dirty="0" err="1" smtClean="0"/>
              <a:t>code</a:t>
            </a:r>
            <a:r>
              <a:rPr lang="pl-PL" sz="2000" dirty="0" smtClean="0"/>
              <a:t>, </a:t>
            </a:r>
          </a:p>
          <a:p>
            <a:pPr marL="342900" indent="-342900">
              <a:lnSpc>
                <a:spcPct val="150000"/>
              </a:lnSpc>
              <a:buFontTx/>
              <a:buChar char="-"/>
            </a:pPr>
            <a:r>
              <a:rPr lang="en-GB" sz="2000" dirty="0" smtClean="0"/>
              <a:t>attending </a:t>
            </a:r>
            <a:r>
              <a:rPr lang="pl-PL" sz="2000" dirty="0"/>
              <a:t>business </a:t>
            </a:r>
            <a:r>
              <a:rPr lang="en-GB" sz="2000" dirty="0"/>
              <a:t>meeting</a:t>
            </a:r>
            <a:r>
              <a:rPr lang="pl-PL" sz="2000" dirty="0"/>
              <a:t>s</a:t>
            </a:r>
            <a:r>
              <a:rPr lang="en-GB" sz="2000" dirty="0"/>
              <a:t>, </a:t>
            </a:r>
            <a:endParaRPr lang="pl-PL" sz="2000" dirty="0" smtClean="0"/>
          </a:p>
          <a:p>
            <a:pPr marL="342900" lvl="0" indent="-342900">
              <a:lnSpc>
                <a:spcPct val="150000"/>
              </a:lnSpc>
              <a:buFontTx/>
              <a:buChar char="-"/>
            </a:pPr>
            <a:r>
              <a:rPr lang="en-GB" sz="2000" dirty="0" smtClean="0"/>
              <a:t>business </a:t>
            </a:r>
            <a:r>
              <a:rPr lang="en-GB" sz="2000" dirty="0"/>
              <a:t>parties.</a:t>
            </a:r>
            <a:endParaRPr lang="pl-PL" sz="2000" dirty="0"/>
          </a:p>
          <a:p>
            <a:pPr>
              <a:lnSpc>
                <a:spcPct val="150000"/>
              </a:lnSpc>
            </a:pP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90012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5. </a:t>
            </a:r>
            <a:r>
              <a:rPr lang="en-GB" sz="2000" b="1" dirty="0" smtClean="0"/>
              <a:t>Successful </a:t>
            </a:r>
            <a:r>
              <a:rPr lang="pl-PL" sz="2000" b="1" dirty="0" err="1" smtClean="0"/>
              <a:t>job</a:t>
            </a:r>
            <a:r>
              <a:rPr lang="pl-PL" sz="2000" b="1" dirty="0" smtClean="0"/>
              <a:t> </a:t>
            </a:r>
            <a:r>
              <a:rPr lang="en-GB" sz="2000" b="1" dirty="0" smtClean="0"/>
              <a:t>interview</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4339650"/>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how </a:t>
            </a:r>
            <a:r>
              <a:rPr lang="en-GB" sz="2000" dirty="0"/>
              <a:t>to prepare to an interview, </a:t>
            </a:r>
            <a:endParaRPr lang="pl-PL" sz="2000" dirty="0" smtClean="0"/>
          </a:p>
          <a:p>
            <a:pPr marL="342900" lvl="0" indent="-342900">
              <a:lnSpc>
                <a:spcPct val="150000"/>
              </a:lnSpc>
              <a:buFontTx/>
              <a:buChar char="-"/>
            </a:pPr>
            <a:r>
              <a:rPr lang="en-GB" sz="2000" dirty="0" smtClean="0"/>
              <a:t>self-presentation</a:t>
            </a:r>
            <a:r>
              <a:rPr lang="pl-PL" sz="2000" dirty="0"/>
              <a:t> </a:t>
            </a:r>
            <a:r>
              <a:rPr lang="pl-PL" sz="2000" dirty="0" smtClean="0"/>
              <a:t>and </a:t>
            </a:r>
            <a:r>
              <a:rPr lang="pl-PL" sz="2000" dirty="0" err="1" smtClean="0"/>
              <a:t>communication</a:t>
            </a:r>
            <a:r>
              <a:rPr lang="pl-PL" sz="2000" dirty="0"/>
              <a:t> </a:t>
            </a:r>
            <a:r>
              <a:rPr lang="pl-PL" sz="2000" dirty="0" err="1" smtClean="0"/>
              <a:t>skills</a:t>
            </a:r>
            <a:r>
              <a:rPr lang="pl-PL" sz="2000" dirty="0"/>
              <a:t>,</a:t>
            </a:r>
            <a:endParaRPr lang="pl-PL" sz="2000" dirty="0" smtClean="0"/>
          </a:p>
          <a:p>
            <a:pPr marL="342900" lvl="0" indent="-342900">
              <a:lnSpc>
                <a:spcPct val="150000"/>
              </a:lnSpc>
              <a:buFontTx/>
              <a:buChar char="-"/>
            </a:pPr>
            <a:r>
              <a:rPr lang="en-GB" sz="2000" dirty="0" smtClean="0"/>
              <a:t>difficult </a:t>
            </a:r>
            <a:r>
              <a:rPr lang="en-GB" sz="2000" dirty="0"/>
              <a:t>questions, </a:t>
            </a:r>
            <a:endParaRPr lang="pl-PL" sz="2000" dirty="0" smtClean="0"/>
          </a:p>
          <a:p>
            <a:pPr marL="342900" lvl="0" indent="-342900">
              <a:lnSpc>
                <a:spcPct val="150000"/>
              </a:lnSpc>
              <a:buFontTx/>
              <a:buChar char="-"/>
            </a:pPr>
            <a:r>
              <a:rPr lang="en-GB" sz="2000" dirty="0" smtClean="0"/>
              <a:t>various </a:t>
            </a:r>
            <a:r>
              <a:rPr lang="en-GB" sz="2000" dirty="0"/>
              <a:t>kinds of interviews (stress interview, assessment centre), </a:t>
            </a:r>
            <a:endParaRPr lang="pl-PL" sz="2000" dirty="0" smtClean="0"/>
          </a:p>
          <a:p>
            <a:pPr marL="342900" lvl="0" indent="-342900">
              <a:lnSpc>
                <a:spcPct val="150000"/>
              </a:lnSpc>
              <a:buFontTx/>
              <a:buChar char="-"/>
            </a:pPr>
            <a:r>
              <a:rPr lang="pl-PL" sz="2000" dirty="0" smtClean="0"/>
              <a:t>m</a:t>
            </a:r>
            <a:r>
              <a:rPr lang="en-GB" sz="2000" dirty="0" err="1" smtClean="0"/>
              <a:t>ock</a:t>
            </a:r>
            <a:r>
              <a:rPr lang="pl-PL" sz="2000" dirty="0" smtClean="0"/>
              <a:t> interview.</a:t>
            </a:r>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18408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6. </a:t>
            </a:r>
            <a:r>
              <a:rPr lang="en-GB" sz="2000" b="1" dirty="0" smtClean="0"/>
              <a:t>Employment </a:t>
            </a:r>
            <a:r>
              <a:rPr lang="en-GB" sz="2000" b="1" dirty="0"/>
              <a:t>– legal </a:t>
            </a:r>
            <a:r>
              <a:rPr lang="en-GB" sz="2000" b="1" dirty="0" smtClean="0"/>
              <a:t>basis</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3416320"/>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employment </a:t>
            </a:r>
            <a:r>
              <a:rPr lang="en-GB" sz="2000" dirty="0"/>
              <a:t>contract, </a:t>
            </a:r>
            <a:endParaRPr lang="pl-PL" sz="2000" dirty="0" smtClean="0"/>
          </a:p>
          <a:p>
            <a:pPr marL="342900" lvl="0" indent="-342900">
              <a:lnSpc>
                <a:spcPct val="150000"/>
              </a:lnSpc>
              <a:buFontTx/>
              <a:buChar char="-"/>
            </a:pPr>
            <a:r>
              <a:rPr lang="en-GB" sz="2000" dirty="0" smtClean="0"/>
              <a:t>other </a:t>
            </a:r>
            <a:r>
              <a:rPr lang="en-GB" sz="2000" dirty="0"/>
              <a:t>forms of contracts, </a:t>
            </a:r>
            <a:endParaRPr lang="pl-PL" sz="2000" dirty="0" smtClean="0"/>
          </a:p>
          <a:p>
            <a:pPr marL="342900" lvl="0" indent="-342900">
              <a:lnSpc>
                <a:spcPct val="150000"/>
              </a:lnSpc>
              <a:buFontTx/>
              <a:buChar char="-"/>
            </a:pPr>
            <a:r>
              <a:rPr lang="en-GB" sz="2000" dirty="0" smtClean="0"/>
              <a:t>rights </a:t>
            </a:r>
            <a:r>
              <a:rPr lang="en-GB" sz="2000" dirty="0"/>
              <a:t>and duties of an employee, </a:t>
            </a:r>
            <a:endParaRPr lang="pl-PL" sz="2000" dirty="0" smtClean="0"/>
          </a:p>
          <a:p>
            <a:pPr marL="342900" lvl="0" indent="-342900">
              <a:lnSpc>
                <a:spcPct val="150000"/>
              </a:lnSpc>
              <a:buFontTx/>
              <a:buChar char="-"/>
            </a:pPr>
            <a:r>
              <a:rPr lang="en-GB" sz="2000" dirty="0" smtClean="0"/>
              <a:t>how </a:t>
            </a:r>
            <a:r>
              <a:rPr lang="en-GB" sz="2000" dirty="0"/>
              <a:t>to cope with employer who breaks employee’s </a:t>
            </a:r>
            <a:r>
              <a:rPr lang="en-GB" sz="2000" dirty="0" smtClean="0"/>
              <a:t>rights</a:t>
            </a:r>
            <a:r>
              <a:rPr lang="pl-PL" sz="2000" dirty="0" smtClean="0"/>
              <a:t>.</a:t>
            </a:r>
            <a:endParaRPr lang="pl-PL" sz="2000" dirty="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76351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7. </a:t>
            </a:r>
            <a:r>
              <a:rPr lang="en-GB" sz="2000" b="1" dirty="0" smtClean="0"/>
              <a:t>Entrepreneurial attitudes</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4339650"/>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what </a:t>
            </a:r>
            <a:r>
              <a:rPr lang="en-GB" sz="2000" dirty="0"/>
              <a:t>characterises an </a:t>
            </a:r>
            <a:r>
              <a:rPr lang="en-GB" sz="2000" dirty="0" err="1" smtClean="0"/>
              <a:t>entreprene</a:t>
            </a:r>
            <a:r>
              <a:rPr lang="pl-PL" sz="2000" dirty="0" smtClean="0"/>
              <a:t>u</a:t>
            </a:r>
            <a:r>
              <a:rPr lang="en-GB" sz="2000" dirty="0" smtClean="0"/>
              <a:t>r,</a:t>
            </a:r>
            <a:endParaRPr lang="pl-PL" sz="2000" dirty="0" smtClean="0"/>
          </a:p>
          <a:p>
            <a:pPr marL="342900" lvl="0" indent="-342900">
              <a:lnSpc>
                <a:spcPct val="150000"/>
              </a:lnSpc>
              <a:buFontTx/>
              <a:buChar char="-"/>
            </a:pPr>
            <a:r>
              <a:rPr lang="pl-PL" sz="2000" dirty="0" err="1" smtClean="0"/>
              <a:t>what</a:t>
            </a:r>
            <a:r>
              <a:rPr lang="pl-PL" sz="2000" dirty="0" smtClean="0"/>
              <a:t> </a:t>
            </a:r>
            <a:r>
              <a:rPr lang="pl-PL" sz="2000" dirty="0" err="1" smtClean="0"/>
              <a:t>influences</a:t>
            </a:r>
            <a:r>
              <a:rPr lang="pl-PL" sz="2000" dirty="0" smtClean="0"/>
              <a:t> </a:t>
            </a:r>
            <a:r>
              <a:rPr lang="pl-PL" sz="2000" dirty="0" err="1" smtClean="0"/>
              <a:t>entrepreneurship</a:t>
            </a:r>
            <a:r>
              <a:rPr lang="pl-PL" sz="2000" dirty="0" smtClean="0"/>
              <a:t>, </a:t>
            </a:r>
          </a:p>
          <a:p>
            <a:pPr marL="342900" lvl="0" indent="-342900">
              <a:lnSpc>
                <a:spcPct val="150000"/>
              </a:lnSpc>
              <a:buFontTx/>
              <a:buChar char="-"/>
            </a:pPr>
            <a:r>
              <a:rPr lang="en-GB" sz="2000" dirty="0" smtClean="0"/>
              <a:t>how </a:t>
            </a:r>
            <a:r>
              <a:rPr lang="en-GB" sz="2000" dirty="0"/>
              <a:t>to develop </a:t>
            </a:r>
            <a:r>
              <a:rPr lang="en-GB" sz="2000" dirty="0" smtClean="0"/>
              <a:t>inner</a:t>
            </a:r>
            <a:r>
              <a:rPr lang="pl-PL" sz="2000" dirty="0" smtClean="0"/>
              <a:t> </a:t>
            </a:r>
            <a:r>
              <a:rPr lang="en-GB" sz="2000" dirty="0" smtClean="0"/>
              <a:t>entrepreneurship</a:t>
            </a:r>
            <a:r>
              <a:rPr lang="en-GB" sz="2000" dirty="0"/>
              <a:t>, </a:t>
            </a:r>
            <a:endParaRPr lang="pl-PL" sz="2000" dirty="0" smtClean="0"/>
          </a:p>
          <a:p>
            <a:pPr marL="342900" lvl="0" indent="-342900">
              <a:lnSpc>
                <a:spcPct val="150000"/>
              </a:lnSpc>
              <a:buFontTx/>
              <a:buChar char="-"/>
            </a:pPr>
            <a:r>
              <a:rPr lang="pl-PL" sz="2000" dirty="0" err="1" smtClean="0"/>
              <a:t>self</a:t>
            </a:r>
            <a:r>
              <a:rPr lang="pl-PL" sz="2000" dirty="0" smtClean="0"/>
              <a:t> </a:t>
            </a:r>
            <a:r>
              <a:rPr lang="pl-PL" sz="2000" dirty="0" err="1" smtClean="0"/>
              <a:t>diagnosis</a:t>
            </a:r>
            <a:r>
              <a:rPr lang="pl-PL" sz="2000" dirty="0" smtClean="0"/>
              <a:t>.</a:t>
            </a:r>
          </a:p>
          <a:p>
            <a:pPr marL="342900" lvl="0" indent="-342900">
              <a:lnSpc>
                <a:spcPct val="150000"/>
              </a:lnSpc>
              <a:buFontTx/>
              <a:buChar char="-"/>
            </a:pPr>
            <a:endParaRPr lang="pl-PL" sz="2000" dirty="0" smtClean="0"/>
          </a:p>
          <a:p>
            <a:pPr marL="342900" lvl="0" indent="-342900">
              <a:lnSpc>
                <a:spcPct val="150000"/>
              </a:lnSpc>
              <a:buFontTx/>
              <a:buChar char="-"/>
            </a:pPr>
            <a:endParaRPr lang="pl-PL" sz="2000" dirty="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76840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2000" dirty="0" smtClean="0"/>
              <a:t>8 </a:t>
            </a:r>
            <a:r>
              <a:rPr lang="pl-PL" sz="2000" dirty="0" err="1" smtClean="0"/>
              <a:t>modules</a:t>
            </a:r>
            <a:r>
              <a:rPr lang="pl-PL" sz="2000" dirty="0" smtClean="0"/>
              <a:t> </a:t>
            </a:r>
            <a:r>
              <a:rPr lang="pl-PL" sz="2000" dirty="0" err="1" smtClean="0"/>
              <a:t>course</a:t>
            </a:r>
            <a:r>
              <a:rPr lang="pl-PL" sz="2000" dirty="0" smtClean="0"/>
              <a:t>:</a:t>
            </a:r>
          </a:p>
          <a:p>
            <a:pPr algn="ctr"/>
            <a:endParaRPr lang="pl-PL" sz="2000" dirty="0" smtClean="0"/>
          </a:p>
          <a:p>
            <a:pPr algn="ctr"/>
            <a:r>
              <a:rPr lang="pl-PL" sz="2000" b="1" dirty="0" smtClean="0"/>
              <a:t>8. </a:t>
            </a:r>
            <a:r>
              <a:rPr lang="en-GB" sz="2000" b="1" dirty="0" smtClean="0"/>
              <a:t>How </a:t>
            </a:r>
            <a:r>
              <a:rPr lang="en-GB" sz="2000" b="1" dirty="0"/>
              <a:t>to start and run own business</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5724644"/>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en-GB" sz="2000" dirty="0" smtClean="0"/>
              <a:t>legal </a:t>
            </a:r>
            <a:r>
              <a:rPr lang="en-GB" sz="2000" dirty="0"/>
              <a:t>basis, </a:t>
            </a:r>
            <a:endParaRPr lang="pl-PL" sz="2000" dirty="0" smtClean="0"/>
          </a:p>
          <a:p>
            <a:pPr marL="342900" lvl="0" indent="-342900">
              <a:lnSpc>
                <a:spcPct val="150000"/>
              </a:lnSpc>
              <a:buFontTx/>
              <a:buChar char="-"/>
            </a:pPr>
            <a:r>
              <a:rPr lang="en-GB" sz="2000" dirty="0" smtClean="0"/>
              <a:t>business </a:t>
            </a:r>
            <a:r>
              <a:rPr lang="en-GB" sz="2000" dirty="0"/>
              <a:t>models, </a:t>
            </a:r>
            <a:endParaRPr lang="pl-PL" sz="2000" dirty="0" smtClean="0"/>
          </a:p>
          <a:p>
            <a:pPr marL="342900" lvl="0" indent="-342900">
              <a:lnSpc>
                <a:spcPct val="150000"/>
              </a:lnSpc>
              <a:buFontTx/>
              <a:buChar char="-"/>
            </a:pPr>
            <a:r>
              <a:rPr lang="en-GB" sz="2000" dirty="0" smtClean="0"/>
              <a:t>business </a:t>
            </a:r>
            <a:r>
              <a:rPr lang="en-GB" sz="2000" dirty="0"/>
              <a:t>plan, </a:t>
            </a:r>
            <a:endParaRPr lang="pl-PL" sz="2000" dirty="0" smtClean="0"/>
          </a:p>
          <a:p>
            <a:pPr marL="342900" lvl="0" indent="-342900">
              <a:lnSpc>
                <a:spcPct val="150000"/>
              </a:lnSpc>
              <a:buFontTx/>
              <a:buChar char="-"/>
            </a:pPr>
            <a:r>
              <a:rPr lang="en-GB" sz="2000" dirty="0" smtClean="0"/>
              <a:t>management</a:t>
            </a:r>
            <a:r>
              <a:rPr lang="en-GB" sz="2000" dirty="0"/>
              <a:t>, </a:t>
            </a:r>
            <a:endParaRPr lang="pl-PL" sz="2000" dirty="0"/>
          </a:p>
          <a:p>
            <a:pPr marL="342900" lvl="0" indent="-342900">
              <a:lnSpc>
                <a:spcPct val="150000"/>
              </a:lnSpc>
              <a:buFontTx/>
              <a:buChar char="-"/>
            </a:pPr>
            <a:r>
              <a:rPr lang="en-GB" sz="2000" dirty="0" smtClean="0"/>
              <a:t>sources </a:t>
            </a:r>
            <a:r>
              <a:rPr lang="en-GB" sz="2000" dirty="0"/>
              <a:t>of financing, </a:t>
            </a:r>
            <a:endParaRPr lang="pl-PL" sz="2000" dirty="0" smtClean="0"/>
          </a:p>
          <a:p>
            <a:pPr marL="342900" lvl="0" indent="-342900">
              <a:lnSpc>
                <a:spcPct val="150000"/>
              </a:lnSpc>
              <a:buFontTx/>
              <a:buChar char="-"/>
            </a:pPr>
            <a:r>
              <a:rPr lang="en-GB" sz="2000" dirty="0" smtClean="0"/>
              <a:t>finances </a:t>
            </a:r>
            <a:r>
              <a:rPr lang="en-GB" sz="2000" dirty="0"/>
              <a:t>and accountancy basis</a:t>
            </a:r>
            <a:r>
              <a:rPr lang="en-GB" sz="2000" dirty="0" smtClean="0"/>
              <a:t>,</a:t>
            </a:r>
            <a:endParaRPr lang="pl-PL" sz="2000" dirty="0" smtClean="0"/>
          </a:p>
          <a:p>
            <a:pPr marL="342900" lvl="0" indent="-342900">
              <a:lnSpc>
                <a:spcPct val="150000"/>
              </a:lnSpc>
              <a:buFontTx/>
              <a:buChar char="-"/>
            </a:pPr>
            <a:r>
              <a:rPr lang="en-GB" sz="2000" dirty="0" smtClean="0"/>
              <a:t>marketing </a:t>
            </a:r>
            <a:r>
              <a:rPr lang="en-GB" sz="2000" dirty="0"/>
              <a:t>basis, </a:t>
            </a:r>
            <a:endParaRPr lang="pl-PL" sz="2000" dirty="0" smtClean="0"/>
          </a:p>
          <a:p>
            <a:pPr marL="342900" lvl="0" indent="-342900">
              <a:lnSpc>
                <a:spcPct val="150000"/>
              </a:lnSpc>
              <a:buFontTx/>
              <a:buChar char="-"/>
            </a:pPr>
            <a:r>
              <a:rPr lang="en-GB" sz="2000" dirty="0" smtClean="0"/>
              <a:t>practical tips</a:t>
            </a:r>
            <a:r>
              <a:rPr lang="pl-PL" sz="2000" dirty="0" smtClean="0"/>
              <a:t>.</a:t>
            </a:r>
            <a:endParaRPr lang="pl-PL" sz="2000" dirty="0"/>
          </a:p>
          <a:p>
            <a:pPr marL="342900" lvl="0" indent="-342900">
              <a:lnSpc>
                <a:spcPct val="150000"/>
              </a:lnSpc>
              <a:buFontTx/>
              <a:buChar char="-"/>
            </a:pPr>
            <a:endParaRPr lang="pl-PL" sz="2000" dirty="0" smtClean="0"/>
          </a:p>
          <a:p>
            <a:pPr marL="342900" lvl="0" indent="-342900">
              <a:lnSpc>
                <a:spcPct val="150000"/>
              </a:lnSpc>
              <a:buFontTx/>
              <a:buChar char="-"/>
            </a:pPr>
            <a:endParaRPr lang="pl-PL" sz="2000" dirty="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33948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2000" dirty="0" smtClean="0"/>
          </a:p>
          <a:p>
            <a:pPr algn="ctr"/>
            <a:r>
              <a:rPr lang="pl-PL" sz="2000" b="1" dirty="0" err="1" smtClean="0"/>
              <a:t>Conclusions</a:t>
            </a:r>
            <a:r>
              <a:rPr lang="pl-PL" sz="2000" b="1" dirty="0" smtClean="0"/>
              <a:t> </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6186309"/>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marL="342900" lvl="0" indent="-342900">
              <a:lnSpc>
                <a:spcPct val="150000"/>
              </a:lnSpc>
              <a:buFontTx/>
              <a:buChar char="-"/>
            </a:pPr>
            <a:r>
              <a:rPr lang="pl-PL" sz="2000" dirty="0" smtClean="0"/>
              <a:t>First of </a:t>
            </a:r>
            <a:r>
              <a:rPr lang="pl-PL" sz="2000" dirty="0" err="1" smtClean="0"/>
              <a:t>all</a:t>
            </a:r>
            <a:r>
              <a:rPr lang="pl-PL" sz="2000" dirty="0" smtClean="0"/>
              <a:t>, we </a:t>
            </a:r>
            <a:r>
              <a:rPr lang="pl-PL" sz="2000" dirty="0" err="1" smtClean="0"/>
              <a:t>should</a:t>
            </a:r>
            <a:r>
              <a:rPr lang="pl-PL" sz="2000" dirty="0" smtClean="0"/>
              <a:t> do </a:t>
            </a:r>
            <a:r>
              <a:rPr lang="pl-PL" sz="2000" dirty="0" err="1" smtClean="0"/>
              <a:t>our</a:t>
            </a:r>
            <a:r>
              <a:rPr lang="pl-PL" sz="2000" dirty="0" smtClean="0"/>
              <a:t> </a:t>
            </a:r>
            <a:r>
              <a:rPr lang="pl-PL" sz="2000" dirty="0" err="1" smtClean="0"/>
              <a:t>best</a:t>
            </a:r>
            <a:r>
              <a:rPr lang="pl-PL" sz="2000" dirty="0" smtClean="0"/>
              <a:t> to </a:t>
            </a:r>
            <a:r>
              <a:rPr lang="pl-PL" sz="2000" dirty="0" err="1" smtClean="0"/>
              <a:t>raise</a:t>
            </a:r>
            <a:r>
              <a:rPr lang="pl-PL" sz="2000" dirty="0" smtClean="0"/>
              <a:t> </a:t>
            </a:r>
            <a:r>
              <a:rPr lang="pl-PL" sz="2000" dirty="0" err="1" smtClean="0"/>
              <a:t>students</a:t>
            </a:r>
            <a:r>
              <a:rPr lang="pl-PL" sz="2000" dirty="0" smtClean="0"/>
              <a:t>’ </a:t>
            </a:r>
            <a:r>
              <a:rPr lang="pl-PL" sz="2000" dirty="0" err="1" smtClean="0"/>
              <a:t>motivation</a:t>
            </a:r>
            <a:r>
              <a:rPr lang="pl-PL" sz="2000" dirty="0" smtClean="0"/>
              <a:t> </a:t>
            </a:r>
            <a:r>
              <a:rPr lang="pl-PL" sz="2000" dirty="0" err="1" smtClean="0"/>
              <a:t>towards</a:t>
            </a:r>
            <a:r>
              <a:rPr lang="pl-PL" sz="2000" dirty="0" smtClean="0"/>
              <a:t> </a:t>
            </a:r>
            <a:r>
              <a:rPr lang="pl-PL" sz="2000" dirty="0" err="1" smtClean="0"/>
              <a:t>career</a:t>
            </a:r>
            <a:r>
              <a:rPr lang="pl-PL" sz="2000" dirty="0" smtClean="0"/>
              <a:t> </a:t>
            </a:r>
            <a:r>
              <a:rPr lang="pl-PL" sz="2000" dirty="0" err="1" smtClean="0"/>
              <a:t>planning</a:t>
            </a:r>
            <a:r>
              <a:rPr lang="pl-PL" sz="2000" dirty="0" smtClean="0"/>
              <a:t> and development</a:t>
            </a:r>
          </a:p>
          <a:p>
            <a:pPr marL="342900" lvl="0" indent="-342900">
              <a:lnSpc>
                <a:spcPct val="150000"/>
              </a:lnSpc>
              <a:buFontTx/>
              <a:buChar char="-"/>
            </a:pPr>
            <a:r>
              <a:rPr lang="pl-PL" sz="2000" dirty="0" smtClean="0"/>
              <a:t>8 </a:t>
            </a:r>
            <a:r>
              <a:rPr lang="pl-PL" sz="2000" dirty="0" err="1" smtClean="0"/>
              <a:t>modules</a:t>
            </a:r>
            <a:r>
              <a:rPr lang="pl-PL" sz="2000" dirty="0" smtClean="0"/>
              <a:t> </a:t>
            </a:r>
            <a:r>
              <a:rPr lang="pl-PL" sz="2000" dirty="0" err="1" smtClean="0"/>
              <a:t>programme</a:t>
            </a:r>
            <a:r>
              <a:rPr lang="pl-PL" sz="2000" dirty="0" smtClean="0"/>
              <a:t> </a:t>
            </a:r>
            <a:r>
              <a:rPr lang="pl-PL" sz="2000" dirty="0" err="1" smtClean="0"/>
              <a:t>is</a:t>
            </a:r>
            <a:r>
              <a:rPr lang="pl-PL" sz="2000" dirty="0" smtClean="0"/>
              <a:t> </a:t>
            </a:r>
            <a:r>
              <a:rPr lang="pl-PL" sz="2000" dirty="0" err="1" smtClean="0"/>
              <a:t>limited</a:t>
            </a:r>
            <a:r>
              <a:rPr lang="pl-PL" sz="2000" dirty="0" smtClean="0"/>
              <a:t> to </a:t>
            </a:r>
            <a:r>
              <a:rPr lang="pl-PL" sz="2000" dirty="0" err="1" smtClean="0"/>
              <a:t>particular</a:t>
            </a:r>
            <a:r>
              <a:rPr lang="pl-PL" sz="2000" dirty="0" smtClean="0"/>
              <a:t> </a:t>
            </a:r>
            <a:r>
              <a:rPr lang="pl-PL" sz="2000" dirty="0" err="1" smtClean="0"/>
              <a:t>group</a:t>
            </a:r>
            <a:r>
              <a:rPr lang="pl-PL" sz="2000" dirty="0" smtClean="0"/>
              <a:t> of </a:t>
            </a:r>
            <a:r>
              <a:rPr lang="pl-PL" sz="2000" dirty="0" err="1" smtClean="0"/>
              <a:t>students</a:t>
            </a:r>
            <a:r>
              <a:rPr lang="pl-PL" sz="2000" dirty="0" smtClean="0"/>
              <a:t>, </a:t>
            </a:r>
            <a:r>
              <a:rPr lang="pl-PL" sz="2000" dirty="0" err="1" smtClean="0"/>
              <a:t>however</a:t>
            </a:r>
            <a:r>
              <a:rPr lang="pl-PL" sz="2000" dirty="0" smtClean="0"/>
              <a:t> the model </a:t>
            </a:r>
            <a:r>
              <a:rPr lang="pl-PL" sz="2000" dirty="0" err="1" smtClean="0"/>
              <a:t>is</a:t>
            </a:r>
            <a:r>
              <a:rPr lang="pl-PL" sz="2000" dirty="0" smtClean="0"/>
              <a:t> </a:t>
            </a:r>
            <a:r>
              <a:rPr lang="pl-PL" sz="2000" dirty="0" err="1" smtClean="0"/>
              <a:t>universal</a:t>
            </a:r>
            <a:r>
              <a:rPr lang="pl-PL" sz="2000" dirty="0" smtClean="0"/>
              <a:t> and </a:t>
            </a:r>
            <a:r>
              <a:rPr lang="pl-PL" sz="2000" dirty="0" err="1" smtClean="0"/>
              <a:t>should</a:t>
            </a:r>
            <a:r>
              <a:rPr lang="pl-PL" sz="2000" dirty="0" smtClean="0"/>
              <a:t> be </a:t>
            </a:r>
            <a:r>
              <a:rPr lang="pl-PL" sz="2000" dirty="0" err="1" smtClean="0"/>
              <a:t>delivered</a:t>
            </a:r>
            <a:r>
              <a:rPr lang="pl-PL" sz="2000" dirty="0" smtClean="0"/>
              <a:t> to </a:t>
            </a:r>
            <a:r>
              <a:rPr lang="pl-PL" sz="2000" dirty="0" err="1" smtClean="0"/>
              <a:t>every</a:t>
            </a:r>
            <a:r>
              <a:rPr lang="pl-PL" sz="2000" dirty="0" smtClean="0"/>
              <a:t> student, </a:t>
            </a:r>
            <a:r>
              <a:rPr lang="pl-PL" sz="2000" dirty="0" err="1" smtClean="0"/>
              <a:t>regardless</a:t>
            </a:r>
            <a:r>
              <a:rPr lang="pl-PL" sz="2000" dirty="0" smtClean="0"/>
              <a:t> field of </a:t>
            </a:r>
            <a:r>
              <a:rPr lang="pl-PL" sz="2000" dirty="0" err="1" smtClean="0"/>
              <a:t>study</a:t>
            </a:r>
            <a:r>
              <a:rPr lang="pl-PL" sz="2000" dirty="0"/>
              <a:t> </a:t>
            </a:r>
            <a:r>
              <a:rPr lang="pl-PL" sz="2000" dirty="0" smtClean="0"/>
              <a:t>and as </a:t>
            </a:r>
            <a:r>
              <a:rPr lang="pl-PL" sz="2000" dirty="0" err="1" smtClean="0"/>
              <a:t>soon</a:t>
            </a:r>
            <a:r>
              <a:rPr lang="pl-PL" sz="2000" dirty="0" smtClean="0"/>
              <a:t> as </a:t>
            </a:r>
            <a:r>
              <a:rPr lang="pl-PL" sz="2000" dirty="0" err="1" smtClean="0"/>
              <a:t>possible</a:t>
            </a:r>
            <a:endParaRPr lang="pl-PL" sz="2000" dirty="0" smtClean="0"/>
          </a:p>
          <a:p>
            <a:pPr marL="342900" indent="-342900">
              <a:lnSpc>
                <a:spcPct val="150000"/>
              </a:lnSpc>
              <a:buFontTx/>
              <a:buChar char="-"/>
            </a:pPr>
            <a:r>
              <a:rPr lang="pl-PL" sz="2000" dirty="0" err="1" smtClean="0"/>
              <a:t>Whatever</a:t>
            </a:r>
            <a:r>
              <a:rPr lang="pl-PL" sz="2000" dirty="0" smtClean="0"/>
              <a:t> the </a:t>
            </a:r>
            <a:r>
              <a:rPr lang="pl-PL" sz="2000" dirty="0" err="1" smtClean="0"/>
              <a:t>programme</a:t>
            </a:r>
            <a:r>
              <a:rPr lang="pl-PL" sz="2000" dirty="0" smtClean="0"/>
              <a:t> we </a:t>
            </a:r>
            <a:r>
              <a:rPr lang="pl-PL" sz="2000" dirty="0" err="1" smtClean="0"/>
              <a:t>create</a:t>
            </a:r>
            <a:r>
              <a:rPr lang="pl-PL" sz="2000" dirty="0" smtClean="0"/>
              <a:t> </a:t>
            </a:r>
            <a:r>
              <a:rPr lang="pl-PL" sz="2000" dirty="0" err="1" smtClean="0"/>
              <a:t>it</a:t>
            </a:r>
            <a:r>
              <a:rPr lang="pl-PL" sz="2000" dirty="0" smtClean="0"/>
              <a:t> </a:t>
            </a:r>
            <a:r>
              <a:rPr lang="pl-PL" sz="2000" dirty="0" err="1" smtClean="0"/>
              <a:t>needs</a:t>
            </a:r>
            <a:r>
              <a:rPr lang="pl-PL" sz="2000" dirty="0" smtClean="0"/>
              <a:t> </a:t>
            </a:r>
            <a:r>
              <a:rPr lang="pl-PL" sz="2000" dirty="0" err="1" smtClean="0"/>
              <a:t>constant</a:t>
            </a:r>
            <a:r>
              <a:rPr lang="pl-PL" sz="2000" dirty="0" smtClean="0"/>
              <a:t> </a:t>
            </a:r>
            <a:r>
              <a:rPr lang="pl-PL" sz="2000" dirty="0" err="1" smtClean="0"/>
              <a:t>evaluation</a:t>
            </a:r>
            <a:r>
              <a:rPr lang="pl-PL" sz="2000" dirty="0" smtClean="0"/>
              <a:t> and </a:t>
            </a:r>
            <a:r>
              <a:rPr lang="pl-PL" sz="2000" dirty="0" err="1" smtClean="0"/>
              <a:t>updating</a:t>
            </a:r>
            <a:r>
              <a:rPr lang="pl-PL" sz="2000" dirty="0" smtClean="0"/>
              <a:t>.</a:t>
            </a:r>
            <a:endParaRPr lang="pl-PL" sz="2000" dirty="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0321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5"/>
          <p:cNvSpPr/>
          <p:nvPr/>
        </p:nvSpPr>
        <p:spPr>
          <a:xfrm>
            <a:off x="6876256" y="0"/>
            <a:ext cx="226774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sz="2000" dirty="0" smtClean="0"/>
          </a:p>
          <a:p>
            <a:pPr algn="ctr"/>
            <a:r>
              <a:rPr lang="pl-PL" sz="2000" b="1" smtClean="0"/>
              <a:t> </a:t>
            </a:r>
            <a:endParaRPr lang="pl-PL" sz="2000" b="1" dirty="0"/>
          </a:p>
        </p:txBody>
      </p:sp>
      <p:sp>
        <p:nvSpPr>
          <p:cNvPr id="9" name="Dowolny kształt 8"/>
          <p:cNvSpPr/>
          <p:nvPr/>
        </p:nvSpPr>
        <p:spPr>
          <a:xfrm>
            <a:off x="-82446" y="29980"/>
            <a:ext cx="2256020" cy="7000407"/>
          </a:xfrm>
          <a:custGeom>
            <a:avLst/>
            <a:gdLst>
              <a:gd name="connsiteX0" fmla="*/ 2256020 w 2256020"/>
              <a:gd name="connsiteY0" fmla="*/ 0 h 7000407"/>
              <a:gd name="connsiteX1" fmla="*/ 52466 w 2256020"/>
              <a:gd name="connsiteY1" fmla="*/ 3702571 h 7000407"/>
              <a:gd name="connsiteX2" fmla="*/ 1941226 w 2256020"/>
              <a:gd name="connsiteY2" fmla="*/ 3627620 h 7000407"/>
              <a:gd name="connsiteX3" fmla="*/ 771994 w 2256020"/>
              <a:gd name="connsiteY3" fmla="*/ 5651292 h 7000407"/>
              <a:gd name="connsiteX4" fmla="*/ 1746354 w 2256020"/>
              <a:gd name="connsiteY4" fmla="*/ 6475751 h 7000407"/>
              <a:gd name="connsiteX5" fmla="*/ 1251679 w 2256020"/>
              <a:gd name="connsiteY5" fmla="*/ 6805535 h 7000407"/>
              <a:gd name="connsiteX6" fmla="*/ 1116767 w 2256020"/>
              <a:gd name="connsiteY6" fmla="*/ 6955436 h 7000407"/>
              <a:gd name="connsiteX7" fmla="*/ 637082 w 2256020"/>
              <a:gd name="connsiteY7" fmla="*/ 6985417 h 7000407"/>
              <a:gd name="connsiteX8" fmla="*/ 637082 w 2256020"/>
              <a:gd name="connsiteY8" fmla="*/ 6985417 h 7000407"/>
              <a:gd name="connsiteX9" fmla="*/ 846944 w 2256020"/>
              <a:gd name="connsiteY9" fmla="*/ 7000407 h 7000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56020" h="7000407">
                <a:moveTo>
                  <a:pt x="2256020" y="0"/>
                </a:moveTo>
                <a:cubicBezTo>
                  <a:pt x="1180476" y="1548984"/>
                  <a:pt x="104932" y="3097968"/>
                  <a:pt x="52466" y="3702571"/>
                </a:cubicBezTo>
                <a:cubicBezTo>
                  <a:pt x="0" y="4307174"/>
                  <a:pt x="1821305" y="3302833"/>
                  <a:pt x="1941226" y="3627620"/>
                </a:cubicBezTo>
                <a:cubicBezTo>
                  <a:pt x="2061147" y="3952407"/>
                  <a:pt x="804473" y="5176603"/>
                  <a:pt x="771994" y="5651292"/>
                </a:cubicBezTo>
                <a:cubicBezTo>
                  <a:pt x="739515" y="6125981"/>
                  <a:pt x="1666407" y="6283377"/>
                  <a:pt x="1746354" y="6475751"/>
                </a:cubicBezTo>
                <a:cubicBezTo>
                  <a:pt x="1826301" y="6668125"/>
                  <a:pt x="1356610" y="6725588"/>
                  <a:pt x="1251679" y="6805535"/>
                </a:cubicBezTo>
                <a:cubicBezTo>
                  <a:pt x="1146748" y="6885482"/>
                  <a:pt x="1219200" y="6925456"/>
                  <a:pt x="1116767" y="6955436"/>
                </a:cubicBezTo>
                <a:cubicBezTo>
                  <a:pt x="1014334" y="6985416"/>
                  <a:pt x="637082" y="6985417"/>
                  <a:pt x="637082" y="6985417"/>
                </a:cubicBezTo>
                <a:lnTo>
                  <a:pt x="637082" y="6985417"/>
                </a:lnTo>
                <a:lnTo>
                  <a:pt x="846944" y="7000407"/>
                </a:lnTo>
              </a:path>
            </a:pathLst>
          </a:custGeom>
          <a:effectLst>
            <a:outerShdw blurRad="50800" dist="50800" dir="5400000" algn="ctr" rotWithShape="0">
              <a:srgbClr val="FF0000"/>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a:p>
        </p:txBody>
      </p:sp>
      <p:sp>
        <p:nvSpPr>
          <p:cNvPr id="5" name="pole tekstowe 4"/>
          <p:cNvSpPr txBox="1"/>
          <p:nvPr/>
        </p:nvSpPr>
        <p:spPr>
          <a:xfrm>
            <a:off x="2258434" y="574313"/>
            <a:ext cx="4536504" cy="6124754"/>
          </a:xfrm>
          <a:prstGeom prst="rect">
            <a:avLst/>
          </a:prstGeom>
          <a:noFill/>
        </p:spPr>
        <p:txBody>
          <a:bodyPr wrap="square" rtlCol="0">
            <a:spAutoFit/>
          </a:bodyPr>
          <a:lstStyle/>
          <a:p>
            <a:endParaRPr lang="pl-PL" dirty="0" smtClean="0"/>
          </a:p>
          <a:p>
            <a:pPr lvl="0" algn="just">
              <a:lnSpc>
                <a:spcPct val="150000"/>
              </a:lnSpc>
            </a:pPr>
            <a:endParaRPr lang="pl-PL" sz="2000" dirty="0" smtClean="0"/>
          </a:p>
          <a:p>
            <a:pPr algn="ctr"/>
            <a:endParaRPr lang="pl-PL" sz="2800" dirty="0" smtClean="0"/>
          </a:p>
          <a:p>
            <a:pPr algn="ctr"/>
            <a:r>
              <a:rPr lang="pl-PL" sz="2800" dirty="0" err="1" smtClean="0"/>
              <a:t>Thank</a:t>
            </a:r>
            <a:r>
              <a:rPr lang="pl-PL" sz="2800" dirty="0" smtClean="0"/>
              <a:t> </a:t>
            </a:r>
            <a:r>
              <a:rPr lang="pl-PL" sz="2800" dirty="0" err="1" smtClean="0"/>
              <a:t>you</a:t>
            </a:r>
            <a:r>
              <a:rPr lang="pl-PL" sz="2800" dirty="0" smtClean="0"/>
              <a:t> for </a:t>
            </a:r>
            <a:r>
              <a:rPr lang="pl-PL" sz="2800" dirty="0" err="1" smtClean="0"/>
              <a:t>your</a:t>
            </a:r>
            <a:r>
              <a:rPr lang="pl-PL" sz="2800" dirty="0" smtClean="0"/>
              <a:t> </a:t>
            </a:r>
            <a:r>
              <a:rPr lang="pl-PL" sz="2800" dirty="0" err="1" smtClean="0"/>
              <a:t>attention</a:t>
            </a:r>
            <a:endParaRPr lang="pl-PL" sz="2800" dirty="0" smtClean="0"/>
          </a:p>
          <a:p>
            <a:endParaRPr lang="pl-PL" dirty="0"/>
          </a:p>
          <a:p>
            <a:endParaRPr lang="pl-PL" dirty="0" smtClean="0"/>
          </a:p>
          <a:p>
            <a:endParaRPr lang="pl-PL" dirty="0"/>
          </a:p>
          <a:p>
            <a:endParaRPr lang="pl-PL" dirty="0" smtClean="0"/>
          </a:p>
          <a:p>
            <a:endParaRPr lang="pl-PL" dirty="0"/>
          </a:p>
          <a:p>
            <a:endParaRPr lang="pl-PL" dirty="0" smtClean="0"/>
          </a:p>
          <a:p>
            <a:endParaRPr lang="pl-PL" dirty="0" smtClean="0"/>
          </a:p>
          <a:p>
            <a:pPr algn="ctr"/>
            <a:r>
              <a:rPr lang="pl-PL" dirty="0"/>
              <a:t>Agnieszka Dunaj</a:t>
            </a:r>
          </a:p>
          <a:p>
            <a:pPr algn="ctr"/>
            <a:r>
              <a:rPr lang="pl-PL" dirty="0" smtClean="0"/>
              <a:t>agnieszka.dunaj@us.edu.pl </a:t>
            </a:r>
          </a:p>
          <a:p>
            <a:pPr algn="ctr"/>
            <a:endParaRPr lang="pl-PL" dirty="0"/>
          </a:p>
          <a:p>
            <a:pPr algn="ctr"/>
            <a:r>
              <a:rPr lang="pl-PL" dirty="0" smtClean="0"/>
              <a:t>Barbara Smorczewska</a:t>
            </a:r>
          </a:p>
          <a:p>
            <a:pPr algn="ctr"/>
            <a:r>
              <a:rPr lang="pl-PL" dirty="0" smtClean="0"/>
              <a:t>barbara.smorczewska@us.edu.pl</a:t>
            </a:r>
          </a:p>
          <a:p>
            <a:pPr algn="ctr"/>
            <a:endParaRPr lang="pl-PL" dirty="0" smtClean="0"/>
          </a:p>
          <a:p>
            <a:pPr algn="ctr"/>
            <a:endParaRPr lang="pl-PL" dirty="0" smtClean="0"/>
          </a:p>
          <a:p>
            <a:endParaRPr lang="pl-PL" dirty="0" smtClean="0"/>
          </a:p>
          <a:p>
            <a:endParaRPr lang="pl-PL" dirty="0"/>
          </a:p>
        </p:txBody>
      </p:sp>
      <p:pic>
        <p:nvPicPr>
          <p:cNvPr id="2050" name="Picture 2" descr="\\fs01.adm.us.edu.pl\Redirect\dunaj\Moje dokumenty\Biuro\Biuro\o_biurze\logotypy\logo_u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4752" y="67960"/>
            <a:ext cx="705049" cy="50635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fs01.adm.us.edu.pl\Redirect\dunaj\Moje dokumenty\Biuro\Biuro\o_biurze\logotypy\bk_pio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8263" y="-11828"/>
            <a:ext cx="1105865" cy="781478"/>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Łącznik prostoliniowy 9"/>
          <p:cNvCxnSpPr/>
          <p:nvPr/>
        </p:nvCxnSpPr>
        <p:spPr>
          <a:xfrm>
            <a:off x="3851920" y="769650"/>
            <a:ext cx="295232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9153516"/>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507</TotalTime>
  <Words>734</Words>
  <Application>Microsoft Office PowerPoint</Application>
  <PresentationFormat>Pokaz na ekranie (4:3)</PresentationFormat>
  <Paragraphs>155</Paragraphs>
  <Slides>16</Slides>
  <Notes>0</Notes>
  <HiddenSlides>0</HiddenSlides>
  <MMClips>0</MMClips>
  <ScaleCrop>false</ScaleCrop>
  <HeadingPairs>
    <vt:vector size="4" baseType="variant">
      <vt:variant>
        <vt:lpstr>Motyw</vt:lpstr>
      </vt:variant>
      <vt:variant>
        <vt:i4>1</vt:i4>
      </vt:variant>
      <vt:variant>
        <vt:lpstr>Tytuły slajdów</vt:lpstr>
      </vt:variant>
      <vt:variant>
        <vt:i4>16</vt:i4>
      </vt:variant>
    </vt:vector>
  </HeadingPairs>
  <TitlesOfParts>
    <vt:vector size="17" baseType="lpstr">
      <vt:lpstr>Motyw pakietu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Uniwersytet Slaski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dunaj</dc:creator>
  <cp:lastModifiedBy>dunaj</cp:lastModifiedBy>
  <cp:revision>53</cp:revision>
  <dcterms:created xsi:type="dcterms:W3CDTF">2013-11-28T11:18:10Z</dcterms:created>
  <dcterms:modified xsi:type="dcterms:W3CDTF">2014-02-25T09:09:10Z</dcterms:modified>
</cp:coreProperties>
</file>