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58" r:id="rId12"/>
    <p:sldId id="27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DejaVu Sans" pitchFamily="16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96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9E6EF291-E7F4-4092-B6F5-F9C740482E75}" type="datetimeFigureOut">
              <a:rPr lang="en-US"/>
              <a:pPr>
                <a:defRPr/>
              </a:pPr>
              <a:t>3/3/2015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79F8949A-F017-44CD-942A-FD0AEEBCFC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vi-VN" smtClean="0">
                <a:ea typeface="ＭＳ Ｐゴシック" pitchFamily="34" charset="-128"/>
              </a:rPr>
              <a:t>Elekstronske stranice fakulteta i odeljka FEFA Karijera</a:t>
            </a:r>
          </a:p>
          <a:p>
            <a:pPr eaLnBrk="1" hangingPunct="1"/>
            <a:endParaRPr lang="vi-VN" smtClean="0">
              <a:ea typeface="ＭＳ Ｐゴシック" pitchFamily="34" charset="-128"/>
            </a:endParaRPr>
          </a:p>
          <a:p>
            <a:pPr eaLnBrk="1" hangingPunct="1"/>
            <a:r>
              <a:rPr lang="vi-VN" smtClean="0">
                <a:ea typeface="ＭＳ Ｐゴシック" pitchFamily="34" charset="-128"/>
              </a:rPr>
              <a:t>(http://www.fefa.edu.rs/index.php?option=com_content&amp;view=category&amp;layout=bl</a:t>
            </a:r>
          </a:p>
          <a:p>
            <a:pPr eaLnBrk="1" hangingPunct="1"/>
            <a:endParaRPr lang="vi-VN" smtClean="0">
              <a:ea typeface="ＭＳ Ｐゴシック" pitchFamily="34" charset="-128"/>
            </a:endParaRPr>
          </a:p>
          <a:p>
            <a:pPr eaLnBrk="1" hangingPunct="1"/>
            <a:r>
              <a:rPr lang="vi-VN" smtClean="0">
                <a:ea typeface="ＭＳ Ｐゴシック" pitchFamily="34" charset="-128"/>
              </a:rPr>
              <a:t>og&amp;id=87&amp;Itemid=556&amp;lang=sr) i odeljka Događaji </a:t>
            </a:r>
          </a:p>
          <a:p>
            <a:pPr eaLnBrk="1" hangingPunct="1"/>
            <a:endParaRPr lang="vi-VN" smtClean="0">
              <a:ea typeface="ＭＳ Ｐゴシック" pitchFamily="34" charset="-128"/>
            </a:endParaRPr>
          </a:p>
          <a:p>
            <a:pPr eaLnBrk="1" hangingPunct="1"/>
            <a:r>
              <a:rPr lang="vi-VN" smtClean="0">
                <a:ea typeface="ＭＳ Ｐゴシック" pitchFamily="34" charset="-128"/>
              </a:rPr>
              <a:t>(http://www.fefa.edu.rs/index.php?option=com_content&amp;view=category&amp;layou</a:t>
            </a:r>
          </a:p>
          <a:p>
            <a:pPr eaLnBrk="1" hangingPunct="1"/>
            <a:endParaRPr lang="vi-VN" smtClean="0">
              <a:ea typeface="ＭＳ Ｐゴシック" pitchFamily="34" charset="-128"/>
            </a:endParaRPr>
          </a:p>
          <a:p>
            <a:pPr eaLnBrk="1" hangingPunct="1"/>
            <a:r>
              <a:rPr lang="vi-VN" smtClean="0">
                <a:ea typeface="ＭＳ Ｐゴシック" pitchFamily="34" charset="-128"/>
              </a:rPr>
              <a:t>t=blog&amp;id=79&amp;Itemid=23&amp;lang=sr)</a:t>
            </a:r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sajt.tif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53338" y="6537325"/>
            <a:ext cx="14906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E1F7281B-E348-4F1D-8F8A-E7F5831AC2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C83DEB50-E0F4-4F4F-88B8-E03D89D97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2322513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60713" y="1371600"/>
            <a:ext cx="2324100" cy="9128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3CAB0160-FF3F-48E7-AA8B-357F62D7AF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059F9A1C-1A0F-4A8C-BB82-3BE14A77EB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D93EE985-BFC2-4DF1-A59B-CA0DC4934F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93526C9F-F882-469F-8A0C-B0DBFBFCEC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7E33B3A8-7F72-45E8-A4CD-0B17B1B9E2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9F0154E0-BA67-4FE1-922A-56100090A1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idx="12"/>
          </p:nvPr>
        </p:nvSpPr>
        <p:spPr>
          <a:xfrm>
            <a:off x="6556375" y="6246813"/>
            <a:ext cx="2128838" cy="471487"/>
          </a:xfrm>
          <a:prstGeom prst="rect">
            <a:avLst/>
          </a:prstGeom>
        </p:spPr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fld id="{020252AB-CCCC-4EBA-AB3D-C8005BF384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2011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2011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 algn="ctr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ea typeface="+mn-ea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  <a:p>
            <a:pPr>
              <a:defRPr/>
            </a:pPr>
            <a:r>
              <a:rPr lang="en-US"/>
              <a:t>www.careers.ac.rs</a:t>
            </a:r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27" name="Picture 13" descr="sajt.tif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7653338" y="6537325"/>
            <a:ext cx="1490662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533400"/>
            <a:ext cx="6705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title text format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05000"/>
            <a:ext cx="479901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50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the outline text format</a:t>
            </a:r>
          </a:p>
          <a:p>
            <a:pPr lvl="1"/>
            <a:r>
              <a:rPr lang="en-GB" altLang="en-US" smtClean="0"/>
              <a:t>Second Outline Level</a:t>
            </a:r>
          </a:p>
          <a:p>
            <a:pPr lvl="2"/>
            <a:r>
              <a:rPr lang="en-GB" altLang="en-US" smtClean="0"/>
              <a:t>Third Outline Level</a:t>
            </a:r>
          </a:p>
          <a:p>
            <a:pPr lvl="3"/>
            <a:r>
              <a:rPr lang="en-GB" altLang="en-US" smtClean="0"/>
              <a:t>Fourth Outline Level</a:t>
            </a:r>
          </a:p>
          <a:p>
            <a:pPr lvl="4"/>
            <a:r>
              <a:rPr lang="en-GB" altLang="en-US" smtClean="0"/>
              <a:t>Fifth Outline Level</a:t>
            </a:r>
          </a:p>
          <a:p>
            <a:pPr lvl="4"/>
            <a:r>
              <a:rPr lang="en-GB" altLang="en-US" smtClean="0"/>
              <a:t>Sixth Outline Level</a:t>
            </a:r>
          </a:p>
          <a:p>
            <a:pPr lvl="4"/>
            <a:r>
              <a:rPr lang="en-GB" altLang="en-US" smtClean="0"/>
              <a:t>Seventh Outline Level</a:t>
            </a:r>
          </a:p>
          <a:p>
            <a:pPr lvl="4"/>
            <a:r>
              <a:rPr lang="en-GB" altLang="en-US" smtClean="0"/>
              <a:t>Eighth Outline Level</a:t>
            </a:r>
          </a:p>
          <a:p>
            <a:pPr lvl="4"/>
            <a:r>
              <a:rPr lang="en-GB" altLang="en-US" smtClean="0"/>
              <a:t>Ninth Outline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031" name="Picture 9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94613" y="4876800"/>
            <a:ext cx="1449387" cy="1547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5562600" y="6400800"/>
            <a:ext cx="3506788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6" charset="0"/>
              <a:buNone/>
              <a:defRPr sz="1100" b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r>
              <a:rPr lang="en-US"/>
              <a:t>Project coordinator: University of Belgrade</a:t>
            </a:r>
          </a:p>
        </p:txBody>
      </p:sp>
      <p:pic>
        <p:nvPicPr>
          <p:cNvPr id="1033" name="Picture 10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52400" y="6248400"/>
            <a:ext cx="4295775" cy="466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034" name="Picture 12" descr="eu_flag_tempus.jpg"/>
          <p:cNvPicPr>
            <a:picLocks noChangeAspect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924800" y="4419600"/>
            <a:ext cx="1219200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2pPr>
      <a:lvl3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3pPr>
      <a:lvl4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4pPr>
      <a:lvl5pPr algn="ctr" defTabSz="457200" rtl="0" eaLnBrk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5pPr>
      <a:lvl6pPr marL="25146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6pPr>
      <a:lvl7pPr marL="29718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7pPr>
      <a:lvl8pPr marL="34290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8pPr>
      <a:lvl9pPr marL="3886200" indent="-228600" algn="ctr" defTabSz="457200" rtl="0" fontAlgn="base" hangingPunct="0">
        <a:lnSpc>
          <a:spcPct val="98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DejaVu Sans" pitchFamily="16" charset="0"/>
          <a:ea typeface="Microsoft YaHei" charset="0"/>
          <a:cs typeface="Microsoft YaHei" charset="0"/>
        </a:defRPr>
      </a:lvl9pPr>
    </p:titleStyle>
    <p:bodyStyle>
      <a:lvl1pPr marL="342900" indent="-342900" algn="l" defTabSz="457200" rtl="0" eaLnBrk="0" fontAlgn="base" hangingPunct="0">
        <a:lnSpc>
          <a:spcPct val="98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lnSpc>
          <a:spcPct val="98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fontAlgn="base" hangingPunct="0">
        <a:lnSpc>
          <a:spcPct val="98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rojects.singidunum.ac.rs/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04800" y="1752600"/>
            <a:ext cx="8496300" cy="3168650"/>
          </a:xfrm>
        </p:spPr>
        <p:txBody>
          <a:bodyPr/>
          <a:lstStyle/>
          <a:p>
            <a:r>
              <a:rPr lang="en-US" sz="1600" smtClean="0">
                <a:solidFill>
                  <a:srgbClr val="FF0000"/>
                </a:solidFill>
                <a:latin typeface="Maiandra GD" pitchFamily="34" charset="0"/>
                <a:ea typeface="ＭＳ Ｐゴシック" pitchFamily="34" charset="-128"/>
              </a:rPr>
              <a:t/>
            </a:r>
            <a:br>
              <a:rPr lang="en-US" sz="1600" smtClean="0">
                <a:solidFill>
                  <a:srgbClr val="FF0000"/>
                </a:solidFill>
                <a:latin typeface="Maiandra GD" pitchFamily="34" charset="0"/>
                <a:ea typeface="ＭＳ Ｐゴシック" pitchFamily="34" charset="-128"/>
              </a:rPr>
            </a:br>
            <a:r>
              <a:rPr lang="en-US" sz="1600" smtClean="0">
                <a:solidFill>
                  <a:srgbClr val="FF0000"/>
                </a:solidFill>
                <a:latin typeface="Maiandra GD" pitchFamily="34" charset="0"/>
                <a:ea typeface="ＭＳ Ｐゴシック" pitchFamily="34" charset="-128"/>
              </a:rPr>
              <a:t/>
            </a:r>
            <a:br>
              <a:rPr lang="en-US" sz="1600" smtClean="0">
                <a:solidFill>
                  <a:srgbClr val="FF0000"/>
                </a:solidFill>
                <a:latin typeface="Maiandra GD" pitchFamily="34" charset="0"/>
                <a:ea typeface="ＭＳ Ｐゴシック" pitchFamily="34" charset="-128"/>
              </a:rPr>
            </a:br>
            <a:r>
              <a:rPr lang="en-US" sz="1600" smtClean="0">
                <a:solidFill>
                  <a:srgbClr val="FF0000"/>
                </a:solidFill>
                <a:latin typeface="Maiandra GD" pitchFamily="34" charset="0"/>
                <a:ea typeface="ＭＳ Ｐゴシック" pitchFamily="34" charset="-128"/>
              </a:rPr>
              <a:t/>
            </a:r>
            <a:br>
              <a:rPr lang="en-US" sz="1600" smtClean="0">
                <a:solidFill>
                  <a:srgbClr val="FF0000"/>
                </a:solidFill>
                <a:latin typeface="Maiandra GD" pitchFamily="34" charset="0"/>
                <a:ea typeface="ＭＳ Ｐゴシック" pitchFamily="34" charset="-128"/>
              </a:rPr>
            </a:br>
            <a: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TEMPUS Project: Development of Career Guidance Aimed at Improving Higher Education in Serbia, </a:t>
            </a:r>
            <a:b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</a:br>
            <a: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/>
            </a:r>
            <a:b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</a:br>
            <a:r>
              <a:rPr lang="en-GB" sz="2800" i="1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Working package 3: Cooperation with Academic </a:t>
            </a:r>
            <a:r>
              <a:rPr lang="en-US" sz="2800" i="1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Community</a:t>
            </a:r>
            <a:r>
              <a:rPr lang="en-GB" sz="2800" i="1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/>
            </a:r>
            <a:br>
              <a:rPr lang="en-GB" sz="2800" i="1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</a:br>
            <a: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/>
            </a:r>
            <a:b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</a:br>
            <a: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/>
            </a:r>
            <a:br>
              <a:rPr lang="en-GB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</a:br>
            <a:r>
              <a:rPr lang="en-US" sz="2800" smtClean="0">
                <a:solidFill>
                  <a:srgbClr val="FF0000"/>
                </a:solidFill>
                <a:ea typeface="ＭＳ Ｐゴシック" pitchFamily="34" charset="-128"/>
              </a:rPr>
              <a:t/>
            </a:r>
            <a:br>
              <a:rPr lang="en-US" sz="2800" smtClean="0">
                <a:solidFill>
                  <a:srgbClr val="FF0000"/>
                </a:solidFill>
                <a:ea typeface="ＭＳ Ｐゴシック" pitchFamily="34" charset="-128"/>
              </a:rPr>
            </a:br>
            <a:r>
              <a:rPr lang="en-US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Belgrade</a:t>
            </a:r>
            <a:r>
              <a:rPr lang="en-US" sz="2800" smtClean="0">
                <a:solidFill>
                  <a:srgbClr val="FF0000"/>
                </a:solidFill>
                <a:ea typeface="ＭＳ Ｐゴシック" pitchFamily="34" charset="-128"/>
              </a:rPr>
              <a:t>, </a:t>
            </a:r>
            <a:r>
              <a:rPr lang="en-US" sz="28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03/03/2015</a:t>
            </a:r>
            <a:endParaRPr lang="en-US" smtClean="0">
              <a:solidFill>
                <a:srgbClr val="FF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2124075" y="274638"/>
            <a:ext cx="6562725" cy="1143000"/>
          </a:xfrm>
        </p:spPr>
        <p:txBody>
          <a:bodyPr/>
          <a:lstStyle/>
          <a:p>
            <a:r>
              <a:rPr lang="en-US" sz="40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About the WP3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989138"/>
            <a:ext cx="8229600" cy="4137025"/>
          </a:xfrm>
        </p:spPr>
        <p:txBody>
          <a:bodyPr/>
          <a:lstStyle/>
          <a:p>
            <a:r>
              <a:rPr lang="en-US" sz="2400" b="1" smtClean="0">
                <a:latin typeface="Calibri" pitchFamily="34" charset="0"/>
                <a:ea typeface="ＭＳ Ｐゴシック" pitchFamily="34" charset="-128"/>
              </a:rPr>
              <a:t>The aim </a:t>
            </a: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of this WP is development of cooperation within academic community for greater coverage and accessibility of career information, counseling and education.</a:t>
            </a:r>
          </a:p>
          <a:p>
            <a:endParaRPr lang="en-US" sz="2400" smtClean="0">
              <a:latin typeface="Calibri" pitchFamily="34" charset="0"/>
              <a:ea typeface="ＭＳ Ｐゴシック" pitchFamily="34" charset="-128"/>
            </a:endParaRPr>
          </a:p>
          <a:p>
            <a:r>
              <a:rPr lang="en-US" sz="2400" b="1" smtClean="0">
                <a:latin typeface="Calibri" pitchFamily="34" charset="0"/>
                <a:ea typeface="ＭＳ Ｐゴシック" pitchFamily="34" charset="-128"/>
              </a:rPr>
              <a:t>Duration: </a:t>
            </a: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July 2012 – April 2015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2313" y="2060575"/>
            <a:ext cx="4137025" cy="2849563"/>
          </a:xfrm>
          <a:solidFill>
            <a:schemeClr val="bg1">
              <a:alpha val="90195"/>
            </a:schemeClr>
          </a:solidFill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University of Belgrade (UB)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University of Novi Sad (UNS)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University of Kragujevac (UK)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Univestity of Niš (UN)</a:t>
            </a:r>
          </a:p>
          <a:p>
            <a:pPr eaLnBrk="1" hangingPunct="1">
              <a:lnSpc>
                <a:spcPct val="150000"/>
              </a:lnSpc>
            </a:pPr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Singidunum University (SU)</a:t>
            </a:r>
            <a:endParaRPr lang="sr-Latn-CS" sz="2400"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3132138" y="496888"/>
            <a:ext cx="45942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</a:pPr>
            <a:r>
              <a:rPr lang="en-GB" sz="4000">
                <a:solidFill>
                  <a:srgbClr val="FF0000"/>
                </a:solidFill>
                <a:latin typeface="Calibri" pitchFamily="34" charset="0"/>
              </a:rPr>
              <a:t>WP3 - </a:t>
            </a:r>
            <a:r>
              <a:rPr lang="en-US" sz="4000">
                <a:solidFill>
                  <a:srgbClr val="FF0000"/>
                </a:solidFill>
                <a:latin typeface="Calibri" pitchFamily="34" charset="0"/>
              </a:rPr>
              <a:t>Partners</a:t>
            </a:r>
          </a:p>
        </p:txBody>
      </p:sp>
      <p:sp>
        <p:nvSpPr>
          <p:cNvPr id="16388" name="AutoShape 6" descr="Image result for university of belgrade"/>
          <p:cNvSpPr>
            <a:spLocks noChangeAspect="1" noChangeArrowheads="1"/>
          </p:cNvSpPr>
          <p:nvPr/>
        </p:nvSpPr>
        <p:spPr bwMode="auto">
          <a:xfrm>
            <a:off x="155575" y="-731838"/>
            <a:ext cx="1133475" cy="152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89" name="AutoShape 8" descr="Image result for university of belgrade"/>
          <p:cNvSpPr>
            <a:spLocks noChangeAspect="1" noChangeArrowheads="1"/>
          </p:cNvSpPr>
          <p:nvPr/>
        </p:nvSpPr>
        <p:spPr bwMode="auto">
          <a:xfrm>
            <a:off x="722313" y="3540125"/>
            <a:ext cx="11334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6390" name="Picture 10" descr="http://www.joineusee.eu/DOCROOT/University%20of%20Belgrade,%20Serb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8925" y="2205038"/>
            <a:ext cx="455613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4" descr="http://fakulteti.edukacija.rs/wp-content/uploads/2014/09/univerzitet-novi-sa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5250" y="3479800"/>
            <a:ext cx="7842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24" descr="http://www.kg.ac.rs/pict/logo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56300" y="2813050"/>
            <a:ext cx="48895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3" name="Picture 26" descr="http://t0.gstatic.com/images?q=tbn:ANd9GcSzM3svjq0KyMUw0sv2qahov7JaTN72lJTa01NARSZ7Np_rZ9VS1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35800" y="4338638"/>
            <a:ext cx="690563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1" descr="C:\Users\jgajic\AppData\Local\Temp\Znak-Univerzitet-Singidunum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24750" y="5083175"/>
            <a:ext cx="674688" cy="6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2628900" y="620713"/>
            <a:ext cx="61912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</a:pPr>
            <a:r>
              <a:rPr lang="en-US" sz="4000">
                <a:solidFill>
                  <a:srgbClr val="FF0000"/>
                </a:solidFill>
                <a:latin typeface="Calibri" pitchFamily="34" charset="0"/>
              </a:rPr>
              <a:t>Description of the activities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14400" y="1447800"/>
          <a:ext cx="7775575" cy="4343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086"/>
                <a:gridCol w="7224489"/>
              </a:tblGrid>
              <a:tr h="396229">
                <a:tc>
                  <a:txBody>
                    <a:bodyPr/>
                    <a:lstStyle/>
                    <a:p>
                      <a:endParaRPr lang="en-US" sz="200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A</a:t>
                      </a:r>
                      <a:r>
                        <a:rPr lang="x-none" sz="2000" b="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ctivities </a:t>
                      </a:r>
                      <a:endParaRPr lang="en-US" sz="2000" b="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</a:tr>
              <a:tr h="114301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1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Creating the plan for cooperation and the team of associates– representatives of academic staff and students for including career guidance into the work with students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</a:tr>
              <a:tr h="70103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2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Design and production of </a:t>
                      </a:r>
                      <a:r>
                        <a:rPr lang="en-US" sz="2000" dirty="0" err="1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CareerS</a:t>
                      </a: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 kit for academic staff and students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</a:tr>
              <a:tr h="70103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3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Organizing</a:t>
                      </a:r>
                      <a:r>
                        <a:rPr lang="en-US" sz="20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 i</a:t>
                      </a: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nfo sessions with representatives of academic staff and students</a:t>
                      </a:r>
                      <a:endParaRPr lang="en-US" sz="200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</a:tr>
              <a:tr h="70103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4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Creating</a:t>
                      </a:r>
                      <a:r>
                        <a:rPr lang="en-US" sz="20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 c</a:t>
                      </a: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areers info points at the faculties within universities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</a:tr>
              <a:tr h="70103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rgbClr val="FF0000"/>
                          </a:solidFill>
                          <a:latin typeface="Calibri" pitchFamily="34" charset="0"/>
                        </a:rPr>
                        <a:t>5</a:t>
                      </a:r>
                      <a:endParaRPr lang="en-US" sz="2000" dirty="0">
                        <a:solidFill>
                          <a:srgbClr val="FF0000"/>
                        </a:solidFill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Organizing</a:t>
                      </a:r>
                      <a:r>
                        <a:rPr lang="en-US" sz="2000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 p</a:t>
                      </a:r>
                      <a:r>
                        <a:rPr lang="en-US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libri" pitchFamily="34" charset="0"/>
                        </a:rPr>
                        <a:t>romotion for student population</a:t>
                      </a:r>
                    </a:p>
                    <a:p>
                      <a:endParaRPr lang="en-US" sz="2000" dirty="0">
                        <a:latin typeface="Calibri" pitchFamily="34" charset="0"/>
                      </a:endParaRPr>
                    </a:p>
                  </a:txBody>
                  <a:tcPr marL="91430" marR="91430" marT="45710" marB="45710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524000"/>
            <a:ext cx="7299325" cy="3095625"/>
          </a:xfrm>
          <a:solidFill>
            <a:schemeClr val="bg1">
              <a:alpha val="79999"/>
            </a:schemeClr>
          </a:solidFill>
        </p:spPr>
        <p:txBody>
          <a:bodyPr/>
          <a:lstStyle/>
          <a:p>
            <a:endParaRPr lang="en-US" sz="1600" smtClean="0">
              <a:latin typeface="Calibri" pitchFamily="34" charset="0"/>
              <a:ea typeface="ＭＳ Ｐゴシック" pitchFamily="34" charset="-128"/>
            </a:endParaRPr>
          </a:p>
          <a:p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The plan for cooperation with academic staff and student representatives and EU partners was defined by each university and approved by academic staff</a:t>
            </a:r>
          </a:p>
          <a:p>
            <a:endParaRPr lang="en-US" sz="2400" smtClean="0">
              <a:latin typeface="Calibri" pitchFamily="34" charset="0"/>
              <a:ea typeface="ＭＳ Ｐゴシック" pitchFamily="34" charset="-128"/>
            </a:endParaRPr>
          </a:p>
          <a:p>
            <a:r>
              <a:rPr lang="en-US" sz="2400" smtClean="0">
                <a:latin typeface="Calibri" pitchFamily="34" charset="0"/>
                <a:ea typeface="ＭＳ Ｐゴシック" pitchFamily="34" charset="-128"/>
              </a:rPr>
              <a:t>Teams of associates (academic staff and student representatives) to work on including career information, counseling and education were created and meetings were organized at each university to agree on plan.</a:t>
            </a:r>
          </a:p>
          <a:p>
            <a:pPr marL="342900" lvl="1" indent="-342900">
              <a:lnSpc>
                <a:spcPct val="80000"/>
              </a:lnSpc>
              <a:buFontTx/>
              <a:buNone/>
            </a:pPr>
            <a:endParaRPr lang="en-US" sz="1200" smtClean="0">
              <a:latin typeface="Calibri" pitchFamily="34" charset="0"/>
              <a:ea typeface="ＭＳ Ｐゴシック" pitchFamily="34" charset="-128"/>
            </a:endParaRPr>
          </a:p>
          <a:p>
            <a:pPr marL="342900" lvl="1" indent="-342900" algn="r">
              <a:lnSpc>
                <a:spcPct val="80000"/>
              </a:lnSpc>
              <a:buFontTx/>
              <a:buNone/>
            </a:pPr>
            <a:r>
              <a:rPr lang="en-US" sz="1200" smtClean="0">
                <a:latin typeface="Calibri" pitchFamily="34" charset="0"/>
                <a:ea typeface="ＭＳ Ｐゴシック" pitchFamily="34" charset="-128"/>
                <a:hlinkClick r:id="rId2"/>
              </a:rPr>
              <a:t>/</a:t>
            </a:r>
            <a:endParaRPr lang="en-US" sz="1200" smtClean="0">
              <a:latin typeface="Calibri" pitchFamily="34" charset="0"/>
              <a:ea typeface="ＭＳ Ｐゴシック" pitchFamily="34" charset="-128"/>
            </a:endParaRPr>
          </a:p>
          <a:p>
            <a:pPr marL="342900" lvl="1" indent="-342900">
              <a:lnSpc>
                <a:spcPct val="80000"/>
              </a:lnSpc>
              <a:buFontTx/>
              <a:buNone/>
            </a:pPr>
            <a:endParaRPr lang="en-US" sz="1200" smtClean="0">
              <a:latin typeface="Calibri" pitchFamily="34" charset="0"/>
              <a:ea typeface="ＭＳ Ｐゴシック" pitchFamily="34" charset="-128"/>
            </a:endParaRPr>
          </a:p>
          <a:p>
            <a:pPr>
              <a:lnSpc>
                <a:spcPct val="80000"/>
              </a:lnSpc>
            </a:pPr>
            <a:endParaRPr lang="en-US" sz="1200" smtClean="0">
              <a:latin typeface="Calibri" pitchFamily="34" charset="0"/>
              <a:ea typeface="ＭＳ Ｐゴシック" pitchFamily="34" charset="-128"/>
            </a:endParaRPr>
          </a:p>
          <a:p>
            <a:endParaRPr lang="en-US" sz="1800" smtClean="0">
              <a:latin typeface="Calibri" pitchFamily="34" charset="0"/>
              <a:ea typeface="ＭＳ Ｐゴシック" pitchFamily="34" charset="-128"/>
            </a:endParaRPr>
          </a:p>
          <a:p>
            <a:endParaRPr lang="en-US" sz="1800" smtClean="0">
              <a:latin typeface="Calibri" pitchFamily="34" charset="0"/>
              <a:ea typeface="ＭＳ Ｐゴシック" pitchFamily="34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mtClean="0"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2987675" y="404813"/>
            <a:ext cx="52832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</a:pPr>
            <a:r>
              <a:rPr lang="en-US" sz="3200">
                <a:solidFill>
                  <a:srgbClr val="FF0000"/>
                </a:solidFill>
                <a:latin typeface="Calibri" pitchFamily="34" charset="0"/>
              </a:rPr>
              <a:t>1. The plan for cooperation and defined team of associates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575" y="1700213"/>
            <a:ext cx="8067675" cy="4378325"/>
          </a:xfrm>
          <a:solidFill>
            <a:schemeClr val="bg1">
              <a:alpha val="79999"/>
            </a:schemeClr>
          </a:solidFill>
        </p:spPr>
        <p:txBody>
          <a:bodyPr/>
          <a:lstStyle/>
          <a:p>
            <a:pPr>
              <a:defRPr/>
            </a:pPr>
            <a:endParaRPr lang="en-US" sz="1600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sz="2400" dirty="0" err="1" smtClean="0">
                <a:ea typeface="ＭＳ Ｐゴシック" pitchFamily="34" charset="-128"/>
              </a:rPr>
              <a:t>CareerS</a:t>
            </a:r>
            <a:r>
              <a:rPr lang="en-US" sz="2400" dirty="0" smtClean="0">
                <a:ea typeface="ＭＳ Ｐゴシック" pitchFamily="34" charset="-128"/>
              </a:rPr>
              <a:t> kit as a set of informational and educational materials (printed and online) was designed and produced </a:t>
            </a:r>
            <a:endParaRPr lang="x-none" sz="2400" dirty="0">
              <a:ea typeface="ＭＳ Ｐゴシック" pitchFamily="34" charset="-128"/>
            </a:endParaRPr>
          </a:p>
          <a:p>
            <a:pPr>
              <a:defRPr/>
            </a:pPr>
            <a:r>
              <a:rPr lang="x-none" sz="2400" dirty="0" smtClean="0">
                <a:ea typeface="ＭＳ Ｐゴシック" pitchFamily="34" charset="-128"/>
              </a:rPr>
              <a:t>T</a:t>
            </a:r>
            <a:r>
              <a:rPr lang="en-US" sz="2400" dirty="0" smtClean="0">
                <a:ea typeface="ＭＳ Ｐゴシック" pitchFamily="34" charset="-128"/>
              </a:rPr>
              <a:t>he Guidelines “Career Guidance and Counseling” for academic members,  students and other stakeholders (interested in cooperation with Career Guidance (BU)</a:t>
            </a:r>
            <a:endParaRPr lang="x-none" sz="2400" dirty="0" smtClean="0">
              <a:ea typeface="ＭＳ Ｐゴシック" pitchFamily="34" charset="-128"/>
            </a:endParaRPr>
          </a:p>
          <a:p>
            <a:pPr marL="0" indent="0" eaLnBrk="1" hangingPunct="1">
              <a:buFontTx/>
              <a:buNone/>
              <a:defRPr/>
            </a:pPr>
            <a:endParaRPr lang="en-US" sz="1800" dirty="0" smtClean="0">
              <a:ea typeface="ＭＳ Ｐゴシック" pitchFamily="34" charset="-128"/>
            </a:endParaRPr>
          </a:p>
          <a:p>
            <a:pPr marL="0" indent="0" eaLnBrk="1" hangingPunct="1">
              <a:buFontTx/>
              <a:buNone/>
              <a:defRPr/>
            </a:pPr>
            <a:endParaRPr lang="en-US" sz="1800" dirty="0" smtClean="0">
              <a:ea typeface="ＭＳ Ｐゴシック" pitchFamily="34" charset="-128"/>
            </a:endParaRP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2771775" y="260350"/>
            <a:ext cx="63420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3200">
                <a:solidFill>
                  <a:srgbClr val="FF0000"/>
                </a:solidFill>
                <a:latin typeface="Calibri" pitchFamily="34" charset="0"/>
              </a:rPr>
              <a:t>2.Design and production of CareerS kit for academic staff and students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2843213" y="620713"/>
            <a:ext cx="6059487" cy="1143000"/>
          </a:xfrm>
        </p:spPr>
        <p:txBody>
          <a:bodyPr/>
          <a:lstStyle/>
          <a:p>
            <a:pPr algn="r"/>
            <a:r>
              <a:rPr lang="en-US" sz="32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3. Info sessions with representatives of academic staff and students</a:t>
            </a:r>
            <a:br>
              <a:rPr lang="en-US" sz="32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</a:br>
            <a:endParaRPr lang="en-US" sz="3200" smtClean="0">
              <a:solidFill>
                <a:srgbClr val="FF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endParaRPr lang="en-US" sz="1800" smtClean="0">
              <a:ea typeface="ＭＳ Ｐゴシック" pitchFamily="34" charset="-128"/>
            </a:endParaRPr>
          </a:p>
          <a:p>
            <a:pPr>
              <a:spcAft>
                <a:spcPts val="600"/>
              </a:spcAft>
            </a:pPr>
            <a:r>
              <a:rPr lang="en-US" smtClean="0">
                <a:ea typeface="ＭＳ Ｐゴシック" pitchFamily="34" charset="-128"/>
              </a:rPr>
              <a:t>Presentation of good cooperation with academic community (University of Silesia, University of Padova…)</a:t>
            </a:r>
          </a:p>
          <a:p>
            <a:pPr>
              <a:spcAft>
                <a:spcPts val="600"/>
              </a:spcAft>
            </a:pPr>
            <a:r>
              <a:rPr lang="en-US" smtClean="0">
                <a:ea typeface="ＭＳ Ｐゴシック" pitchFamily="34" charset="-128"/>
              </a:rPr>
              <a:t>Presentation of the Career Center Guidance and its services to all students </a:t>
            </a:r>
          </a:p>
          <a:p>
            <a:pPr>
              <a:spcAft>
                <a:spcPts val="600"/>
              </a:spcAft>
            </a:pPr>
            <a:r>
              <a:rPr lang="en-US" smtClean="0">
                <a:ea typeface="ＭＳ Ｐゴシック" pitchFamily="34" charset="-128"/>
              </a:rPr>
              <a:t>Organized lectures and workshops for professors and teachers to increase their interest about the Career Center Guidance </a:t>
            </a:r>
          </a:p>
          <a:p>
            <a:pPr>
              <a:spcAft>
                <a:spcPts val="600"/>
              </a:spcAft>
            </a:pPr>
            <a:r>
              <a:rPr lang="sr-Latn-CS" smtClean="0">
                <a:ea typeface="ＭＳ Ｐゴシック" pitchFamily="34" charset="-128"/>
              </a:rPr>
              <a:t>Workshop</a:t>
            </a:r>
            <a:r>
              <a:rPr lang="en-US" smtClean="0">
                <a:ea typeface="ＭＳ Ｐゴシック" pitchFamily="34" charset="-128"/>
              </a:rPr>
              <a:t>s</a:t>
            </a:r>
            <a:r>
              <a:rPr lang="sr-Latn-CS" smtClean="0">
                <a:ea typeface="ＭＳ Ｐゴシック" pitchFamily="34" charset="-128"/>
              </a:rPr>
              <a:t> in Business communication</a:t>
            </a:r>
            <a:r>
              <a:rPr lang="en-US" smtClean="0">
                <a:ea typeface="ＭＳ Ｐゴシック" pitchFamily="34" charset="-128"/>
              </a:rPr>
              <a:t> for students </a:t>
            </a:r>
          </a:p>
          <a:p>
            <a:pPr>
              <a:spcAft>
                <a:spcPts val="600"/>
              </a:spcAft>
            </a:pPr>
            <a:r>
              <a:rPr lang="en-US" smtClean="0">
                <a:ea typeface="ＭＳ Ｐゴシック" pitchFamily="34" charset="-128"/>
              </a:rPr>
              <a:t>Meetings with academic staff and students </a:t>
            </a:r>
          </a:p>
          <a:p>
            <a:pPr>
              <a:spcAft>
                <a:spcPts val="600"/>
              </a:spcAft>
            </a:pPr>
            <a:r>
              <a:rPr lang="sr-Latn-CS" smtClean="0">
                <a:ea typeface="ＭＳ Ｐゴシック" pitchFamily="34" charset="-128"/>
              </a:rPr>
              <a:t>Individual tutorials </a:t>
            </a:r>
            <a:r>
              <a:rPr lang="en-US" smtClean="0">
                <a:ea typeface="ＭＳ Ｐゴシック" pitchFamily="34" charset="-128"/>
              </a:rPr>
              <a:t>with students on daily base</a:t>
            </a:r>
            <a:endParaRPr lang="en-US" sz="1800" smtClean="0">
              <a:ea typeface="ＭＳ Ｐゴシック" pitchFamily="34" charset="-128"/>
            </a:endParaRPr>
          </a:p>
          <a:p>
            <a:pPr>
              <a:spcAft>
                <a:spcPts val="600"/>
              </a:spcAft>
            </a:pPr>
            <a:endParaRPr lang="en-US" sz="1800" smtClean="0">
              <a:ea typeface="ＭＳ Ｐゴシック" pitchFamily="34" charset="-128"/>
            </a:endParaRPr>
          </a:p>
          <a:p>
            <a:pPr>
              <a:spcAft>
                <a:spcPts val="600"/>
              </a:spcAft>
            </a:pPr>
            <a:endParaRPr lang="en-US" sz="1800" smtClean="0">
              <a:ea typeface="ＭＳ Ｐゴシック" pitchFamily="34" charset="-128"/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3059113" y="765175"/>
            <a:ext cx="5338762" cy="1143000"/>
          </a:xfrm>
        </p:spPr>
        <p:txBody>
          <a:bodyPr/>
          <a:lstStyle/>
          <a:p>
            <a:pPr algn="r">
              <a:lnSpc>
                <a:spcPct val="115000"/>
              </a:lnSpc>
            </a:pPr>
            <a:r>
              <a:rPr lang="en-US" sz="32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4. Careers info points at the faculties within universities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3489325"/>
          </a:xfrm>
        </p:spPr>
        <p:txBody>
          <a:bodyPr/>
          <a:lstStyle/>
          <a:p>
            <a:r>
              <a:rPr lang="en-US" sz="2400" smtClean="0">
                <a:ea typeface="ＭＳ Ｐゴシック" pitchFamily="34" charset="-128"/>
              </a:rPr>
              <a:t>Small info points 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US" sz="2400" smtClean="0">
                <a:ea typeface="ＭＳ Ｐゴシック" pitchFamily="34" charset="-128"/>
              </a:rPr>
              <a:t>Regular supply of materials for info points </a:t>
            </a:r>
          </a:p>
          <a:p>
            <a:r>
              <a:rPr lang="en-US" sz="2400" smtClean="0">
                <a:ea typeface="ＭＳ Ｐゴシック" pitchFamily="34" charset="-128"/>
              </a:rPr>
              <a:t>Bulletin boards with relevant information</a:t>
            </a:r>
            <a:endParaRPr lang="en-US" sz="2400" smtClean="0">
              <a:latin typeface="Calibri" pitchFamily="34" charset="0"/>
              <a:ea typeface="ＭＳ Ｐゴシック" pitchFamily="34" charset="-128"/>
            </a:endParaRP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4443413"/>
            <a:ext cx="3635375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443413"/>
            <a:ext cx="3635375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059113" y="765175"/>
            <a:ext cx="5724525" cy="504825"/>
          </a:xfrm>
        </p:spPr>
        <p:txBody>
          <a:bodyPr/>
          <a:lstStyle/>
          <a:p>
            <a:pPr algn="r"/>
            <a:r>
              <a:rPr lang="en-US" sz="3200" smtClean="0">
                <a:solidFill>
                  <a:srgbClr val="FF0000"/>
                </a:solidFill>
                <a:latin typeface="Calibri" pitchFamily="34" charset="0"/>
                <a:ea typeface="ＭＳ Ｐゴシック" pitchFamily="34" charset="-128"/>
              </a:rPr>
              <a:t>5. Promotion for student population </a:t>
            </a:r>
            <a:r>
              <a:rPr lang="en-US" sz="320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320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lang="en-US" sz="3200" smtClean="0">
              <a:solidFill>
                <a:srgbClr val="FF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4524375"/>
          </a:xfrm>
        </p:spPr>
        <p:txBody>
          <a:bodyPr/>
          <a:lstStyle/>
          <a:p>
            <a:endParaRPr lang="en-US" sz="1600" smtClean="0">
              <a:ea typeface="ＭＳ Ｐゴシック" pitchFamily="34" charset="-128"/>
            </a:endParaRPr>
          </a:p>
          <a:p>
            <a:pPr>
              <a:spcAft>
                <a:spcPts val="600"/>
              </a:spcAft>
            </a:pPr>
            <a:r>
              <a:rPr lang="en-US" sz="2400" smtClean="0">
                <a:ea typeface="ＭＳ Ｐゴシック" pitchFamily="34" charset="-128"/>
              </a:rPr>
              <a:t>Promotion of the Career Centre services for students, mobility programs and internship programs (</a:t>
            </a:r>
            <a:r>
              <a:rPr lang="sr-Latn-CS" smtClean="0">
                <a:ea typeface="ＭＳ Ｐゴシック" pitchFamily="34" charset="-128"/>
              </a:rPr>
              <a:t>the official website of the Centre , official profile on the social networks Facebook and LinkedIn , direct e-mails to students , bulletin boards, universities , as well as telephone and direct provision of information during a visit to the Centre)</a:t>
            </a:r>
            <a:endParaRPr lang="en-US" smtClean="0">
              <a:ea typeface="ＭＳ Ｐゴシック" pitchFamily="34" charset="-128"/>
            </a:endParaRPr>
          </a:p>
          <a:p>
            <a:pPr>
              <a:spcAft>
                <a:spcPts val="600"/>
              </a:spcAft>
            </a:pPr>
            <a:r>
              <a:rPr lang="en-US" sz="2400" smtClean="0">
                <a:ea typeface="ＭＳ Ｐゴシック" pitchFamily="34" charset="-128"/>
              </a:rPr>
              <a:t>Presentation of the institutions and foundations that offer programs for student mobility, internship, scholarship </a:t>
            </a:r>
          </a:p>
          <a:p>
            <a:pPr>
              <a:spcAft>
                <a:spcPts val="600"/>
              </a:spcAft>
            </a:pPr>
            <a:r>
              <a:rPr lang="en-US" sz="2400" smtClean="0">
                <a:ea typeface="ＭＳ Ｐゴシック" pitchFamily="34" charset="-128"/>
              </a:rPr>
              <a:t>Guest lectures, educational programms, presentation and workshops for students </a:t>
            </a:r>
          </a:p>
          <a:p>
            <a:pPr>
              <a:spcAft>
                <a:spcPts val="600"/>
              </a:spcAft>
            </a:pPr>
            <a:r>
              <a:rPr lang="en-US" sz="2400" smtClean="0">
                <a:ea typeface="ＭＳ Ｐゴシック" pitchFamily="34" charset="-128"/>
              </a:rPr>
              <a:t>….</a:t>
            </a:r>
            <a:endParaRPr lang="sr-Latn-CS" sz="2400" smtClean="0">
              <a:ea typeface="ＭＳ Ｐゴシック" pitchFamily="34" charset="-128"/>
            </a:endParaRPr>
          </a:p>
          <a:p>
            <a:pPr>
              <a:spcAft>
                <a:spcPts val="600"/>
              </a:spcAft>
            </a:pPr>
            <a:endParaRPr lang="en-US" smtClean="0">
              <a:ea typeface="ＭＳ Ｐゴシック" pitchFamily="34" charset="-128"/>
            </a:endParaRPr>
          </a:p>
          <a:p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457200" y="1524000"/>
            <a:ext cx="8153400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sr-Latn-CS" sz="2400">
                <a:ea typeface="ＭＳ Ｐゴシック" pitchFamily="34" charset="-128"/>
              </a:rPr>
              <a:t>Public forums, events,</a:t>
            </a:r>
            <a:r>
              <a:rPr lang="en-US" sz="2400">
                <a:ea typeface="ＭＳ Ｐゴシック" pitchFamily="34" charset="-128"/>
              </a:rPr>
              <a:t> student manifestatitons, scholarship fair, tourist tours, language and computer course 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400">
                <a:ea typeface="ＭＳ Ｐゴシック" pitchFamily="34" charset="-128"/>
              </a:rPr>
              <a:t>Training</a:t>
            </a:r>
            <a:r>
              <a:rPr lang="sr-Latn-CS" sz="2400">
                <a:ea typeface="ＭＳ Ｐゴシック" pitchFamily="34" charset="-128"/>
              </a:rPr>
              <a:t>  for the proper job search, career guidance in the selection and preparation of all documents necessary for job application, scholarships , projects , internships and more.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sr-Latn-CS" sz="2400">
                <a:ea typeface="ＭＳ Ｐゴシック" pitchFamily="34" charset="-128"/>
              </a:rPr>
              <a:t>Promoting through a series of articles that have been published on the website of the Centre for Career Development, Facebook pofile</a:t>
            </a:r>
            <a:r>
              <a:rPr lang="en-US" sz="2400">
                <a:ea typeface="ＭＳ Ｐゴシック" pitchFamily="34" charset="-128"/>
              </a:rPr>
              <a:t> (Daily information; </a:t>
            </a:r>
            <a:r>
              <a:rPr lang="sr-Latn-CS" sz="2400">
                <a:ea typeface="ＭＳ Ｐゴシック" pitchFamily="34" charset="-128"/>
              </a:rPr>
              <a:t>Weekly Newsletter </a:t>
            </a:r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 do List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685800" y="2438400"/>
            <a:ext cx="4799013" cy="912813"/>
          </a:xfrm>
        </p:spPr>
        <p:txBody>
          <a:bodyPr/>
          <a:lstStyle/>
          <a:p>
            <a:r>
              <a:rPr lang="en-US" sz="3200" smtClean="0"/>
              <a:t>Act 3.5 &amp; 3.6 report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5603" name="Title 3"/>
          <p:cNvSpPr>
            <a:spLocks noGrp="1" noChangeArrowheads="1"/>
          </p:cNvSpPr>
          <p:nvPr>
            <p:ph type="title"/>
          </p:nvPr>
        </p:nvSpPr>
        <p:spPr>
          <a:xfrm>
            <a:off x="762000" y="2743200"/>
            <a:ext cx="6705600" cy="554038"/>
          </a:xfrm>
          <a:noFill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</a:pPr>
            <a:r>
              <a:rPr lang="en-US" sz="4000" smtClean="0">
                <a:solidFill>
                  <a:srgbClr val="FF0000"/>
                </a:solidFill>
                <a:latin typeface="Calibri" pitchFamily="34" charset="0"/>
              </a:rPr>
              <a:t>Thank 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DejaVu Sans"/>
        <a:ea typeface="Microsoft YaHei"/>
        <a:cs typeface="Microsoft YaHei"/>
      </a:majorFont>
      <a:minorFont>
        <a:latin typeface="DejaVu Sans"/>
        <a:ea typeface="Microsoft YaHei"/>
        <a:cs typeface="Microsoft YaHe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568</Words>
  <Application>Microsoft Office PowerPoint</Application>
  <PresentationFormat>On-screen Show (4:3)</PresentationFormat>
  <Paragraphs>70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DejaVu Sans</vt:lpstr>
      <vt:lpstr>Microsoft YaHei</vt:lpstr>
      <vt:lpstr>Arial</vt:lpstr>
      <vt:lpstr>Times New Roman</vt:lpstr>
      <vt:lpstr>Calibri</vt:lpstr>
      <vt:lpstr>Arial Unicode MS</vt:lpstr>
      <vt:lpstr>Verdana</vt:lpstr>
      <vt:lpstr>Maiandra GD</vt:lpstr>
      <vt:lpstr>ＭＳ Ｐゴシック</vt:lpstr>
      <vt:lpstr>1_Office Theme</vt:lpstr>
      <vt:lpstr>   TEMPUS Project: Development of Career Guidance Aimed at Improving Higher Education in Serbia,   Working package 3: Cooperation with Academic Community    Belgrade, 03/03/2015</vt:lpstr>
      <vt:lpstr>About the WP3</vt:lpstr>
      <vt:lpstr>Slide 3</vt:lpstr>
      <vt:lpstr>Slide 4</vt:lpstr>
      <vt:lpstr>Slide 5</vt:lpstr>
      <vt:lpstr>Slide 6</vt:lpstr>
      <vt:lpstr>3. Info sessions with representatives of academic staff and students </vt:lpstr>
      <vt:lpstr>4. Careers info points at the faculties within universities</vt:lpstr>
      <vt:lpstr>5. Promotion for student population  </vt:lpstr>
      <vt:lpstr>Slide 10</vt:lpstr>
      <vt:lpstr>To do List</vt:lpstr>
      <vt:lpstr>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</dc:creator>
  <cp:lastModifiedBy>admin</cp:lastModifiedBy>
  <cp:revision>36</cp:revision>
  <dcterms:created xsi:type="dcterms:W3CDTF">2014-02-18T12:55:32Z</dcterms:created>
  <dcterms:modified xsi:type="dcterms:W3CDTF">2015-03-03T14:56:52Z</dcterms:modified>
</cp:coreProperties>
</file>